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7">
  <p:sldMasterIdLst>
    <p:sldMasterId id="2147484357" r:id="rId1"/>
  </p:sldMasterIdLst>
  <p:notesMasterIdLst>
    <p:notesMasterId r:id="rId248"/>
  </p:notesMasterIdLst>
  <p:handoutMasterIdLst>
    <p:handoutMasterId r:id="rId249"/>
  </p:handoutMasterIdLst>
  <p:sldIdLst>
    <p:sldId id="256" r:id="rId2"/>
    <p:sldId id="464" r:id="rId3"/>
    <p:sldId id="598" r:id="rId4"/>
    <p:sldId id="424" r:id="rId5"/>
    <p:sldId id="695" r:id="rId6"/>
    <p:sldId id="694" r:id="rId7"/>
    <p:sldId id="333" r:id="rId8"/>
    <p:sldId id="873" r:id="rId9"/>
    <p:sldId id="334" r:id="rId10"/>
    <p:sldId id="329" r:id="rId11"/>
    <p:sldId id="647" r:id="rId12"/>
    <p:sldId id="866" r:id="rId13"/>
    <p:sldId id="867" r:id="rId14"/>
    <p:sldId id="677" r:id="rId15"/>
    <p:sldId id="874" r:id="rId16"/>
    <p:sldId id="395" r:id="rId17"/>
    <p:sldId id="576" r:id="rId18"/>
    <p:sldId id="577" r:id="rId19"/>
    <p:sldId id="578" r:id="rId20"/>
    <p:sldId id="862" r:id="rId21"/>
    <p:sldId id="863" r:id="rId22"/>
    <p:sldId id="864" r:id="rId23"/>
    <p:sldId id="865" r:id="rId24"/>
    <p:sldId id="681" r:id="rId25"/>
    <p:sldId id="680" r:id="rId26"/>
    <p:sldId id="861" r:id="rId27"/>
    <p:sldId id="847" r:id="rId28"/>
    <p:sldId id="848" r:id="rId29"/>
    <p:sldId id="849" r:id="rId30"/>
    <p:sldId id="850" r:id="rId31"/>
    <p:sldId id="851" r:id="rId32"/>
    <p:sldId id="852" r:id="rId33"/>
    <p:sldId id="853" r:id="rId34"/>
    <p:sldId id="854" r:id="rId35"/>
    <p:sldId id="855" r:id="rId36"/>
    <p:sldId id="856" r:id="rId37"/>
    <p:sldId id="857" r:id="rId38"/>
    <p:sldId id="858" r:id="rId39"/>
    <p:sldId id="859" r:id="rId40"/>
    <p:sldId id="860" r:id="rId41"/>
    <p:sldId id="697" r:id="rId42"/>
    <p:sldId id="259" r:id="rId43"/>
    <p:sldId id="869" r:id="rId44"/>
    <p:sldId id="260" r:id="rId45"/>
    <p:sldId id="261" r:id="rId46"/>
    <p:sldId id="579" r:id="rId47"/>
    <p:sldId id="701" r:id="rId48"/>
    <p:sldId id="341" r:id="rId49"/>
    <p:sldId id="340" r:id="rId50"/>
    <p:sldId id="317" r:id="rId51"/>
    <p:sldId id="343" r:id="rId52"/>
    <p:sldId id="262" r:id="rId53"/>
    <p:sldId id="700" r:id="rId54"/>
    <p:sldId id="283" r:id="rId55"/>
    <p:sldId id="284" r:id="rId56"/>
    <p:sldId id="737" r:id="rId57"/>
    <p:sldId id="358" r:id="rId58"/>
    <p:sldId id="641" r:id="rId59"/>
    <p:sldId id="642" r:id="rId60"/>
    <p:sldId id="643" r:id="rId61"/>
    <p:sldId id="644" r:id="rId62"/>
    <p:sldId id="653" r:id="rId63"/>
    <p:sldId id="674" r:id="rId64"/>
    <p:sldId id="675" r:id="rId65"/>
    <p:sldId id="673" r:id="rId66"/>
    <p:sldId id="845" r:id="rId67"/>
    <p:sldId id="846" r:id="rId68"/>
    <p:sldId id="374" r:id="rId69"/>
    <p:sldId id="362" r:id="rId70"/>
    <p:sldId id="293" r:id="rId71"/>
    <p:sldId id="868" r:id="rId72"/>
    <p:sldId id="292" r:id="rId73"/>
    <p:sldId id="366" r:id="rId74"/>
    <p:sldId id="462" r:id="rId75"/>
    <p:sldId id="584" r:id="rId76"/>
    <p:sldId id="586" r:id="rId77"/>
    <p:sldId id="367" r:id="rId78"/>
    <p:sldId id="368" r:id="rId79"/>
    <p:sldId id="369" r:id="rId80"/>
    <p:sldId id="370" r:id="rId81"/>
    <p:sldId id="371" r:id="rId82"/>
    <p:sldId id="372" r:id="rId83"/>
    <p:sldId id="373" r:id="rId84"/>
    <p:sldId id="870" r:id="rId85"/>
    <p:sldId id="375" r:id="rId86"/>
    <p:sldId id="717" r:id="rId87"/>
    <p:sldId id="535" r:id="rId88"/>
    <p:sldId id="536" r:id="rId89"/>
    <p:sldId id="537" r:id="rId90"/>
    <p:sldId id="538" r:id="rId91"/>
    <p:sldId id="539" r:id="rId92"/>
    <p:sldId id="540" r:id="rId93"/>
    <p:sldId id="541" r:id="rId94"/>
    <p:sldId id="542" r:id="rId95"/>
    <p:sldId id="543" r:id="rId96"/>
    <p:sldId id="544" r:id="rId97"/>
    <p:sldId id="545" r:id="rId98"/>
    <p:sldId id="546" r:id="rId99"/>
    <p:sldId id="547" r:id="rId100"/>
    <p:sldId id="548" r:id="rId101"/>
    <p:sldId id="549" r:id="rId102"/>
    <p:sldId id="550" r:id="rId103"/>
    <p:sldId id="551" r:id="rId104"/>
    <p:sldId id="552" r:id="rId105"/>
    <p:sldId id="553" r:id="rId106"/>
    <p:sldId id="554" r:id="rId107"/>
    <p:sldId id="555" r:id="rId108"/>
    <p:sldId id="557" r:id="rId109"/>
    <p:sldId id="558" r:id="rId110"/>
    <p:sldId id="559" r:id="rId111"/>
    <p:sldId id="560" r:id="rId112"/>
    <p:sldId id="561" r:id="rId113"/>
    <p:sldId id="562" r:id="rId114"/>
    <p:sldId id="563" r:id="rId115"/>
    <p:sldId id="564" r:id="rId116"/>
    <p:sldId id="565" r:id="rId117"/>
    <p:sldId id="566" r:id="rId118"/>
    <p:sldId id="567" r:id="rId119"/>
    <p:sldId id="568" r:id="rId120"/>
    <p:sldId id="569" r:id="rId121"/>
    <p:sldId id="570" r:id="rId122"/>
    <p:sldId id="571" r:id="rId123"/>
    <p:sldId id="572" r:id="rId124"/>
    <p:sldId id="573" r:id="rId125"/>
    <p:sldId id="574" r:id="rId126"/>
    <p:sldId id="575" r:id="rId127"/>
    <p:sldId id="831" r:id="rId128"/>
    <p:sldId id="878" r:id="rId129"/>
    <p:sldId id="832" r:id="rId130"/>
    <p:sldId id="834" r:id="rId131"/>
    <p:sldId id="835" r:id="rId132"/>
    <p:sldId id="836" r:id="rId133"/>
    <p:sldId id="837" r:id="rId134"/>
    <p:sldId id="838" r:id="rId135"/>
    <p:sldId id="839" r:id="rId136"/>
    <p:sldId id="840" r:id="rId137"/>
    <p:sldId id="841" r:id="rId138"/>
    <p:sldId id="534" r:id="rId139"/>
    <p:sldId id="678" r:id="rId140"/>
    <p:sldId id="632" r:id="rId141"/>
    <p:sldId id="297" r:id="rId142"/>
    <p:sldId id="298" r:id="rId143"/>
    <p:sldId id="286" r:id="rId144"/>
    <p:sldId id="287" r:id="rId145"/>
    <p:sldId id="295" r:id="rId146"/>
    <p:sldId id="662" r:id="rId147"/>
    <p:sldId id="689" r:id="rId148"/>
    <p:sldId id="288" r:id="rId149"/>
    <p:sldId id="610" r:id="rId150"/>
    <p:sldId id="378" r:id="rId151"/>
    <p:sldId id="265" r:id="rId152"/>
    <p:sldId id="389" r:id="rId153"/>
    <p:sldId id="390" r:id="rId154"/>
    <p:sldId id="391" r:id="rId155"/>
    <p:sldId id="392" r:id="rId156"/>
    <p:sldId id="393" r:id="rId157"/>
    <p:sldId id="380" r:id="rId158"/>
    <p:sldId id="466" r:id="rId159"/>
    <p:sldId id="469" r:id="rId160"/>
    <p:sldId id="470" r:id="rId161"/>
    <p:sldId id="471" r:id="rId162"/>
    <p:sldId id="472" r:id="rId163"/>
    <p:sldId id="473" r:id="rId164"/>
    <p:sldId id="474" r:id="rId165"/>
    <p:sldId id="475" r:id="rId166"/>
    <p:sldId id="476" r:id="rId167"/>
    <p:sldId id="477" r:id="rId168"/>
    <p:sldId id="478" r:id="rId169"/>
    <p:sldId id="479" r:id="rId170"/>
    <p:sldId id="480" r:id="rId171"/>
    <p:sldId id="481" r:id="rId172"/>
    <p:sldId id="482" r:id="rId173"/>
    <p:sldId id="483" r:id="rId174"/>
    <p:sldId id="484" r:id="rId175"/>
    <p:sldId id="485" r:id="rId176"/>
    <p:sldId id="486" r:id="rId177"/>
    <p:sldId id="487" r:id="rId178"/>
    <p:sldId id="488" r:id="rId179"/>
    <p:sldId id="489" r:id="rId180"/>
    <p:sldId id="490" r:id="rId181"/>
    <p:sldId id="491" r:id="rId182"/>
    <p:sldId id="492" r:id="rId183"/>
    <p:sldId id="639" r:id="rId184"/>
    <p:sldId id="493" r:id="rId185"/>
    <p:sldId id="494" r:id="rId186"/>
    <p:sldId id="495" r:id="rId187"/>
    <p:sldId id="496" r:id="rId188"/>
    <p:sldId id="497" r:id="rId189"/>
    <p:sldId id="498" r:id="rId190"/>
    <p:sldId id="499" r:id="rId191"/>
    <p:sldId id="500" r:id="rId192"/>
    <p:sldId id="501" r:id="rId193"/>
    <p:sldId id="502" r:id="rId194"/>
    <p:sldId id="503" r:id="rId195"/>
    <p:sldId id="504" r:id="rId196"/>
    <p:sldId id="505" r:id="rId197"/>
    <p:sldId id="506" r:id="rId198"/>
    <p:sldId id="507" r:id="rId199"/>
    <p:sldId id="508" r:id="rId200"/>
    <p:sldId id="509" r:id="rId201"/>
    <p:sldId id="510" r:id="rId202"/>
    <p:sldId id="381" r:id="rId203"/>
    <p:sldId id="382" r:id="rId204"/>
    <p:sldId id="278" r:id="rId205"/>
    <p:sldId id="314" r:id="rId206"/>
    <p:sldId id="357" r:id="rId207"/>
    <p:sldId id="422" r:id="rId208"/>
    <p:sldId id="420" r:id="rId209"/>
    <p:sldId id="581" r:id="rId210"/>
    <p:sldId id="272" r:id="rId211"/>
    <p:sldId id="279" r:id="rId212"/>
    <p:sldId id="273" r:id="rId213"/>
    <p:sldId id="291" r:id="rId214"/>
    <p:sldId id="274" r:id="rId215"/>
    <p:sldId id="275" r:id="rId216"/>
    <p:sldId id="276" r:id="rId217"/>
    <p:sldId id="344" r:id="rId218"/>
    <p:sldId id="398" r:id="rId219"/>
    <p:sldId id="747" r:id="rId220"/>
    <p:sldId id="745" r:id="rId221"/>
    <p:sldId id="746" r:id="rId222"/>
    <p:sldId id="309" r:id="rId223"/>
    <p:sldId id="281" r:id="rId224"/>
    <p:sldId id="282" r:id="rId225"/>
    <p:sldId id="765" r:id="rId226"/>
    <p:sldId id="766" r:id="rId227"/>
    <p:sldId id="875" r:id="rId228"/>
    <p:sldId id="767" r:id="rId229"/>
    <p:sldId id="769" r:id="rId230"/>
    <p:sldId id="770" r:id="rId231"/>
    <p:sldId id="771" r:id="rId232"/>
    <p:sldId id="302" r:id="rId233"/>
    <p:sldId id="754" r:id="rId234"/>
    <p:sldId id="844" r:id="rId235"/>
    <p:sldId id="843" r:id="rId236"/>
    <p:sldId id="842" r:id="rId237"/>
    <p:sldId id="312" r:id="rId238"/>
    <p:sldId id="338" r:id="rId239"/>
    <p:sldId id="321" r:id="rId240"/>
    <p:sldId id="324" r:id="rId241"/>
    <p:sldId id="326" r:id="rId242"/>
    <p:sldId id="327" r:id="rId243"/>
    <p:sldId id="339" r:id="rId244"/>
    <p:sldId id="355" r:id="rId245"/>
    <p:sldId id="359" r:id="rId246"/>
    <p:sldId id="360" r:id="rId2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18" autoAdjust="0"/>
    <p:restoredTop sz="94444" autoAdjust="0"/>
  </p:normalViewPr>
  <p:slideViewPr>
    <p:cSldViewPr snapToGrid="0">
      <p:cViewPr varScale="1">
        <p:scale>
          <a:sx n="83" d="100"/>
          <a:sy n="83" d="100"/>
        </p:scale>
        <p:origin x="826" y="62"/>
      </p:cViewPr>
      <p:guideLst>
        <p:guide orient="horz" pos="2160"/>
        <p:guide pos="3840"/>
      </p:guideLst>
    </p:cSldViewPr>
  </p:slideViewPr>
  <p:outlineViewPr>
    <p:cViewPr>
      <p:scale>
        <a:sx n="33" d="100"/>
        <a:sy n="33" d="100"/>
      </p:scale>
      <p:origin x="0" y="179910"/>
    </p:cViewPr>
  </p:outlineViewPr>
  <p:notesTextViewPr>
    <p:cViewPr>
      <p:scale>
        <a:sx n="3" d="2"/>
        <a:sy n="3" d="2"/>
      </p:scale>
      <p:origin x="0" y="0"/>
    </p:cViewPr>
  </p:notesTextViewPr>
  <p:notesViewPr>
    <p:cSldViewPr snapToGrid="0">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notesMaster" Target="notesMasters/notesMaster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handoutMaster" Target="handoutMasters/handoutMaster1.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presProps" Target="presProps.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viewProps" Target="viewProp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theme" Target="theme/theme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6393FD-FB36-4A54-A3C5-7DB2B43803B7}" type="datetimeFigureOut">
              <a:rPr lang="en-US" smtClean="0"/>
              <a:pPr/>
              <a:t>4/22/2020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654947-71C2-4050-BF4E-41DAD2BBC46A}" type="slidenum">
              <a:rPr lang="en-US" smtClean="0"/>
              <a:pPr/>
              <a:t>‹#›</a:t>
            </a:fld>
            <a:endParaRPr lang="en-US"/>
          </a:p>
        </p:txBody>
      </p:sp>
    </p:spTree>
    <p:extLst>
      <p:ext uri="{BB962C8B-B14F-4D97-AF65-F5344CB8AC3E}">
        <p14:creationId xmlns:p14="http://schemas.microsoft.com/office/powerpoint/2010/main" val="38498017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81B6A-7FEC-493B-A44F-F6575DD0941E}" type="datetimeFigureOut">
              <a:rPr lang="en-US" smtClean="0"/>
              <a:pPr/>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3FEF9-E504-4667-9AC2-ADFA33EA4290}" type="slidenum">
              <a:rPr lang="en-US" smtClean="0"/>
              <a:pPr/>
              <a:t>‹#›</a:t>
            </a:fld>
            <a:endParaRPr lang="en-US"/>
          </a:p>
        </p:txBody>
      </p:sp>
    </p:spTree>
    <p:extLst>
      <p:ext uri="{BB962C8B-B14F-4D97-AF65-F5344CB8AC3E}">
        <p14:creationId xmlns:p14="http://schemas.microsoft.com/office/powerpoint/2010/main" val="18908877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835004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65368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56474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1228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313973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513979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35349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9716949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847708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487974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271706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10" name="Rectangle 2"/>
          <p:cNvSpPr>
            <a:spLocks noGrp="1" noRot="1" noChangeAspect="1" noChangeArrowheads="1" noTextEdit="1"/>
          </p:cNvSpPr>
          <p:nvPr>
            <p:ph type="sldImg"/>
          </p:nvPr>
        </p:nvSpPr>
        <p:spPr>
          <a:xfrm>
            <a:off x="442913" y="704850"/>
            <a:ext cx="6021387" cy="3387725"/>
          </a:xfrm>
          <a:ln/>
        </p:spPr>
      </p:sp>
      <p:sp>
        <p:nvSpPr>
          <p:cNvPr id="21511" name="Rectangle 3"/>
          <p:cNvSpPr>
            <a:spLocks noGrp="1" noChangeArrowheads="1"/>
          </p:cNvSpPr>
          <p:nvPr>
            <p:ph type="body" idx="1"/>
          </p:nvPr>
        </p:nvSpPr>
        <p:spPr>
          <a:xfrm>
            <a:off x="928688" y="4376738"/>
            <a:ext cx="5035550" cy="4097337"/>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z="2000" smtClean="0"/>
              <a:t>Click 1 : UE 2 appears</a:t>
            </a:r>
          </a:p>
          <a:p>
            <a:pPr eaLnBrk="1" hangingPunct="1"/>
            <a:r>
              <a:rPr lang="en-US" sz="2000" smtClean="0"/>
              <a:t>Click 2: UE 2 measures Pilot</a:t>
            </a:r>
          </a:p>
          <a:p>
            <a:pPr eaLnBrk="1" hangingPunct="1"/>
            <a:r>
              <a:rPr lang="en-US" sz="2000" smtClean="0"/>
              <a:t>Click 3: UE 2 reads interference level from broadcast</a:t>
            </a:r>
          </a:p>
          <a:p>
            <a:pPr eaLnBrk="1" hangingPunct="1"/>
            <a:r>
              <a:rPr lang="en-US" sz="2000" smtClean="0"/>
              <a:t>Click 4: UE 2 transmits at calculated power</a:t>
            </a:r>
          </a:p>
          <a:p>
            <a:pPr eaLnBrk="1" hangingPunct="1"/>
            <a:r>
              <a:rPr lang="en-US" sz="2000" smtClean="0"/>
              <a:t>Click 5: The power is ramped up until a response is heard</a:t>
            </a:r>
          </a:p>
          <a:p>
            <a:pPr eaLnBrk="1" hangingPunct="1"/>
            <a:r>
              <a:rPr lang="en-US" sz="2000" smtClean="0"/>
              <a:t>Click 6: Text ‘Connection established with minimum interference to others’ appears</a:t>
            </a:r>
          </a:p>
          <a:p>
            <a:pPr eaLnBrk="1" hangingPunct="1"/>
            <a:endParaRPr lang="en-US" sz="2000" smtClean="0"/>
          </a:p>
        </p:txBody>
      </p:sp>
    </p:spTree>
    <p:extLst>
      <p:ext uri="{BB962C8B-B14F-4D97-AF65-F5344CB8AC3E}">
        <p14:creationId xmlns:p14="http://schemas.microsoft.com/office/powerpoint/2010/main" val="2708062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43865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52892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5124597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957215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075514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404805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194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028285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737759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164155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Rot="1" noChangeAspect="1" noChangeArrowheads="1" noTextEdit="1"/>
          </p:cNvSpPr>
          <p:nvPr>
            <p:ph type="sldImg"/>
          </p:nvPr>
        </p:nvSpPr>
        <p:spPr>
          <a:xfrm>
            <a:off x="685800" y="1143000"/>
            <a:ext cx="5486400" cy="3086100"/>
          </a:xfrm>
          <a:ln/>
        </p:spPr>
      </p:sp>
      <p:sp>
        <p:nvSpPr>
          <p:cNvPr id="59398"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l-GR" smtClean="0"/>
          </a:p>
        </p:txBody>
      </p:sp>
    </p:spTree>
    <p:extLst>
      <p:ext uri="{BB962C8B-B14F-4D97-AF65-F5344CB8AC3E}">
        <p14:creationId xmlns:p14="http://schemas.microsoft.com/office/powerpoint/2010/main" val="276461942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97808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4863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4577"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4578"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5615662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5601"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5602"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2521583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872328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365723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9825311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89599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a:xfrm>
            <a:off x="685800" y="1143000"/>
            <a:ext cx="5486400" cy="3086100"/>
          </a:xfrm>
          <a:ln/>
        </p:spPr>
      </p:sp>
      <p:sp>
        <p:nvSpPr>
          <p:cNvPr id="317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mtClean="0">
              <a:latin typeface="Arial" pitchFamily="34" charset="0"/>
            </a:endParaRPr>
          </a:p>
        </p:txBody>
      </p:sp>
    </p:spTree>
    <p:extLst>
      <p:ext uri="{BB962C8B-B14F-4D97-AF65-F5344CB8AC3E}">
        <p14:creationId xmlns:p14="http://schemas.microsoft.com/office/powerpoint/2010/main" val="33151418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8673"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8674"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806980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Tree>
    <p:extLst>
      <p:ext uri="{BB962C8B-B14F-4D97-AF65-F5344CB8AC3E}">
        <p14:creationId xmlns:p14="http://schemas.microsoft.com/office/powerpoint/2010/main" val="282862529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9697"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29698"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42384571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0721" name="Text Box 1"/>
          <p:cNvSpPr txBox="1">
            <a:spLocks noChangeArrowheads="1"/>
          </p:cNvSpPr>
          <p:nvPr/>
        </p:nvSpPr>
        <p:spPr bwMode="auto">
          <a:xfrm>
            <a:off x="0" y="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buClrTx/>
              <a:buFontTx/>
              <a:buNone/>
            </a:pPr>
            <a:r>
              <a:rPr lang="en-US" sz="1200">
                <a:solidFill>
                  <a:srgbClr val="000000"/>
                </a:solidFill>
                <a:latin typeface="Times New Roman" pitchFamily="18" charset="0"/>
                <a:ea typeface="DejaVu Sans" charset="0"/>
                <a:cs typeface="DejaVu Sans" charset="0"/>
              </a:rPr>
              <a:t> </a:t>
            </a:r>
          </a:p>
        </p:txBody>
      </p:sp>
      <p:sp>
        <p:nvSpPr>
          <p:cNvPr id="30722" name="Text Box 2"/>
          <p:cNvSpPr txBox="1">
            <a:spLocks noChangeArrowheads="1"/>
          </p:cNvSpPr>
          <p:nvPr/>
        </p:nvSpPr>
        <p:spPr bwMode="auto">
          <a:xfrm>
            <a:off x="3884613" y="0"/>
            <a:ext cx="297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lgn="r">
              <a:buClrTx/>
              <a:buFontTx/>
              <a:buNone/>
            </a:pPr>
            <a:r>
              <a:rPr lang="en-US" sz="1200">
                <a:solidFill>
                  <a:srgbClr val="000000"/>
                </a:solidFill>
                <a:latin typeface="Times New Roman" pitchFamily="18" charset="0"/>
                <a:ea typeface="DejaVu Sans" charset="0"/>
                <a:cs typeface="DejaVu Sans" charset="0"/>
              </a:rPr>
              <a:t>2011-09-13 </a:t>
            </a:r>
          </a:p>
        </p:txBody>
      </p:sp>
      <p:sp>
        <p:nvSpPr>
          <p:cNvPr id="30723" name="Text Box 3"/>
          <p:cNvSpPr txBox="1">
            <a:spLocks noChangeArrowheads="1"/>
          </p:cNvSpPr>
          <p:nvPr/>
        </p:nvSpPr>
        <p:spPr bwMode="auto">
          <a:xfrm>
            <a:off x="0" y="8685213"/>
            <a:ext cx="297021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buClrTx/>
              <a:buFontTx/>
              <a:buNone/>
            </a:pPr>
            <a:r>
              <a:rPr lang="en-US" sz="1200">
                <a:solidFill>
                  <a:srgbClr val="000000"/>
                </a:solidFill>
                <a:latin typeface="Times New Roman" pitchFamily="18" charset="0"/>
                <a:ea typeface="DejaVu Sans" charset="0"/>
                <a:cs typeface="DejaVu Sans" charset="0"/>
              </a:rPr>
              <a:t> </a:t>
            </a:r>
          </a:p>
        </p:txBody>
      </p:sp>
      <p:sp>
        <p:nvSpPr>
          <p:cNvPr id="30724" name="Text Box 4"/>
          <p:cNvSpPr txBox="1">
            <a:spLocks noChangeArrowheads="1"/>
          </p:cNvSpPr>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lgn="r">
              <a:buClrTx/>
              <a:buFontTx/>
              <a:buNone/>
            </a:pPr>
            <a:fld id="{62FB0312-F520-4CA4-A436-3CE977D24DF9}" type="slidenum">
              <a:rPr lang="en-US" sz="1200">
                <a:solidFill>
                  <a:srgbClr val="000000"/>
                </a:solidFill>
                <a:latin typeface="Times New Roman" pitchFamily="18" charset="0"/>
                <a:ea typeface="DejaVu Sans" charset="0"/>
                <a:cs typeface="DejaVu Sans" charset="0"/>
              </a:rPr>
              <a:pPr algn="r">
                <a:buClrTx/>
                <a:buFontTx/>
                <a:buNone/>
              </a:pPr>
              <a:t>190</a:t>
            </a:fld>
            <a:endParaRPr lang="en-US" sz="1200">
              <a:solidFill>
                <a:srgbClr val="000000"/>
              </a:solidFill>
              <a:latin typeface="Times New Roman" pitchFamily="18" charset="0"/>
              <a:ea typeface="DejaVu Sans" charset="0"/>
              <a:cs typeface="DejaVu Sans" charset="0"/>
            </a:endParaRPr>
          </a:p>
        </p:txBody>
      </p:sp>
      <p:sp>
        <p:nvSpPr>
          <p:cNvPr id="30725" name="Rectangle 5"/>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0726" name="Rectangle 6"/>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7801732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2375905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69"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2770"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7689895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5"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1746"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9982842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3" name="Text Box 1"/>
          <p:cNvSpPr txBox="1">
            <a:spLocks noChangeArrowheads="1"/>
          </p:cNvSpPr>
          <p:nvPr/>
        </p:nvSpPr>
        <p:spPr bwMode="auto">
          <a:xfrm>
            <a:off x="0" y="0"/>
            <a:ext cx="2970213"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buClrTx/>
              <a:buFontTx/>
              <a:buNone/>
            </a:pPr>
            <a:r>
              <a:rPr lang="en-US" sz="1200">
                <a:solidFill>
                  <a:srgbClr val="000000"/>
                </a:solidFill>
                <a:latin typeface="Times New Roman" pitchFamily="18" charset="0"/>
                <a:ea typeface="DejaVu Sans" charset="0"/>
                <a:cs typeface="DejaVu Sans" charset="0"/>
              </a:rPr>
              <a:t> </a:t>
            </a:r>
          </a:p>
        </p:txBody>
      </p:sp>
      <p:sp>
        <p:nvSpPr>
          <p:cNvPr id="33794" name="Text Box 2"/>
          <p:cNvSpPr txBox="1">
            <a:spLocks noChangeArrowheads="1"/>
          </p:cNvSpPr>
          <p:nvPr/>
        </p:nvSpPr>
        <p:spPr bwMode="auto">
          <a:xfrm>
            <a:off x="3884613" y="0"/>
            <a:ext cx="2970212" cy="4556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lgn="r">
              <a:buClrTx/>
              <a:buFontTx/>
              <a:buNone/>
            </a:pPr>
            <a:r>
              <a:rPr lang="en-US" sz="1200">
                <a:solidFill>
                  <a:srgbClr val="000000"/>
                </a:solidFill>
                <a:latin typeface="Times New Roman" pitchFamily="18" charset="0"/>
                <a:ea typeface="DejaVu Sans" charset="0"/>
                <a:cs typeface="DejaVu Sans" charset="0"/>
              </a:rPr>
              <a:t>2011-09-13 </a:t>
            </a:r>
          </a:p>
        </p:txBody>
      </p:sp>
      <p:sp>
        <p:nvSpPr>
          <p:cNvPr id="33795" name="Text Box 3"/>
          <p:cNvSpPr txBox="1">
            <a:spLocks noChangeArrowheads="1"/>
          </p:cNvSpPr>
          <p:nvPr/>
        </p:nvSpPr>
        <p:spPr bwMode="auto">
          <a:xfrm>
            <a:off x="0" y="8685213"/>
            <a:ext cx="2970213"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buClrTx/>
              <a:buFontTx/>
              <a:buNone/>
            </a:pPr>
            <a:r>
              <a:rPr lang="en-US" sz="1200">
                <a:solidFill>
                  <a:srgbClr val="000000"/>
                </a:solidFill>
                <a:latin typeface="Times New Roman" pitchFamily="18" charset="0"/>
                <a:ea typeface="DejaVu Sans" charset="0"/>
                <a:cs typeface="DejaVu Sans" charset="0"/>
              </a:rPr>
              <a:t> </a:t>
            </a:r>
          </a:p>
        </p:txBody>
      </p:sp>
      <p:sp>
        <p:nvSpPr>
          <p:cNvPr id="33796" name="Text Box 4"/>
          <p:cNvSpPr txBox="1">
            <a:spLocks noChangeArrowheads="1"/>
          </p:cNvSpPr>
          <p:nvPr/>
        </p:nvSpPr>
        <p:spPr bwMode="auto">
          <a:xfrm>
            <a:off x="3884613" y="8685213"/>
            <a:ext cx="2970212"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000" tIns="46800" rIns="90000" bIns="46800" anchor="b"/>
          <a:lstStyle>
            <a:lvl1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1pPr>
            <a:lvl2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2pPr>
            <a:lvl3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3pPr>
            <a:lvl4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4pPr>
            <a:lvl5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rgbClr val="FFFFFF"/>
                </a:solidFill>
                <a:latin typeface="Arial" pitchFamily="34" charset="0"/>
                <a:ea typeface="Droid Sans Fallback" charset="0"/>
                <a:cs typeface="Droid Sans Fallback" charset="0"/>
              </a:defRPr>
            </a:lvl9pPr>
          </a:lstStyle>
          <a:p>
            <a:pPr algn="r">
              <a:buClrTx/>
              <a:buFontTx/>
              <a:buNone/>
            </a:pPr>
            <a:fld id="{11334FE7-7374-4DA4-BD88-A6AEFD2761CF}" type="slidenum">
              <a:rPr lang="en-US" sz="1200">
                <a:solidFill>
                  <a:srgbClr val="000000"/>
                </a:solidFill>
                <a:latin typeface="Times New Roman" pitchFamily="18" charset="0"/>
                <a:ea typeface="DejaVu Sans" charset="0"/>
                <a:cs typeface="DejaVu Sans" charset="0"/>
              </a:rPr>
              <a:pPr algn="r">
                <a:buClrTx/>
                <a:buFontTx/>
                <a:buNone/>
              </a:pPr>
              <a:t>194</a:t>
            </a:fld>
            <a:endParaRPr lang="en-US" sz="1200">
              <a:solidFill>
                <a:srgbClr val="000000"/>
              </a:solidFill>
              <a:latin typeface="Times New Roman" pitchFamily="18" charset="0"/>
              <a:ea typeface="DejaVu Sans" charset="0"/>
              <a:cs typeface="DejaVu Sans" charset="0"/>
            </a:endParaRPr>
          </a:p>
        </p:txBody>
      </p:sp>
      <p:sp>
        <p:nvSpPr>
          <p:cNvPr id="33797" name="Rectangle 5"/>
          <p:cNvSpPr txBox="1">
            <a:spLocks noGrp="1" noRot="1" noChangeAspect="1" noChangeArrowheads="1"/>
          </p:cNvSpPr>
          <p:nvPr>
            <p:ph type="sldImg"/>
          </p:nvPr>
        </p:nvSpPr>
        <p:spPr bwMode="auto">
          <a:xfrm>
            <a:off x="381000" y="685800"/>
            <a:ext cx="6096000" cy="3429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3798" name="Rectangle 6"/>
          <p:cNvSpPr txBox="1">
            <a:spLocks noGrp="1" noChangeArrowheads="1"/>
          </p:cNvSpPr>
          <p:nvPr>
            <p:ph type="body" idx="1"/>
          </p:nvPr>
        </p:nvSpPr>
        <p:spPr bwMode="auto">
          <a:xfrm>
            <a:off x="685800" y="4343400"/>
            <a:ext cx="5486400"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38071767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7"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4818"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41029624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1" name="Rectangle 1"/>
          <p:cNvSpPr txBox="1">
            <a:spLocks noGrp="1" noRot="1" noChangeAspect="1" noChangeArrowheads="1"/>
          </p:cNvSpPr>
          <p:nvPr>
            <p:ph type="sldImg"/>
          </p:nvPr>
        </p:nvSpPr>
        <p:spPr bwMode="auto">
          <a:xfrm>
            <a:off x="382588" y="685800"/>
            <a:ext cx="6091237" cy="3427413"/>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35842" name="Rectangle 2"/>
          <p:cNvSpPr txBox="1">
            <a:spLocks noGrp="1" noChangeArrowheads="1"/>
          </p:cNvSpPr>
          <p:nvPr>
            <p:ph type="body" idx="1"/>
          </p:nvPr>
        </p:nvSpPr>
        <p:spPr bwMode="auto">
          <a:xfrm>
            <a:off x="685800" y="4343400"/>
            <a:ext cx="5484813" cy="41148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en-US"/>
          </a:p>
        </p:txBody>
      </p:sp>
    </p:spTree>
    <p:extLst>
      <p:ext uri="{BB962C8B-B14F-4D97-AF65-F5344CB8AC3E}">
        <p14:creationId xmlns:p14="http://schemas.microsoft.com/office/powerpoint/2010/main" val="1065071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85800" y="1143000"/>
            <a:ext cx="5486400" cy="3086100"/>
          </a:xfrm>
          <a:ln/>
        </p:spPr>
      </p:sp>
      <p:sp>
        <p:nvSpPr>
          <p:cNvPr id="1894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18098452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85800" y="1143000"/>
            <a:ext cx="5486400" cy="3086100"/>
          </a:xfrm>
          <a:ln/>
        </p:spPr>
      </p:sp>
      <p:sp>
        <p:nvSpPr>
          <p:cNvPr id="1894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0436924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5486727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85800" y="1143000"/>
            <a:ext cx="5486400" cy="3086100"/>
          </a:xfrm>
          <a:ln/>
        </p:spPr>
      </p:sp>
      <p:sp>
        <p:nvSpPr>
          <p:cNvPr id="1894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9674922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85800" y="1143000"/>
            <a:ext cx="5486400" cy="3086100"/>
          </a:xfrm>
          <a:ln/>
        </p:spPr>
      </p:sp>
      <p:sp>
        <p:nvSpPr>
          <p:cNvPr id="1894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3370418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2"/>
          <p:cNvSpPr>
            <a:spLocks noGrp="1" noRot="1" noChangeAspect="1" noChangeArrowheads="1" noTextEdit="1"/>
          </p:cNvSpPr>
          <p:nvPr>
            <p:ph type="sldImg"/>
          </p:nvPr>
        </p:nvSpPr>
        <p:spPr>
          <a:xfrm>
            <a:off x="685800" y="1143000"/>
            <a:ext cx="5486400" cy="3086100"/>
          </a:xfrm>
          <a:ln/>
        </p:spPr>
      </p:sp>
      <p:sp>
        <p:nvSpPr>
          <p:cNvPr id="189443" name="Rectangle 3"/>
          <p:cNvSpPr>
            <a:spLocks noGrp="1" noChangeArrowheads="1"/>
          </p:cNvSpPr>
          <p:nvPr>
            <p:ph type="body" idx="1"/>
          </p:nvPr>
        </p:nvSpPr>
        <p:spPr>
          <a:xfrm>
            <a:off x="914400" y="4343400"/>
            <a:ext cx="5029200" cy="4114800"/>
          </a:xfrm>
        </p:spPr>
        <p:txBody>
          <a:bodyPr/>
          <a:lstStyle/>
          <a:p>
            <a:endParaRPr lang="en-US"/>
          </a:p>
        </p:txBody>
      </p:sp>
    </p:spTree>
    <p:extLst>
      <p:ext uri="{BB962C8B-B14F-4D97-AF65-F5344CB8AC3E}">
        <p14:creationId xmlns:p14="http://schemas.microsoft.com/office/powerpoint/2010/main" val="204752076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Rot="1" noChangeAspect="1" noChangeArrowheads="1" noTextEdit="1"/>
          </p:cNvSpPr>
          <p:nvPr>
            <p:ph type="sldImg"/>
          </p:nvPr>
        </p:nvSpPr>
        <p:spPr>
          <a:xfrm>
            <a:off x="685800" y="1143000"/>
            <a:ext cx="5486400" cy="3086100"/>
          </a:xfrm>
          <a:ln/>
        </p:spPr>
      </p:sp>
      <p:sp>
        <p:nvSpPr>
          <p:cNvPr id="14342"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16629921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Rectangle 2"/>
          <p:cNvSpPr>
            <a:spLocks noGrp="1" noRot="1" noChangeAspect="1" noChangeArrowheads="1" noTextEdit="1"/>
          </p:cNvSpPr>
          <p:nvPr>
            <p:ph type="sldImg"/>
          </p:nvPr>
        </p:nvSpPr>
        <p:spPr>
          <a:xfrm>
            <a:off x="685800" y="1143000"/>
            <a:ext cx="5486400" cy="3086100"/>
          </a:xfrm>
          <a:ln/>
        </p:spPr>
      </p:sp>
      <p:sp>
        <p:nvSpPr>
          <p:cNvPr id="16390"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7141821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Rectangle 2"/>
          <p:cNvSpPr>
            <a:spLocks noGrp="1" noRot="1" noChangeAspect="1" noChangeArrowheads="1" noTextEdit="1"/>
          </p:cNvSpPr>
          <p:nvPr>
            <p:ph type="sldImg"/>
          </p:nvPr>
        </p:nvSpPr>
        <p:spPr>
          <a:xfrm>
            <a:off x="685800" y="1143000"/>
            <a:ext cx="5486400" cy="3086100"/>
          </a:xfrm>
          <a:ln/>
        </p:spPr>
      </p:sp>
      <p:sp>
        <p:nvSpPr>
          <p:cNvPr id="3277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3438233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8" name="Rectangle 2"/>
          <p:cNvSpPr>
            <a:spLocks noGrp="1" noRot="1" noChangeAspect="1" noChangeArrowheads="1" noTextEdit="1"/>
          </p:cNvSpPr>
          <p:nvPr>
            <p:ph type="sldImg"/>
          </p:nvPr>
        </p:nvSpPr>
        <p:spPr>
          <a:xfrm>
            <a:off x="381000" y="684213"/>
            <a:ext cx="6097588" cy="3430587"/>
          </a:xfrm>
          <a:ln/>
        </p:spPr>
      </p:sp>
      <p:sp>
        <p:nvSpPr>
          <p:cNvPr id="105479" name="Rectangle 3"/>
          <p:cNvSpPr>
            <a:spLocks noGrp="1" noChangeArrowheads="1"/>
          </p:cNvSpPr>
          <p:nvPr>
            <p:ph type="body" idx="1"/>
          </p:nvPr>
        </p:nvSpPr>
        <p:spPr>
          <a:xfrm>
            <a:off x="912813" y="4341813"/>
            <a:ext cx="5032375"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GB" sz="1100" dirty="0" smtClean="0">
                <a:cs typeface="Arial" panose="020B0604020202020204" pitchFamily="34" charset="0"/>
              </a:rPr>
              <a:t>Shared-channel transmission implies that a certain amount of radio resources of a cell (code space and power) is seen as a common resource that is dynamically shared between users, primarily in the time domain.</a:t>
            </a:r>
          </a:p>
          <a:p>
            <a:pPr eaLnBrk="1" hangingPunct="1"/>
            <a:r>
              <a:rPr lang="en-GB" sz="1100" dirty="0" smtClean="0">
                <a:cs typeface="Arial" panose="020B0604020202020204" pitchFamily="34" charset="0"/>
              </a:rPr>
              <a:t>In HSDPA, a new DL transport channel is introduced called high speed DL shared channel. The idea is that a part of the total downlink code resource is dynamically shared between a set of packet-data users, primarily in the time domain. The codes are allocated to a user only when they are actually to be used for transmission, which leads to efficient code and power utilization.</a:t>
            </a:r>
          </a:p>
          <a:p>
            <a:pPr eaLnBrk="1" hangingPunct="1"/>
            <a:r>
              <a:rPr lang="en-GB" sz="1100" dirty="0" smtClean="0">
                <a:cs typeface="Arial" panose="020B0604020202020204" pitchFamily="34" charset="0"/>
              </a:rPr>
              <a:t>In HSDPA, maximum 15 channelization codes with Spreading Factor (SF)= 16 can be used for this new DL channel. In P4, 5 channelization codes are used enabling user data rates up to 4.32 Mbps (the system is capable of enabling 4.32 Mbps). </a:t>
            </a:r>
          </a:p>
          <a:p>
            <a:pPr eaLnBrk="1" hangingPunct="1"/>
            <a:r>
              <a:rPr lang="en-GB" sz="1100" dirty="0" smtClean="0">
                <a:cs typeface="Arial" panose="020B0604020202020204" pitchFamily="34" charset="0"/>
              </a:rPr>
              <a:t>The main benefit with DL shared channel transmission is to reduce the risk for code-limited capacity. Sharing codes in the code domain, in other words, code multiplexing, is also possible by employing different subsets of the complete channelization code set for different users. </a:t>
            </a:r>
            <a:r>
              <a:rPr lang="en-GB" sz="1100" u="sng" dirty="0" smtClean="0">
                <a:solidFill>
                  <a:srgbClr val="FF3300"/>
                </a:solidFill>
                <a:cs typeface="Arial" panose="020B0604020202020204" pitchFamily="34" charset="0"/>
              </a:rPr>
              <a:t>The figure</a:t>
            </a:r>
            <a:r>
              <a:rPr lang="en-GB" sz="1100" dirty="0" smtClean="0">
                <a:cs typeface="Arial" panose="020B0604020202020204" pitchFamily="34" charset="0"/>
              </a:rPr>
              <a:t> shows an example of 4 users sharing the time and code domain (8 codes).</a:t>
            </a:r>
          </a:p>
          <a:p>
            <a:pPr eaLnBrk="1" hangingPunct="1"/>
            <a:r>
              <a:rPr lang="en-GB" sz="1100" dirty="0" smtClean="0">
                <a:cs typeface="Arial" panose="020B0604020202020204" pitchFamily="34" charset="0"/>
              </a:rPr>
              <a:t>Sharing in the code domain is useful for providing efficient support of small payloads when the transmitted data does not require the full set of HS-DSCH codes configured in the cell. Useful when supporting terminals cannot </a:t>
            </a:r>
            <a:r>
              <a:rPr lang="en-GB" sz="1100" dirty="0" err="1" smtClean="0">
                <a:cs typeface="Arial" panose="020B0604020202020204" pitchFamily="34" charset="0"/>
              </a:rPr>
              <a:t>despread</a:t>
            </a:r>
            <a:r>
              <a:rPr lang="en-GB" sz="1100" dirty="0" smtClean="0">
                <a:cs typeface="Arial" panose="020B0604020202020204" pitchFamily="34" charset="0"/>
              </a:rPr>
              <a:t> the full set of codes.</a:t>
            </a:r>
          </a:p>
          <a:p>
            <a:pPr eaLnBrk="1" hangingPunct="1"/>
            <a:r>
              <a:rPr lang="en-GB" sz="1100" dirty="0" smtClean="0">
                <a:cs typeface="Arial" panose="020B0604020202020204" pitchFamily="34" charset="0"/>
              </a:rPr>
              <a:t>Number of codes, which will be used in each cell, is configured or slowly adapted by RNC according to number of resources needed for packet data services on HS channel and other services such as voice. The RBS dynamically allocates the codes to the users every 2 </a:t>
            </a:r>
            <a:r>
              <a:rPr lang="en-GB" sz="1100" dirty="0" err="1" smtClean="0">
                <a:cs typeface="Arial" panose="020B0604020202020204" pitchFamily="34" charset="0"/>
              </a:rPr>
              <a:t>ms.</a:t>
            </a:r>
            <a:endParaRPr lang="en-GB" sz="1100" dirty="0" smtClean="0">
              <a:cs typeface="Arial" panose="020B0604020202020204" pitchFamily="34" charset="0"/>
            </a:endParaRPr>
          </a:p>
          <a:p>
            <a:pPr eaLnBrk="1" hangingPunct="1"/>
            <a:r>
              <a:rPr lang="en-GB" sz="1100" dirty="0" smtClean="0">
                <a:cs typeface="Arial" panose="020B0604020202020204" pitchFamily="34" charset="0"/>
              </a:rPr>
              <a:t>With the introduction of HS-DSCH, several other benefits of shared-channel transmission can be exploited, as described below.</a:t>
            </a:r>
          </a:p>
          <a:p>
            <a:pPr eaLnBrk="1" hangingPunct="1"/>
            <a:endParaRPr lang="en-US" sz="1100" dirty="0" smtClean="0"/>
          </a:p>
        </p:txBody>
      </p:sp>
    </p:spTree>
    <p:extLst>
      <p:ext uri="{BB962C8B-B14F-4D97-AF65-F5344CB8AC3E}">
        <p14:creationId xmlns:p14="http://schemas.microsoft.com/office/powerpoint/2010/main" val="163867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Rectangle 2"/>
          <p:cNvSpPr>
            <a:spLocks noGrp="1" noRot="1" noChangeAspect="1" noChangeArrowheads="1" noTextEdit="1"/>
          </p:cNvSpPr>
          <p:nvPr>
            <p:ph type="sldImg"/>
          </p:nvPr>
        </p:nvSpPr>
        <p:spPr>
          <a:xfrm>
            <a:off x="685800" y="1143000"/>
            <a:ext cx="5486400" cy="3086100"/>
          </a:xfrm>
          <a:ln/>
        </p:spPr>
      </p:sp>
      <p:sp>
        <p:nvSpPr>
          <p:cNvPr id="110598" name="Rectangle 3"/>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l-GR" smtClean="0"/>
          </a:p>
        </p:txBody>
      </p:sp>
    </p:spTree>
    <p:extLst>
      <p:ext uri="{BB962C8B-B14F-4D97-AF65-F5344CB8AC3E}">
        <p14:creationId xmlns:p14="http://schemas.microsoft.com/office/powerpoint/2010/main" val="37164290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359068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Rectangle 2"/>
          <p:cNvSpPr>
            <a:spLocks noGrp="1" noRot="1" noChangeAspect="1" noChangeArrowheads="1" noTextEdit="1"/>
          </p:cNvSpPr>
          <p:nvPr>
            <p:ph type="sldImg"/>
          </p:nvPr>
        </p:nvSpPr>
        <p:spPr>
          <a:xfrm>
            <a:off x="685800" y="1143000"/>
            <a:ext cx="5486400" cy="3086100"/>
          </a:xfrm>
          <a:ln/>
        </p:spPr>
      </p:sp>
      <p:sp>
        <p:nvSpPr>
          <p:cNvPr id="12294" name="Rectangle 3"/>
          <p:cNvSpPr>
            <a:spLocks noGrp="1" noChangeArrowheads="1"/>
          </p:cNvSpPr>
          <p:nvPr>
            <p:ph type="body" idx="1"/>
          </p:nvPr>
        </p:nvSpPr>
        <p:spPr>
          <a:noFill/>
        </p:spPr>
        <p:txBody>
          <a:bodyPr/>
          <a:lstStyle/>
          <a:p>
            <a:pPr eaLnBrk="1" hangingPunct="1"/>
            <a:endParaRPr lang="en-US" smtClean="0"/>
          </a:p>
        </p:txBody>
      </p:sp>
    </p:spTree>
    <p:extLst>
      <p:ext uri="{BB962C8B-B14F-4D97-AF65-F5344CB8AC3E}">
        <p14:creationId xmlns:p14="http://schemas.microsoft.com/office/powerpoint/2010/main" val="964436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197B2D-5470-450F-A20B-38E493523B44}"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12837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071D9A-8AF7-4E35-A76D-504678D6A15B}"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26506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90877-EB70-4B17-9BBB-9C1D101CE319}"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956223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itle and 1 column">
    <p:spTree>
      <p:nvGrpSpPr>
        <p:cNvPr id="1" name=""/>
        <p:cNvGrpSpPr/>
        <p:nvPr/>
      </p:nvGrpSpPr>
      <p:grpSpPr>
        <a:xfrm>
          <a:off x="0" y="0"/>
          <a:ext cx="0" cy="0"/>
          <a:chOff x="0" y="0"/>
          <a:chExt cx="0" cy="0"/>
        </a:xfrm>
      </p:grpSpPr>
      <p:sp>
        <p:nvSpPr>
          <p:cNvPr id="3" name="Content Placeholder 1"/>
          <p:cNvSpPr>
            <a:spLocks noGrp="1"/>
          </p:cNvSpPr>
          <p:nvPr>
            <p:ph idx="1"/>
          </p:nvPr>
        </p:nvSpPr>
        <p:spPr>
          <a:xfrm>
            <a:off x="529170" y="1800000"/>
            <a:ext cx="11135785" cy="3852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itle 3"/>
          <p:cNvSpPr>
            <a:spLocks noGrp="1"/>
          </p:cNvSpPr>
          <p:nvPr>
            <p:ph type="title"/>
          </p:nvPr>
        </p:nvSpPr>
        <p:spPr>
          <a:xfrm>
            <a:off x="524935" y="239718"/>
            <a:ext cx="9992784" cy="1085371"/>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71837898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2DE113-FA39-4A2A-B52A-4EC007FB2F7A}"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9167739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B67ECF-680E-487C-8FAD-2CC675E317AB}"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6016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3FA2A-4424-4D15-B087-365D64E07FEB}"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34969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3D68DF-574C-4AA9-8FBC-E18355CE0C55}" type="datetime1">
              <a:rPr lang="en-US" smtClean="0"/>
              <a:pPr/>
              <a:t>4/22/2020</a:t>
            </a:fld>
            <a:endParaRPr lang="en-US"/>
          </a:p>
        </p:txBody>
      </p:sp>
      <p:sp>
        <p:nvSpPr>
          <p:cNvPr id="8" name="Footer Placeholder 7"/>
          <p:cNvSpPr>
            <a:spLocks noGrp="1"/>
          </p:cNvSpPr>
          <p:nvPr>
            <p:ph type="ftr" sz="quarter" idx="11"/>
          </p:nvPr>
        </p:nvSpPr>
        <p:spPr/>
        <p:txBody>
          <a:bodyPr/>
          <a:lstStyle/>
          <a:p>
            <a:r>
              <a:rPr lang="en-US" smtClean="0"/>
              <a:t>Mohammad Rasoul Tanhatalab (m_r_tanha@yahoo.com)    2016</a:t>
            </a:r>
            <a:endParaRPr lang="en-US"/>
          </a:p>
        </p:txBody>
      </p:sp>
      <p:sp>
        <p:nvSpPr>
          <p:cNvPr id="9" name="Slide Number Placeholder 8"/>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365272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CCA15-BBD6-4637-80F2-21F65CCF4B8C}" type="datetime1">
              <a:rPr lang="en-US" smtClean="0"/>
              <a:pPr/>
              <a:t>4/22/2020</a:t>
            </a:fld>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5" name="Slide Number Placeholder 4"/>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08488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C8E04-7653-40A8-87F5-94937FBF3BBB}" type="datetime1">
              <a:rPr lang="en-US" smtClean="0"/>
              <a:pPr/>
              <a:t>4/22/2020</a:t>
            </a:fld>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4" name="Slide Number Placeholder 3"/>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87625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6B7A1-A137-4AED-9E4F-F617B7A22D3B}"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14141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EEDABF-2576-4310-9A51-06F90B66B89A}"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006591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6148C-72B9-4865-BD69-37C9661953F4}" type="datetime1">
              <a:rPr lang="en-US" smtClean="0"/>
              <a:pPr/>
              <a:t>4/22/2020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Mohammad Rasoul Tanhatalab (m_r_tanha@yahoo.com)    2016</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78023-AB01-4871-8C3F-2C9D637932DE}" type="slidenum">
              <a:rPr lang="en-US" smtClean="0"/>
              <a:pPr/>
              <a:t>‹#›</a:t>
            </a:fld>
            <a:endParaRPr lang="en-US"/>
          </a:p>
        </p:txBody>
      </p:sp>
    </p:spTree>
    <p:extLst>
      <p:ext uri="{BB962C8B-B14F-4D97-AF65-F5344CB8AC3E}">
        <p14:creationId xmlns:p14="http://schemas.microsoft.com/office/powerpoint/2010/main" val="2909367037"/>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69"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20.jpeg"/><Relationship Id="rId4" Type="http://schemas.openxmlformats.org/officeDocument/2006/relationships/image" Target="../media/image119.emf"/></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14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4.png"/></Relationships>
</file>

<file path=ppt/slides/_rels/slide161.xml.rels><?xml version="1.0" encoding="UTF-8" standalone="yes"?>
<Relationships xmlns="http://schemas.openxmlformats.org/package/2006/relationships"><Relationship Id="rId3" Type="http://schemas.openxmlformats.org/officeDocument/2006/relationships/image" Target="../media/image145.wmf"/><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46.png"/></Relationships>
</file>

<file path=ppt/slides/_rels/slide16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49.png"/><Relationship Id="rId4" Type="http://schemas.openxmlformats.org/officeDocument/2006/relationships/image" Target="../media/image148.png"/></Relationships>
</file>

<file path=ppt/slides/_rels/slide163.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149.png"/></Relationships>
</file>

<file path=ppt/slides/_rels/slide16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52.png"/></Relationships>
</file>

<file path=ppt/slides/_rels/slide16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54.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56.png"/></Relationships>
</file>

<file path=ppt/slides/_rels/slide16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8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8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171.png"/><Relationship Id="rId4" Type="http://schemas.openxmlformats.org/officeDocument/2006/relationships/image" Target="../media/image170.png"/></Relationships>
</file>

<file path=ppt/slides/_rels/slide183.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77.png"/></Relationships>
</file>

<file path=ppt/slides/_rels/slide188.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184.png"/></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8.xml"/><Relationship Id="rId5" Type="http://schemas.openxmlformats.org/officeDocument/2006/relationships/image" Target="../media/image23.png"/><Relationship Id="rId4" Type="http://schemas.openxmlformats.org/officeDocument/2006/relationships/image" Target="../media/image22.png"/></Relationships>
</file>

<file path=ppt/slides/_rels/slide20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20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208.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s>
</file>

<file path=ppt/slides/_rels/slide209.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0.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8.xml"/></Relationships>
</file>

<file path=ppt/slides/_rels/slide21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8.xml"/><Relationship Id="rId4" Type="http://schemas.openxmlformats.org/officeDocument/2006/relationships/image" Target="../media/image206.png"/></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4.xml"/></Relationships>
</file>

<file path=ppt/slides/_rels/slide223.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8.xml"/><Relationship Id="rId4" Type="http://schemas.openxmlformats.org/officeDocument/2006/relationships/image" Target="../media/image211.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8.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227.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8.xml"/></Relationships>
</file>

<file path=ppt/slides/_rels/slide228.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8.xml"/><Relationship Id="rId5" Type="http://schemas.openxmlformats.org/officeDocument/2006/relationships/image" Target="../media/image222.png"/><Relationship Id="rId4" Type="http://schemas.openxmlformats.org/officeDocument/2006/relationships/image" Target="../media/image221.png"/></Relationships>
</file>

<file path=ppt/slides/_rels/slide229.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useful%20command.txt" TargetMode="Externa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2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226.jpeg"/><Relationship Id="rId1" Type="http://schemas.openxmlformats.org/officeDocument/2006/relationships/slideLayout" Target="../slideLayouts/slideLayout8.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8.xml"/><Relationship Id="rId4" Type="http://schemas.openxmlformats.org/officeDocument/2006/relationships/image" Target="../media/image229.png"/></Relationships>
</file>

<file path=ppt/slides/_rels/slide23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8.xml"/></Relationships>
</file>

<file path=ppt/slides/_rels/slide236.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2.xml"/><Relationship Id="rId5" Type="http://schemas.openxmlformats.org/officeDocument/2006/relationships/image" Target="../media/image235.png"/><Relationship Id="rId4" Type="http://schemas.openxmlformats.org/officeDocument/2006/relationships/image" Target="../media/image234.png"/></Relationships>
</file>

<file path=ppt/slides/_rels/slide237.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8.xml"/><Relationship Id="rId4" Type="http://schemas.openxmlformats.org/officeDocument/2006/relationships/image" Target="../media/image238.png"/></Relationships>
</file>

<file path=ppt/slides/_rels/slide238.xml.rels><?xml version="1.0" encoding="UTF-8" standalone="yes"?>
<Relationships xmlns="http://schemas.openxmlformats.org/package/2006/relationships"><Relationship Id="rId2" Type="http://schemas.openxmlformats.org/officeDocument/2006/relationships/image" Target="../media/image239.wmf"/><Relationship Id="rId1" Type="http://schemas.openxmlformats.org/officeDocument/2006/relationships/slideLayout" Target="../slideLayouts/slideLayout8.xml"/></Relationships>
</file>

<file path=ppt/slides/_rels/slide239.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1.png"/><Relationship Id="rId7" Type="http://schemas.openxmlformats.org/officeDocument/2006/relationships/hyperlink" Target="CPICH%20Power.docx" TargetMode="External"/><Relationship Id="rId2" Type="http://schemas.openxmlformats.org/officeDocument/2006/relationships/image" Target="../media/image240.png"/><Relationship Id="rId1" Type="http://schemas.openxmlformats.org/officeDocument/2006/relationships/slideLayout" Target="../slideLayouts/slideLayout8.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246.jpeg"/><Relationship Id="rId1" Type="http://schemas.openxmlformats.org/officeDocument/2006/relationships/slideLayout" Target="../slideLayouts/slideLayout8.xml"/></Relationships>
</file>

<file path=ppt/slides/_rels/slide241.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image" Target="../media/image247.png"/><Relationship Id="rId1" Type="http://schemas.openxmlformats.org/officeDocument/2006/relationships/slideLayout" Target="../slideLayouts/slideLayout8.xml"/><Relationship Id="rId6" Type="http://schemas.openxmlformats.org/officeDocument/2006/relationships/image" Target="../media/image251.png"/><Relationship Id="rId5" Type="http://schemas.openxmlformats.org/officeDocument/2006/relationships/image" Target="../media/image250.png"/><Relationship Id="rId4" Type="http://schemas.openxmlformats.org/officeDocument/2006/relationships/image" Target="../media/image249.png"/></Relationships>
</file>

<file path=ppt/slides/_rels/slide242.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8.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55.png"/></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4.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8.xml"/><Relationship Id="rId4" Type="http://schemas.openxmlformats.org/officeDocument/2006/relationships/image" Target="../media/image260.png"/></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6.xml.rels><?xml version="1.0" encoding="UTF-8" standalone="yes"?>
<Relationships xmlns="http://schemas.openxmlformats.org/package/2006/relationships"><Relationship Id="rId3" Type="http://schemas.openxmlformats.org/officeDocument/2006/relationships/image" Target="../media/image262.png"/><Relationship Id="rId2" Type="http://schemas.openxmlformats.org/officeDocument/2006/relationships/image" Target="../media/image261.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xml"/><Relationship Id="rId7" Type="http://schemas.openxmlformats.org/officeDocument/2006/relationships/image" Target="../media/image32.png"/><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1.png"/><Relationship Id="rId4" Type="http://schemas.openxmlformats.org/officeDocument/2006/relationships/oleObject" Target="../embeddings/oleObject1.bin"/></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 Id="rId4" Type="http://schemas.openxmlformats.org/officeDocument/2006/relationships/image" Target="../media/image49.png"/></Relationships>
</file>

<file path=ppt/slides/_rels/slide5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2.emf"/><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3.w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4.w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Ericsson 3G Optimization</a:t>
            </a:r>
            <a:endParaRPr lang="en-US" dirty="0"/>
          </a:p>
        </p:txBody>
      </p:sp>
      <p:sp>
        <p:nvSpPr>
          <p:cNvPr id="3" name="Subtitle 2"/>
          <p:cNvSpPr>
            <a:spLocks noGrp="1"/>
          </p:cNvSpPr>
          <p:nvPr>
            <p:ph type="subTitle" idx="1"/>
          </p:nvPr>
        </p:nvSpPr>
        <p:spPr/>
        <p:txBody>
          <a:bodyPr/>
          <a:lstStyle/>
          <a:p>
            <a:r>
              <a:rPr lang="en-US" dirty="0" smtClean="0"/>
              <a:t>Mohammad </a:t>
            </a:r>
            <a:r>
              <a:rPr lang="en-US" dirty="0" err="1" smtClean="0"/>
              <a:t>Rasoul</a:t>
            </a:r>
            <a:r>
              <a:rPr lang="en-US" dirty="0" smtClean="0"/>
              <a:t> </a:t>
            </a:r>
            <a:r>
              <a:rPr lang="en-US" dirty="0" err="1" smtClean="0"/>
              <a:t>Tanhatalab</a:t>
            </a:r>
            <a:endParaRPr lang="en-US" dirty="0" smtClean="0"/>
          </a:p>
          <a:p>
            <a:r>
              <a:rPr lang="en-US" dirty="0" smtClean="0"/>
              <a:t>2017</a:t>
            </a:r>
            <a:endParaRPr lang="en-US" dirty="0"/>
          </a:p>
        </p:txBody>
      </p:sp>
    </p:spTree>
    <p:extLst>
      <p:ext uri="{BB962C8B-B14F-4D97-AF65-F5344CB8AC3E}">
        <p14:creationId xmlns:p14="http://schemas.microsoft.com/office/powerpoint/2010/main" val="2029261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526473" y="990605"/>
            <a:ext cx="10972800" cy="4525963"/>
          </a:xfrm>
        </p:spPr>
        <p:txBody>
          <a:bodyPr/>
          <a:lstStyle/>
          <a:p>
            <a:r>
              <a:rPr lang="en-US" dirty="0" smtClean="0">
                <a:solidFill>
                  <a:srgbClr val="FF0000"/>
                </a:solidFill>
              </a:rPr>
              <a:t>Chip rate is consistence and is 3.84 </a:t>
            </a:r>
            <a:r>
              <a:rPr lang="en-US" dirty="0" err="1" smtClean="0">
                <a:solidFill>
                  <a:srgbClr val="FF0000"/>
                </a:solidFill>
              </a:rPr>
              <a:t>Mcps</a:t>
            </a:r>
            <a:r>
              <a:rPr lang="en-US" dirty="0" smtClean="0">
                <a:solidFill>
                  <a:srgbClr val="FF0000"/>
                </a:solidFill>
              </a:rPr>
              <a:t> then we need the 3.84 MHz</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8472" y="1631990"/>
            <a:ext cx="9488205" cy="4380882"/>
          </a:xfrm>
          <a:prstGeom prst="rect">
            <a:avLst/>
          </a:prstGeom>
        </p:spPr>
      </p:pic>
      <p:pic>
        <p:nvPicPr>
          <p:cNvPr id="7" name="Content Placeholder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142" y="1672363"/>
            <a:ext cx="7779130" cy="4494422"/>
          </a:xfrm>
          <a:prstGeom prst="rect">
            <a:avLst/>
          </a:prstGeom>
        </p:spPr>
      </p:pic>
    </p:spTree>
    <p:extLst>
      <p:ext uri="{BB962C8B-B14F-4D97-AF65-F5344CB8AC3E}">
        <p14:creationId xmlns:p14="http://schemas.microsoft.com/office/powerpoint/2010/main" val="420237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CSSR_Speech</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750410901"/>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DCR_CS64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643887760"/>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DCR_PktInt</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5193249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DCR_Speech</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9915183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DCRULSYNSOHO</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11027762"/>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Directed_Retry</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839787701"/>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solidFill>
                  <a:srgbClr val="FF0000"/>
                </a:solidFill>
              </a:rPr>
              <a:t>Failed_After_Admission</a:t>
            </a:r>
            <a:endParaRPr lang="en-US" dirty="0">
              <a:solidFill>
                <a:srgbClr val="FF0000"/>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44125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Hard_Handovers</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924497351"/>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HS_EUL PS Drop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1504566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IRAT_HO_Inc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2912813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43337" y="2858294"/>
            <a:ext cx="4505325" cy="2009775"/>
          </a:xfr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016677455"/>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IRAT_IN_CS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091796245"/>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IRAT_Out_PS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085341101"/>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IUB_Limiting_HS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05868735"/>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Paging</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00506419"/>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RRC_Drop_Rate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72960123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RRC_Load_Sharing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01569260"/>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RRC_Requests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6275835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RRC_Success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964648"/>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SF_Usage_DL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6633508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SF_Usage_UL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01292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9035"/>
          </a:xfrm>
        </p:spPr>
        <p:txBody>
          <a:bodyPr>
            <a:normAutofit fontScale="90000"/>
          </a:bodyPr>
          <a:lstStyle/>
          <a:p>
            <a:r>
              <a:rPr lang="en-US" b="1" dirty="0" smtClean="0">
                <a:solidFill>
                  <a:srgbClr val="FF0000"/>
                </a:solidFill>
              </a:rPr>
              <a:t>Cell breathing</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875522" name="Picture 2"/>
          <p:cNvPicPr>
            <a:picLocks noGrp="1" noChangeAspect="1" noChangeArrowheads="1"/>
          </p:cNvPicPr>
          <p:nvPr>
            <p:ph idx="1"/>
          </p:nvPr>
        </p:nvPicPr>
        <p:blipFill>
          <a:blip r:embed="rId2"/>
          <a:srcRect/>
          <a:stretch>
            <a:fillRect/>
          </a:stretch>
        </p:blipFill>
        <p:spPr bwMode="auto">
          <a:xfrm>
            <a:off x="2042173" y="995068"/>
            <a:ext cx="8419471" cy="49485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Soft_Handover</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443806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Traffic_Volume_DL</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69585427"/>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UL_BLER</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2239" y="1506828"/>
            <a:ext cx="11593839" cy="4493735"/>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1413254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UMTS_Circuit_Traffic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3646797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UMTS_Packet_Traffic</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0662015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Users</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4001498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549275"/>
          </a:xfrm>
        </p:spPr>
        <p:txBody>
          <a:bodyPr>
            <a:normAutofit fontScale="90000"/>
          </a:bodyPr>
          <a:lstStyle/>
          <a:p>
            <a:pPr algn="ctr"/>
            <a:r>
              <a:rPr lang="en-US" b="1" dirty="0" err="1">
                <a:solidFill>
                  <a:srgbClr val="FF0000"/>
                </a:solidFill>
              </a:rPr>
              <a:t>Users_AMR</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9646345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r>
              <a:rPr lang="en-US" altLang="en-US" sz="5400" b="1" dirty="0">
                <a:solidFill>
                  <a:srgbClr val="FF0000"/>
                </a:solidFill>
              </a:rPr>
              <a:t> </a:t>
            </a:r>
            <a:r>
              <a:rPr lang="en-US" altLang="en-US" sz="5400" b="1" dirty="0" smtClean="0">
                <a:solidFill>
                  <a:srgbClr val="FF0000"/>
                </a:solidFill>
              </a:rPr>
              <a:t>HSPA+ and EUL</a:t>
            </a:r>
            <a:r>
              <a:rPr lang="en-US" altLang="en-US" sz="4800" b="1" dirty="0">
                <a:solidFill>
                  <a:srgbClr val="FF0000"/>
                </a:solidFill>
              </a:rPr>
              <a:t/>
            </a:r>
            <a:br>
              <a:rPr lang="en-US" altLang="en-US" sz="4800" b="1" dirty="0">
                <a:solidFill>
                  <a:srgbClr val="FF0000"/>
                </a:solidFill>
              </a:rPr>
            </a:b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8073801"/>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00"/>
                </a:solidFill>
                <a:latin typeface="Times New Roman" panose="02020603050405020304" pitchFamily="18" charset="0"/>
                <a:cs typeface="Times New Roman" panose="02020603050405020304" pitchFamily="18" charset="0"/>
              </a:rPr>
              <a:t>HSDPA Physical and Transport </a:t>
            </a:r>
            <a:r>
              <a:rPr lang="en-US" dirty="0" smtClean="0">
                <a:solidFill>
                  <a:srgbClr val="000000"/>
                </a:solidFill>
                <a:latin typeface="Times New Roman" panose="02020603050405020304" pitchFamily="18" charset="0"/>
                <a:cs typeface="Times New Roman" panose="02020603050405020304" pitchFamily="18" charset="0"/>
              </a:rPr>
              <a:t>Channels</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5" name="Rectangle 1"/>
          <p:cNvSpPr>
            <a:spLocks noGrp="1" noChangeArrowheads="1"/>
          </p:cNvSpPr>
          <p:nvPr>
            <p:ph idx="1"/>
          </p:nvPr>
        </p:nvSpPr>
        <p:spPr bwMode="auto">
          <a:xfrm>
            <a:off x="387928" y="673004"/>
            <a:ext cx="11194472" cy="5909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r>
            <a:b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
            </a:r>
            <a:b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br>
            <a: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support HSDPA new Physical channels have been defined:</a:t>
            </a:r>
            <a:endParaRPr kumimoji="0" lang="en-US" sz="1400" b="1"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1" i="0" u="none" strike="noStrike" cap="none" normalizeH="0" baseline="0" dirty="0" smtClean="0">
                <a:ln>
                  <a:noFill/>
                </a:ln>
                <a:solidFill>
                  <a:schemeClr val="tx1"/>
                </a:solidFill>
                <a:effectLst/>
              </a:rPr>
              <a:t>HS-PDSCH or High Speed Physical Downlink Shared Channel:</a:t>
            </a:r>
            <a:r>
              <a:rPr kumimoji="0" lang="en-US" sz="1400" b="0" i="0" u="none" strike="noStrike" cap="none" normalizeH="0" baseline="0" dirty="0" smtClean="0">
                <a:ln>
                  <a:noFill/>
                </a:ln>
                <a:solidFill>
                  <a:schemeClr val="tx1"/>
                </a:solidFill>
                <a:effectLst/>
              </a:rPr>
              <a:t> This is a downlink channel which is both time and code multiplexed.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The channelization codes have a fixed spreading factor, SF = 16.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Multi-code transmissions are allowed that translates to UE being assigned multiple channelization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codes in the same TTI, depending on the UE capability. The same scrambling code sequence</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is applied to all the channelization codes that form the single HS-DSCH </a:t>
            </a:r>
            <a:r>
              <a:rPr kumimoji="0" lang="en-US" sz="1400" b="0" i="0" u="none" strike="noStrike" cap="none" normalizeH="0" baseline="0" dirty="0" err="1" smtClean="0">
                <a:ln>
                  <a:noFill/>
                </a:ln>
                <a:solidFill>
                  <a:schemeClr val="tx1"/>
                </a:solidFill>
                <a:effectLst/>
              </a:rPr>
              <a:t>CCTrCH</a:t>
            </a:r>
            <a:r>
              <a:rPr kumimoji="0" lang="en-US" sz="1400" b="0" i="0" u="none" strike="noStrike" cap="none" normalizeH="0" baseline="0" dirty="0" smtClean="0">
                <a:ln>
                  <a:noFill/>
                </a:ln>
                <a:solidFill>
                  <a:schemeClr val="tx1"/>
                </a:solidFill>
                <a:effectLst/>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If there are multiple UE's then they may be assigned channelization codes in the same TTI (multiplexing of multiple UE's in the code</a:t>
            </a:r>
            <a:r>
              <a:rPr kumimoji="0" lang="en-US" sz="1400" b="0" i="0" u="none" strike="noStrike" cap="none" normalizeH="0" dirty="0" smtClean="0">
                <a:ln>
                  <a:noFill/>
                </a:ln>
                <a:solidFill>
                  <a:schemeClr val="tx1"/>
                </a:solidFill>
                <a:effectLst/>
              </a:rPr>
              <a:t> </a:t>
            </a:r>
            <a:r>
              <a:rPr kumimoji="0" lang="en-US" sz="1400" b="0" i="0" u="none" strike="noStrike" cap="none" normalizeH="0" baseline="0" dirty="0" smtClean="0">
                <a:ln>
                  <a:noFill/>
                </a:ln>
                <a:solidFill>
                  <a:schemeClr val="tx1"/>
                </a:solidFill>
                <a:effectLst/>
              </a:rPr>
              <a:t>domain).</a:t>
            </a:r>
            <a:br>
              <a:rPr kumimoji="0" lang="en-US" sz="1400" b="0" i="0" u="none" strike="noStrike" cap="none" normalizeH="0" baseline="0" dirty="0" smtClean="0">
                <a:ln>
                  <a:noFill/>
                </a:ln>
                <a:solidFill>
                  <a:schemeClr val="tx1"/>
                </a:solidFill>
                <a:effectLst/>
              </a:rPr>
            </a:br>
            <a:r>
              <a:rPr kumimoji="0" lang="en-US" sz="1400" b="1" i="0" u="none" strike="noStrike" cap="none" normalizeH="0" baseline="0" dirty="0" smtClean="0">
                <a:ln>
                  <a:noFill/>
                </a:ln>
                <a:solidFill>
                  <a:schemeClr val="tx1"/>
                </a:solidFill>
                <a:effectLst/>
              </a:rPr>
              <a:t>HS-DPCCH or High Speed Dedicated Physical Control Channel:</a:t>
            </a:r>
            <a:r>
              <a:rPr kumimoji="0" lang="en-US" sz="1400" b="0" i="0" u="none" strike="noStrike" cap="none" normalizeH="0" baseline="0" dirty="0" smtClean="0">
                <a:ln>
                  <a:noFill/>
                </a:ln>
                <a:solidFill>
                  <a:schemeClr val="tx1"/>
                </a:solidFill>
                <a:effectLst/>
              </a:rPr>
              <a:t> This is an uplink channel that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carries the Acknowledgements of the packet received on HS-PDSCH and also the CQI (Channel Quality Indication). THE CQI estimates have to be transmitted by the UE every 2.0 </a:t>
            </a:r>
            <a:r>
              <a:rPr kumimoji="0" lang="en-US" sz="1400" b="0" i="0" u="none" strike="noStrike" cap="none" normalizeH="0" baseline="0" dirty="0" err="1" smtClean="0">
                <a:ln>
                  <a:noFill/>
                </a:ln>
                <a:solidFill>
                  <a:schemeClr val="tx1"/>
                </a:solidFill>
                <a:effectLst/>
              </a:rPr>
              <a:t>ms</a:t>
            </a:r>
            <a:r>
              <a:rPr kumimoji="0" lang="en-US" sz="1400" b="0" i="0" u="none" strike="noStrike" cap="none" normalizeH="0" baseline="0" dirty="0" smtClean="0">
                <a:ln>
                  <a:noFill/>
                </a:ln>
                <a:solidFill>
                  <a:schemeClr val="tx1"/>
                </a:solidFill>
                <a:effectLst/>
              </a:rPr>
              <a:t> frame. This information is very important as it ensures reliability and impacts power capacity.</a:t>
            </a:r>
            <a:br>
              <a:rPr kumimoji="0" lang="en-US" sz="1400" b="0" i="0" u="none" strike="noStrike" cap="none" normalizeH="0" baseline="0" dirty="0" smtClean="0">
                <a:ln>
                  <a:noFill/>
                </a:ln>
                <a:solidFill>
                  <a:schemeClr val="tx1"/>
                </a:solidFill>
                <a:effectLst/>
              </a:rPr>
            </a:br>
            <a:r>
              <a:rPr kumimoji="0" lang="en-US" sz="1400" b="1" i="0" u="none" strike="noStrike" cap="none" normalizeH="0" baseline="0" dirty="0" smtClean="0">
                <a:ln>
                  <a:noFill/>
                </a:ln>
                <a:solidFill>
                  <a:schemeClr val="tx1"/>
                </a:solidFill>
                <a:effectLst/>
              </a:rPr>
              <a:t>HS-SCCH or High Speed Shared Control </a:t>
            </a:r>
            <a:r>
              <a:rPr kumimoji="0" lang="en-US" sz="1400" b="1" i="0" u="none" strike="noStrike" cap="none" normalizeH="0" baseline="0" dirty="0" err="1" smtClean="0">
                <a:ln>
                  <a:noFill/>
                </a:ln>
                <a:solidFill>
                  <a:schemeClr val="tx1"/>
                </a:solidFill>
                <a:effectLst/>
              </a:rPr>
              <a:t>CHannel</a:t>
            </a:r>
            <a:r>
              <a:rPr kumimoji="0" lang="en-US" sz="1400" b="1" i="0" u="none" strike="noStrike" cap="none" normalizeH="0" baseline="0" dirty="0" smtClean="0">
                <a:ln>
                  <a:noFill/>
                </a:ln>
                <a:solidFill>
                  <a:schemeClr val="tx1"/>
                </a:solidFill>
                <a:effectLst/>
              </a:rPr>
              <a:t>:</a:t>
            </a:r>
            <a:r>
              <a:rPr kumimoji="0" lang="en-US" sz="1400" b="0" i="0" u="none" strike="noStrike" cap="none" normalizeH="0" baseline="0" dirty="0" smtClean="0">
                <a:ln>
                  <a:noFill/>
                </a:ln>
                <a:solidFill>
                  <a:schemeClr val="tx1"/>
                </a:solidFill>
                <a:effectLst/>
              </a:rPr>
              <a:t> The HS-SCCH is a fixed rate (60 kbps, SF=128) downlink physical channel used to carry downlink signaling related to HS-DSCH transmission. This provides timing and coding information thus allowing the UE to listen to the HS-DSCH at the correct time and using the correct codes to allow successful decoding of UE data.</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The main features of the physical channel are as follows:</a:t>
            </a:r>
            <a:endParaRPr kumimoji="0" lang="en-US" sz="14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Fixed Spreading Factor of 16 for HS-DSCH</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QPSK and 16 QAM Modulation</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Static TTI Length of 3 Time Slots = 2ms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Fixed CRC of 24 bits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Error Correction using 1/3 Turbo Coding</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rPr>
              <a:t/>
            </a:r>
            <a:br>
              <a:rPr kumimoji="0" lang="en-US" sz="1400" b="0" i="0" u="none" strike="noStrike" cap="none" normalizeH="0" baseline="0" dirty="0" smtClean="0">
                <a:ln>
                  <a:noFill/>
                </a:ln>
                <a:solidFill>
                  <a:schemeClr val="tx1"/>
                </a:solidFill>
                <a:effectLst/>
              </a:rPr>
            </a:br>
            <a:r>
              <a:rPr kumimoji="0" lang="en-US" sz="1400" b="0" i="0" u="none" strike="noStrike" cap="none" normalizeH="0" baseline="0" dirty="0" smtClean="0">
                <a:ln>
                  <a:noFill/>
                </a:ln>
                <a:solidFill>
                  <a:srgbClr val="000000"/>
                </a:solidFill>
                <a:effectLst/>
                <a:latin typeface="Times New Roman" panose="02020603050405020304" pitchFamily="18" charset="0"/>
                <a:cs typeface="Times New Roman" panose="02020603050405020304" pitchFamily="18" charset="0"/>
              </a:rPr>
              <a:t>To support HSDPA the following new Transport channels have been </a:t>
            </a:r>
            <a:r>
              <a:rPr kumimoji="0" lang="en-US" sz="1400" b="0" i="0" u="none" strike="noStrike" cap="none" normalizeH="0" baseline="0" dirty="0" err="1" smtClean="0">
                <a:ln>
                  <a:noFill/>
                </a:ln>
                <a:solidFill>
                  <a:srgbClr val="000000"/>
                </a:solidFill>
                <a:effectLst/>
                <a:latin typeface="Times New Roman" panose="02020603050405020304" pitchFamily="18" charset="0"/>
                <a:cs typeface="Times New Roman" panose="02020603050405020304" pitchFamily="18" charset="0"/>
              </a:rPr>
              <a:t>defined:</a:t>
            </a:r>
            <a:r>
              <a:rPr kumimoji="0" lang="en-US" sz="1400" b="1" i="0" u="none" strike="noStrike" cap="none" normalizeH="0" baseline="0" dirty="0" err="1" smtClean="0">
                <a:ln>
                  <a:noFill/>
                </a:ln>
                <a:solidFill>
                  <a:schemeClr val="tx1"/>
                </a:solidFill>
                <a:effectLst/>
              </a:rPr>
              <a:t>HS-DSCH</a:t>
            </a:r>
            <a:r>
              <a:rPr kumimoji="0" lang="en-US" sz="1400" b="1" i="0" u="none" strike="noStrike" cap="none" normalizeH="0" baseline="0" dirty="0" smtClean="0">
                <a:ln>
                  <a:noFill/>
                </a:ln>
                <a:solidFill>
                  <a:schemeClr val="tx1"/>
                </a:solidFill>
                <a:effectLst/>
              </a:rPr>
              <a:t> or High Speed Downlink Shared channel: </a:t>
            </a:r>
            <a:r>
              <a:rPr kumimoji="0" lang="en-US" sz="1400" b="0" i="0" u="none" strike="noStrike" cap="none" normalizeH="0" baseline="0" dirty="0" smtClean="0">
                <a:ln>
                  <a:noFill/>
                </a:ln>
                <a:solidFill>
                  <a:schemeClr val="tx1"/>
                </a:solidFill>
                <a:effectLst/>
              </a:rPr>
              <a:t>The High Speed Downlink Shared Channel is a downlink transport channel shared by several UEs. The HS-DSCH is associated with one downlink DPCH, and one or several Shared Control Channels (HS-SCCH). The HS-DSCH is transmitted over the entire cell or over only part of the cell using e.g. beam-forming antennas. </a:t>
            </a:r>
          </a:p>
        </p:txBody>
      </p:sp>
    </p:spTree>
    <p:extLst>
      <p:ext uri="{BB962C8B-B14F-4D97-AF65-F5344CB8AC3E}">
        <p14:creationId xmlns:p14="http://schemas.microsoft.com/office/powerpoint/2010/main" val="400540248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HS Characteristics</a:t>
            </a:r>
            <a:endParaRPr lang="en-US" b="1" dirty="0">
              <a:solidFill>
                <a:srgbClr val="FF0000"/>
              </a:solidFill>
            </a:endParaRPr>
          </a:p>
        </p:txBody>
      </p:sp>
      <p:sp>
        <p:nvSpPr>
          <p:cNvPr id="3" name="Content Placeholder 2"/>
          <p:cNvSpPr>
            <a:spLocks noGrp="1"/>
          </p:cNvSpPr>
          <p:nvPr>
            <p:ph idx="1"/>
          </p:nvPr>
        </p:nvSpPr>
        <p:spPr>
          <a:xfrm>
            <a:off x="609600" y="1600202"/>
            <a:ext cx="10972800" cy="2426854"/>
          </a:xfrm>
        </p:spPr>
        <p:txBody>
          <a:bodyPr/>
          <a:lstStyle/>
          <a:p>
            <a:r>
              <a:rPr lang="en-US" dirty="0" smtClean="0"/>
              <a:t>Spreading Factor in HSDPA is fixed to 16 and it is not adaptive</a:t>
            </a:r>
          </a:p>
          <a:p>
            <a:r>
              <a:rPr lang="en-US" dirty="0" smtClean="0"/>
              <a:t>Multi-code can be allocated to one user, for example 4 channelization codes of SF=16 can be allocated to a user.</a:t>
            </a:r>
          </a:p>
          <a:p>
            <a:r>
              <a:rPr lang="en-US" dirty="0" smtClean="0"/>
              <a:t>Maximum 15 codes can be used in HSDPA</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5" name="Content Placeholder 4"/>
          <p:cNvSpPr txBox="1">
            <a:spLocks/>
          </p:cNvSpPr>
          <p:nvPr/>
        </p:nvSpPr>
        <p:spPr>
          <a:xfrm>
            <a:off x="609600" y="3881584"/>
            <a:ext cx="10972800" cy="2357568"/>
          </a:xfrm>
          <a:prstGeom prst="rect">
            <a:avLst/>
          </a:prstGeom>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285750" indent="-285750">
              <a:buFont typeface="Arial" panose="020B0604020202020204" pitchFamily="34" charset="0"/>
              <a:buChar char="•"/>
            </a:pPr>
            <a:r>
              <a:rPr lang="en-GB" smtClean="0"/>
              <a:t>The number of codes used per user depend on reported CQI</a:t>
            </a:r>
          </a:p>
          <a:p>
            <a:pPr marL="285750" indent="-285750">
              <a:buFont typeface="Arial" panose="020B0604020202020204" pitchFamily="34" charset="0"/>
              <a:buChar char="•"/>
            </a:pPr>
            <a:r>
              <a:rPr lang="el-GR" smtClean="0"/>
              <a:t>Codes allocated to user only when possible to be used</a:t>
            </a:r>
            <a:endParaRPr lang="en-US" smtClean="0"/>
          </a:p>
          <a:p>
            <a:pPr marL="285750" indent="-285750">
              <a:buFont typeface="Arial" panose="020B0604020202020204" pitchFamily="34" charset="0"/>
              <a:buChar char="•"/>
            </a:pPr>
            <a:r>
              <a:rPr lang="el-GR" smtClean="0"/>
              <a:t>RBS dynamically allocates the codes to the users every 2 ms</a:t>
            </a:r>
          </a:p>
          <a:p>
            <a:endParaRPr lang="el-GR" dirty="0"/>
          </a:p>
        </p:txBody>
      </p:sp>
    </p:spTree>
    <p:extLst>
      <p:ext uri="{BB962C8B-B14F-4D97-AF65-F5344CB8AC3E}">
        <p14:creationId xmlns:p14="http://schemas.microsoft.com/office/powerpoint/2010/main" val="29050790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709035"/>
          </a:xfrm>
        </p:spPr>
        <p:txBody>
          <a:bodyPr>
            <a:normAutofit fontScale="90000"/>
          </a:bodyPr>
          <a:lstStyle/>
          <a:p>
            <a:r>
              <a:rPr lang="en-US" b="1" dirty="0" smtClean="0">
                <a:solidFill>
                  <a:srgbClr val="FF0000"/>
                </a:solidFill>
              </a:rPr>
              <a:t>Cell breathing phenomena</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876546" name="Picture 2"/>
          <p:cNvPicPr>
            <a:picLocks noGrp="1" noChangeAspect="1" noChangeArrowheads="1"/>
          </p:cNvPicPr>
          <p:nvPr>
            <p:ph idx="1"/>
          </p:nvPr>
        </p:nvPicPr>
        <p:blipFill>
          <a:blip r:embed="rId2"/>
          <a:srcRect/>
          <a:stretch>
            <a:fillRect/>
          </a:stretch>
        </p:blipFill>
        <p:spPr bwMode="auto">
          <a:xfrm>
            <a:off x="1743954" y="831888"/>
            <a:ext cx="9104155" cy="521276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627190" y="111125"/>
            <a:ext cx="9040812" cy="554038"/>
          </a:xfrm>
        </p:spPr>
        <p:txBody>
          <a:bodyPr>
            <a:normAutofit fontScale="90000"/>
          </a:bodyPr>
          <a:lstStyle/>
          <a:p>
            <a:r>
              <a:rPr lang="en-GB" sz="3600" dirty="0"/>
              <a:t>HSDPA Multi Code Transmission</a:t>
            </a:r>
            <a:endParaRPr lang="en-US" sz="36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79203" name="Text Box 3"/>
          <p:cNvSpPr txBox="1">
            <a:spLocks noChangeArrowheads="1"/>
          </p:cNvSpPr>
          <p:nvPr/>
        </p:nvSpPr>
        <p:spPr bwMode="auto">
          <a:xfrm>
            <a:off x="1903413" y="4311655"/>
            <a:ext cx="8748712"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IE" sz="2000" b="1"/>
              <a:t>15 x SF16 =&gt; 15(3.84X10</a:t>
            </a:r>
            <a:r>
              <a:rPr lang="en-IE" sz="2000" b="1" baseline="30000"/>
              <a:t>6</a:t>
            </a:r>
            <a:r>
              <a:rPr lang="en-IE" sz="2000" b="1"/>
              <a:t>/16) = 3.6X10</a:t>
            </a:r>
            <a:r>
              <a:rPr lang="en-IE" sz="2000" b="1" baseline="30000"/>
              <a:t>6</a:t>
            </a:r>
            <a:r>
              <a:rPr lang="en-IE" sz="2000" b="1"/>
              <a:t> symbols/sec</a:t>
            </a:r>
          </a:p>
          <a:p>
            <a:pPr>
              <a:spcBef>
                <a:spcPct val="50000"/>
              </a:spcBef>
            </a:pPr>
            <a:r>
              <a:rPr lang="en-IE" sz="2000" b="1"/>
              <a:t>QPSK (2bits/symbol) =&gt; 3.6X10</a:t>
            </a:r>
            <a:r>
              <a:rPr lang="en-IE" sz="2000" b="1" baseline="30000"/>
              <a:t>6</a:t>
            </a:r>
            <a:r>
              <a:rPr lang="en-IE" sz="2000" b="1"/>
              <a:t> x 2 = 7.2 Mbps</a:t>
            </a:r>
          </a:p>
          <a:p>
            <a:pPr>
              <a:spcBef>
                <a:spcPct val="50000"/>
              </a:spcBef>
            </a:pPr>
            <a:r>
              <a:rPr lang="en-IE" sz="2000" b="1"/>
              <a:t>16QAM (4bits/symbol) =&gt; 3.6X10</a:t>
            </a:r>
            <a:r>
              <a:rPr lang="en-IE" sz="2000" b="1" baseline="30000"/>
              <a:t>6</a:t>
            </a:r>
            <a:r>
              <a:rPr lang="en-IE" sz="2000" b="1"/>
              <a:t> x 4 = 14.4 Mbps</a:t>
            </a:r>
          </a:p>
          <a:p>
            <a:pPr>
              <a:spcBef>
                <a:spcPct val="50000"/>
              </a:spcBef>
            </a:pPr>
            <a:r>
              <a:rPr lang="en-IE" sz="2000" b="1"/>
              <a:t>64QAM (6bits/symbol) =&gt; 3.6X10</a:t>
            </a:r>
            <a:r>
              <a:rPr lang="en-IE" sz="2000" b="1" baseline="30000"/>
              <a:t>6</a:t>
            </a:r>
            <a:r>
              <a:rPr lang="en-IE" sz="2000" b="1"/>
              <a:t> x 6 = 21.6 Mbps</a:t>
            </a:r>
          </a:p>
          <a:p>
            <a:pPr>
              <a:spcBef>
                <a:spcPct val="50000"/>
              </a:spcBef>
            </a:pPr>
            <a:r>
              <a:rPr lang="en-IE" sz="2000" b="1"/>
              <a:t>64QAM (6bits/symbol) =&gt; 3.6X10</a:t>
            </a:r>
            <a:r>
              <a:rPr lang="en-IE" sz="2000" b="1" baseline="30000"/>
              <a:t>6</a:t>
            </a:r>
            <a:r>
              <a:rPr lang="en-IE" sz="2000" b="1"/>
              <a:t> x 6 x 2 = 43.2 Mbps (MIMO)</a:t>
            </a:r>
            <a:endParaRPr lang="en-US" sz="2000" b="1"/>
          </a:p>
        </p:txBody>
      </p:sp>
      <p:grpSp>
        <p:nvGrpSpPr>
          <p:cNvPr id="3" name="Group 4"/>
          <p:cNvGrpSpPr>
            <a:grpSpLocks/>
          </p:cNvGrpSpPr>
          <p:nvPr/>
        </p:nvGrpSpPr>
        <p:grpSpPr bwMode="auto">
          <a:xfrm>
            <a:off x="1981200" y="796925"/>
            <a:ext cx="7786688" cy="3017838"/>
            <a:chOff x="288" y="564"/>
            <a:chExt cx="4905" cy="2321"/>
          </a:xfrm>
        </p:grpSpPr>
        <p:sp>
          <p:nvSpPr>
            <p:cNvPr id="44043" name="Oval 5"/>
            <p:cNvSpPr>
              <a:spLocks noChangeArrowheads="1"/>
            </p:cNvSpPr>
            <p:nvPr/>
          </p:nvSpPr>
          <p:spPr bwMode="auto">
            <a:xfrm>
              <a:off x="1020" y="2251"/>
              <a:ext cx="4173" cy="464"/>
            </a:xfrm>
            <a:prstGeom prst="ellipse">
              <a:avLst/>
            </a:prstGeom>
            <a:noFill/>
            <a:ln w="28575">
              <a:solidFill>
                <a:srgbClr val="FC250E"/>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44" name="Line 6"/>
            <p:cNvSpPr>
              <a:spLocks noChangeShapeType="1"/>
            </p:cNvSpPr>
            <p:nvPr/>
          </p:nvSpPr>
          <p:spPr bwMode="auto">
            <a:xfrm flipH="1">
              <a:off x="912" y="2101"/>
              <a:ext cx="135"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5" name="Line 7"/>
            <p:cNvSpPr>
              <a:spLocks noChangeShapeType="1"/>
            </p:cNvSpPr>
            <p:nvPr/>
          </p:nvSpPr>
          <p:spPr bwMode="auto">
            <a:xfrm>
              <a:off x="1047" y="2101"/>
              <a:ext cx="134"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6" name="Line 8"/>
            <p:cNvSpPr>
              <a:spLocks noChangeShapeType="1"/>
            </p:cNvSpPr>
            <p:nvPr/>
          </p:nvSpPr>
          <p:spPr bwMode="auto">
            <a:xfrm flipH="1">
              <a:off x="1454" y="2101"/>
              <a:ext cx="133"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7" name="Line 9"/>
            <p:cNvSpPr>
              <a:spLocks noChangeShapeType="1"/>
            </p:cNvSpPr>
            <p:nvPr/>
          </p:nvSpPr>
          <p:spPr bwMode="auto">
            <a:xfrm>
              <a:off x="1587" y="2101"/>
              <a:ext cx="136"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8" name="Line 10"/>
            <p:cNvSpPr>
              <a:spLocks noChangeShapeType="1"/>
            </p:cNvSpPr>
            <p:nvPr/>
          </p:nvSpPr>
          <p:spPr bwMode="auto">
            <a:xfrm flipV="1">
              <a:off x="1047" y="1701"/>
              <a:ext cx="270"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49" name="Line 11"/>
            <p:cNvSpPr>
              <a:spLocks noChangeShapeType="1"/>
            </p:cNvSpPr>
            <p:nvPr/>
          </p:nvSpPr>
          <p:spPr bwMode="auto">
            <a:xfrm>
              <a:off x="1317" y="1701"/>
              <a:ext cx="270"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0" name="Line 12"/>
            <p:cNvSpPr>
              <a:spLocks noChangeShapeType="1"/>
            </p:cNvSpPr>
            <p:nvPr/>
          </p:nvSpPr>
          <p:spPr bwMode="auto">
            <a:xfrm flipH="1">
              <a:off x="1993" y="2101"/>
              <a:ext cx="134"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1" name="Line 13"/>
            <p:cNvSpPr>
              <a:spLocks noChangeShapeType="1"/>
            </p:cNvSpPr>
            <p:nvPr/>
          </p:nvSpPr>
          <p:spPr bwMode="auto">
            <a:xfrm>
              <a:off x="2127" y="2101"/>
              <a:ext cx="135"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2" name="Line 14"/>
            <p:cNvSpPr>
              <a:spLocks noChangeShapeType="1"/>
            </p:cNvSpPr>
            <p:nvPr/>
          </p:nvSpPr>
          <p:spPr bwMode="auto">
            <a:xfrm flipH="1">
              <a:off x="2532" y="2101"/>
              <a:ext cx="136"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3" name="Line 15"/>
            <p:cNvSpPr>
              <a:spLocks noChangeShapeType="1"/>
            </p:cNvSpPr>
            <p:nvPr/>
          </p:nvSpPr>
          <p:spPr bwMode="auto">
            <a:xfrm>
              <a:off x="2668" y="2101"/>
              <a:ext cx="134"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4" name="Line 16"/>
            <p:cNvSpPr>
              <a:spLocks noChangeShapeType="1"/>
            </p:cNvSpPr>
            <p:nvPr/>
          </p:nvSpPr>
          <p:spPr bwMode="auto">
            <a:xfrm flipV="1">
              <a:off x="2127" y="1701"/>
              <a:ext cx="271"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5" name="Line 17"/>
            <p:cNvSpPr>
              <a:spLocks noChangeShapeType="1"/>
            </p:cNvSpPr>
            <p:nvPr/>
          </p:nvSpPr>
          <p:spPr bwMode="auto">
            <a:xfrm>
              <a:off x="2398" y="1701"/>
              <a:ext cx="270"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6" name="Line 18"/>
            <p:cNvSpPr>
              <a:spLocks noChangeShapeType="1"/>
            </p:cNvSpPr>
            <p:nvPr/>
          </p:nvSpPr>
          <p:spPr bwMode="auto">
            <a:xfrm flipV="1">
              <a:off x="1317" y="1306"/>
              <a:ext cx="540"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7" name="Line 19"/>
            <p:cNvSpPr>
              <a:spLocks noChangeShapeType="1"/>
            </p:cNvSpPr>
            <p:nvPr/>
          </p:nvSpPr>
          <p:spPr bwMode="auto">
            <a:xfrm>
              <a:off x="1857" y="1306"/>
              <a:ext cx="541"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8" name="Line 20"/>
            <p:cNvSpPr>
              <a:spLocks noChangeShapeType="1"/>
            </p:cNvSpPr>
            <p:nvPr/>
          </p:nvSpPr>
          <p:spPr bwMode="auto">
            <a:xfrm flipH="1">
              <a:off x="3072" y="2101"/>
              <a:ext cx="136"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59" name="Line 21"/>
            <p:cNvSpPr>
              <a:spLocks noChangeShapeType="1"/>
            </p:cNvSpPr>
            <p:nvPr/>
          </p:nvSpPr>
          <p:spPr bwMode="auto">
            <a:xfrm>
              <a:off x="3208" y="2101"/>
              <a:ext cx="135"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0" name="Line 22"/>
            <p:cNvSpPr>
              <a:spLocks noChangeShapeType="1"/>
            </p:cNvSpPr>
            <p:nvPr/>
          </p:nvSpPr>
          <p:spPr bwMode="auto">
            <a:xfrm flipH="1">
              <a:off x="3613" y="2101"/>
              <a:ext cx="133"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1" name="Line 23"/>
            <p:cNvSpPr>
              <a:spLocks noChangeShapeType="1"/>
            </p:cNvSpPr>
            <p:nvPr/>
          </p:nvSpPr>
          <p:spPr bwMode="auto">
            <a:xfrm>
              <a:off x="3746" y="2101"/>
              <a:ext cx="137"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2" name="Line 24"/>
            <p:cNvSpPr>
              <a:spLocks noChangeShapeType="1"/>
            </p:cNvSpPr>
            <p:nvPr/>
          </p:nvSpPr>
          <p:spPr bwMode="auto">
            <a:xfrm flipV="1">
              <a:off x="3208" y="1701"/>
              <a:ext cx="270"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3" name="Line 25"/>
            <p:cNvSpPr>
              <a:spLocks noChangeShapeType="1"/>
            </p:cNvSpPr>
            <p:nvPr/>
          </p:nvSpPr>
          <p:spPr bwMode="auto">
            <a:xfrm>
              <a:off x="3478" y="1701"/>
              <a:ext cx="268"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4" name="Line 26"/>
            <p:cNvSpPr>
              <a:spLocks noChangeShapeType="1"/>
            </p:cNvSpPr>
            <p:nvPr/>
          </p:nvSpPr>
          <p:spPr bwMode="auto">
            <a:xfrm flipH="1">
              <a:off x="4153" y="2101"/>
              <a:ext cx="136"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5" name="Line 27"/>
            <p:cNvSpPr>
              <a:spLocks noChangeShapeType="1"/>
            </p:cNvSpPr>
            <p:nvPr/>
          </p:nvSpPr>
          <p:spPr bwMode="auto">
            <a:xfrm>
              <a:off x="4289" y="2101"/>
              <a:ext cx="133"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6" name="Line 28"/>
            <p:cNvSpPr>
              <a:spLocks noChangeShapeType="1"/>
            </p:cNvSpPr>
            <p:nvPr/>
          </p:nvSpPr>
          <p:spPr bwMode="auto">
            <a:xfrm flipH="1">
              <a:off x="4692" y="2101"/>
              <a:ext cx="135"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7" name="Line 29"/>
            <p:cNvSpPr>
              <a:spLocks noChangeShapeType="1"/>
            </p:cNvSpPr>
            <p:nvPr/>
          </p:nvSpPr>
          <p:spPr bwMode="auto">
            <a:xfrm>
              <a:off x="4827" y="2101"/>
              <a:ext cx="135"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8" name="Line 30"/>
            <p:cNvSpPr>
              <a:spLocks noChangeShapeType="1"/>
            </p:cNvSpPr>
            <p:nvPr/>
          </p:nvSpPr>
          <p:spPr bwMode="auto">
            <a:xfrm flipV="1">
              <a:off x="4289" y="1701"/>
              <a:ext cx="270"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69" name="Line 31"/>
            <p:cNvSpPr>
              <a:spLocks noChangeShapeType="1"/>
            </p:cNvSpPr>
            <p:nvPr/>
          </p:nvSpPr>
          <p:spPr bwMode="auto">
            <a:xfrm>
              <a:off x="4559" y="1701"/>
              <a:ext cx="268" cy="40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0" name="Line 32"/>
            <p:cNvSpPr>
              <a:spLocks noChangeShapeType="1"/>
            </p:cNvSpPr>
            <p:nvPr/>
          </p:nvSpPr>
          <p:spPr bwMode="auto">
            <a:xfrm flipV="1">
              <a:off x="3478" y="1306"/>
              <a:ext cx="538"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1" name="Line 33"/>
            <p:cNvSpPr>
              <a:spLocks noChangeShapeType="1"/>
            </p:cNvSpPr>
            <p:nvPr/>
          </p:nvSpPr>
          <p:spPr bwMode="auto">
            <a:xfrm>
              <a:off x="4016" y="1306"/>
              <a:ext cx="543" cy="395"/>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2" name="Line 34"/>
            <p:cNvSpPr>
              <a:spLocks noChangeShapeType="1"/>
            </p:cNvSpPr>
            <p:nvPr/>
          </p:nvSpPr>
          <p:spPr bwMode="auto">
            <a:xfrm flipV="1">
              <a:off x="1857" y="810"/>
              <a:ext cx="1081" cy="4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3" name="Line 35"/>
            <p:cNvSpPr>
              <a:spLocks noChangeShapeType="1"/>
            </p:cNvSpPr>
            <p:nvPr/>
          </p:nvSpPr>
          <p:spPr bwMode="auto">
            <a:xfrm>
              <a:off x="2938" y="810"/>
              <a:ext cx="1078" cy="496"/>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4" name="Line 36"/>
            <p:cNvSpPr>
              <a:spLocks noChangeShapeType="1"/>
            </p:cNvSpPr>
            <p:nvPr/>
          </p:nvSpPr>
          <p:spPr bwMode="auto">
            <a:xfrm>
              <a:off x="912" y="2488"/>
              <a:ext cx="68" cy="39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5" name="Line 37"/>
            <p:cNvSpPr>
              <a:spLocks noChangeShapeType="1"/>
            </p:cNvSpPr>
            <p:nvPr/>
          </p:nvSpPr>
          <p:spPr bwMode="auto">
            <a:xfrm flipH="1">
              <a:off x="844" y="2488"/>
              <a:ext cx="68" cy="397"/>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6" name="Line 38"/>
            <p:cNvSpPr>
              <a:spLocks noChangeShapeType="1"/>
            </p:cNvSpPr>
            <p:nvPr/>
          </p:nvSpPr>
          <p:spPr bwMode="auto">
            <a:xfrm>
              <a:off x="710" y="2496"/>
              <a:ext cx="43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7" name="Text Box 39"/>
            <p:cNvSpPr txBox="1">
              <a:spLocks noChangeArrowheads="1"/>
            </p:cNvSpPr>
            <p:nvPr/>
          </p:nvSpPr>
          <p:spPr bwMode="auto">
            <a:xfrm>
              <a:off x="288" y="2253"/>
              <a:ext cx="59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a:t>SF=16</a:t>
              </a:r>
            </a:p>
          </p:txBody>
        </p:sp>
        <p:sp>
          <p:nvSpPr>
            <p:cNvPr id="44078" name="Line 40"/>
            <p:cNvSpPr>
              <a:spLocks noChangeShapeType="1"/>
            </p:cNvSpPr>
            <p:nvPr/>
          </p:nvSpPr>
          <p:spPr bwMode="auto">
            <a:xfrm>
              <a:off x="710" y="2101"/>
              <a:ext cx="43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79" name="Text Box 41"/>
            <p:cNvSpPr txBox="1">
              <a:spLocks noChangeArrowheads="1"/>
            </p:cNvSpPr>
            <p:nvPr/>
          </p:nvSpPr>
          <p:spPr bwMode="auto">
            <a:xfrm>
              <a:off x="288" y="1855"/>
              <a:ext cx="50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a:t>SF=8</a:t>
              </a:r>
            </a:p>
          </p:txBody>
        </p:sp>
        <p:sp>
          <p:nvSpPr>
            <p:cNvPr id="44080" name="Line 42"/>
            <p:cNvSpPr>
              <a:spLocks noChangeShapeType="1"/>
            </p:cNvSpPr>
            <p:nvPr/>
          </p:nvSpPr>
          <p:spPr bwMode="auto">
            <a:xfrm>
              <a:off x="710" y="1707"/>
              <a:ext cx="43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81" name="Text Box 43"/>
            <p:cNvSpPr txBox="1">
              <a:spLocks noChangeArrowheads="1"/>
            </p:cNvSpPr>
            <p:nvPr/>
          </p:nvSpPr>
          <p:spPr bwMode="auto">
            <a:xfrm>
              <a:off x="288" y="1463"/>
              <a:ext cx="50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a:t>SF=4</a:t>
              </a:r>
            </a:p>
          </p:txBody>
        </p:sp>
        <p:sp>
          <p:nvSpPr>
            <p:cNvPr id="44082" name="Line 44"/>
            <p:cNvSpPr>
              <a:spLocks noChangeShapeType="1"/>
            </p:cNvSpPr>
            <p:nvPr/>
          </p:nvSpPr>
          <p:spPr bwMode="auto">
            <a:xfrm>
              <a:off x="710" y="1306"/>
              <a:ext cx="43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83" name="Text Box 45"/>
            <p:cNvSpPr txBox="1">
              <a:spLocks noChangeArrowheads="1"/>
            </p:cNvSpPr>
            <p:nvPr/>
          </p:nvSpPr>
          <p:spPr bwMode="auto">
            <a:xfrm>
              <a:off x="288" y="1060"/>
              <a:ext cx="50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a:t>SF=2</a:t>
              </a:r>
            </a:p>
          </p:txBody>
        </p:sp>
        <p:sp>
          <p:nvSpPr>
            <p:cNvPr id="44084" name="Line 46"/>
            <p:cNvSpPr>
              <a:spLocks noChangeShapeType="1"/>
            </p:cNvSpPr>
            <p:nvPr/>
          </p:nvSpPr>
          <p:spPr bwMode="auto">
            <a:xfrm>
              <a:off x="710" y="810"/>
              <a:ext cx="4387"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44085" name="Text Box 47"/>
            <p:cNvSpPr txBox="1">
              <a:spLocks noChangeArrowheads="1"/>
            </p:cNvSpPr>
            <p:nvPr/>
          </p:nvSpPr>
          <p:spPr bwMode="auto">
            <a:xfrm>
              <a:off x="288" y="564"/>
              <a:ext cx="507" cy="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sz="2000" b="1"/>
                <a:t>SF=1</a:t>
              </a:r>
            </a:p>
          </p:txBody>
        </p:sp>
        <p:sp>
          <p:nvSpPr>
            <p:cNvPr id="44086" name="Oval 48"/>
            <p:cNvSpPr>
              <a:spLocks noChangeArrowheads="1"/>
            </p:cNvSpPr>
            <p:nvPr/>
          </p:nvSpPr>
          <p:spPr bwMode="auto">
            <a:xfrm>
              <a:off x="1013" y="2050"/>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87" name="Oval 49"/>
            <p:cNvSpPr>
              <a:spLocks noChangeArrowheads="1"/>
            </p:cNvSpPr>
            <p:nvPr/>
          </p:nvSpPr>
          <p:spPr bwMode="auto">
            <a:xfrm>
              <a:off x="3833"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88" name="Oval 50"/>
            <p:cNvSpPr>
              <a:spLocks noChangeArrowheads="1"/>
            </p:cNvSpPr>
            <p:nvPr/>
          </p:nvSpPr>
          <p:spPr bwMode="auto">
            <a:xfrm>
              <a:off x="1554" y="2050"/>
              <a:ext cx="68"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89" name="Oval 51"/>
            <p:cNvSpPr>
              <a:spLocks noChangeArrowheads="1"/>
            </p:cNvSpPr>
            <p:nvPr/>
          </p:nvSpPr>
          <p:spPr bwMode="auto">
            <a:xfrm>
              <a:off x="4105"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0" name="Oval 52"/>
            <p:cNvSpPr>
              <a:spLocks noChangeArrowheads="1"/>
            </p:cNvSpPr>
            <p:nvPr/>
          </p:nvSpPr>
          <p:spPr bwMode="auto">
            <a:xfrm>
              <a:off x="4377" y="2432"/>
              <a:ext cx="66"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1" name="Oval 53"/>
            <p:cNvSpPr>
              <a:spLocks noChangeArrowheads="1"/>
            </p:cNvSpPr>
            <p:nvPr/>
          </p:nvSpPr>
          <p:spPr bwMode="auto">
            <a:xfrm>
              <a:off x="2094" y="2050"/>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2" name="Oval 54"/>
            <p:cNvSpPr>
              <a:spLocks noChangeArrowheads="1"/>
            </p:cNvSpPr>
            <p:nvPr/>
          </p:nvSpPr>
          <p:spPr bwMode="auto">
            <a:xfrm>
              <a:off x="4649" y="2432"/>
              <a:ext cx="67"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3" name="Oval 55"/>
            <p:cNvSpPr>
              <a:spLocks noChangeArrowheads="1"/>
            </p:cNvSpPr>
            <p:nvPr/>
          </p:nvSpPr>
          <p:spPr bwMode="auto">
            <a:xfrm>
              <a:off x="4921"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4" name="Oval 56"/>
            <p:cNvSpPr>
              <a:spLocks noChangeArrowheads="1"/>
            </p:cNvSpPr>
            <p:nvPr/>
          </p:nvSpPr>
          <p:spPr bwMode="auto">
            <a:xfrm>
              <a:off x="2634" y="2050"/>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5" name="Oval 57"/>
            <p:cNvSpPr>
              <a:spLocks noChangeArrowheads="1"/>
            </p:cNvSpPr>
            <p:nvPr/>
          </p:nvSpPr>
          <p:spPr bwMode="auto">
            <a:xfrm>
              <a:off x="1284" y="1653"/>
              <a:ext cx="66" cy="100"/>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6" name="Oval 58"/>
            <p:cNvSpPr>
              <a:spLocks noChangeArrowheads="1"/>
            </p:cNvSpPr>
            <p:nvPr/>
          </p:nvSpPr>
          <p:spPr bwMode="auto">
            <a:xfrm>
              <a:off x="2364" y="1653"/>
              <a:ext cx="67" cy="100"/>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7" name="Oval 59"/>
            <p:cNvSpPr>
              <a:spLocks noChangeArrowheads="1"/>
            </p:cNvSpPr>
            <p:nvPr/>
          </p:nvSpPr>
          <p:spPr bwMode="auto">
            <a:xfrm>
              <a:off x="1824" y="1257"/>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8" name="Oval 60"/>
            <p:cNvSpPr>
              <a:spLocks noChangeArrowheads="1"/>
            </p:cNvSpPr>
            <p:nvPr/>
          </p:nvSpPr>
          <p:spPr bwMode="auto">
            <a:xfrm>
              <a:off x="879" y="2437"/>
              <a:ext cx="68" cy="101"/>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099" name="Oval 61"/>
            <p:cNvSpPr>
              <a:spLocks noChangeArrowheads="1"/>
            </p:cNvSpPr>
            <p:nvPr/>
          </p:nvSpPr>
          <p:spPr bwMode="auto">
            <a:xfrm>
              <a:off x="3175" y="2050"/>
              <a:ext cx="66"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0" name="Oval 62"/>
            <p:cNvSpPr>
              <a:spLocks noChangeArrowheads="1"/>
            </p:cNvSpPr>
            <p:nvPr/>
          </p:nvSpPr>
          <p:spPr bwMode="auto">
            <a:xfrm>
              <a:off x="3715" y="2050"/>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1" name="Oval 63"/>
            <p:cNvSpPr>
              <a:spLocks noChangeArrowheads="1"/>
            </p:cNvSpPr>
            <p:nvPr/>
          </p:nvSpPr>
          <p:spPr bwMode="auto">
            <a:xfrm>
              <a:off x="4253" y="2050"/>
              <a:ext cx="69"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2" name="Oval 64"/>
            <p:cNvSpPr>
              <a:spLocks noChangeArrowheads="1"/>
            </p:cNvSpPr>
            <p:nvPr/>
          </p:nvSpPr>
          <p:spPr bwMode="auto">
            <a:xfrm>
              <a:off x="4793" y="2050"/>
              <a:ext cx="67"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3" name="Oval 65"/>
            <p:cNvSpPr>
              <a:spLocks noChangeArrowheads="1"/>
            </p:cNvSpPr>
            <p:nvPr/>
          </p:nvSpPr>
          <p:spPr bwMode="auto">
            <a:xfrm>
              <a:off x="3445" y="1653"/>
              <a:ext cx="67" cy="100"/>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4" name="Oval 66"/>
            <p:cNvSpPr>
              <a:spLocks noChangeArrowheads="1"/>
            </p:cNvSpPr>
            <p:nvPr/>
          </p:nvSpPr>
          <p:spPr bwMode="auto">
            <a:xfrm>
              <a:off x="4523" y="1653"/>
              <a:ext cx="69" cy="100"/>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5" name="Oval 67"/>
            <p:cNvSpPr>
              <a:spLocks noChangeArrowheads="1"/>
            </p:cNvSpPr>
            <p:nvPr/>
          </p:nvSpPr>
          <p:spPr bwMode="auto">
            <a:xfrm>
              <a:off x="3983" y="1257"/>
              <a:ext cx="69"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6" name="Oval 68"/>
            <p:cNvSpPr>
              <a:spLocks noChangeArrowheads="1"/>
            </p:cNvSpPr>
            <p:nvPr/>
          </p:nvSpPr>
          <p:spPr bwMode="auto">
            <a:xfrm>
              <a:off x="2902" y="761"/>
              <a:ext cx="69" cy="99"/>
            </a:xfrm>
            <a:prstGeom prst="ellipse">
              <a:avLst/>
            </a:prstGeom>
            <a:solidFill>
              <a:schemeClr val="bg1"/>
            </a:solidFill>
            <a:ln w="9525">
              <a:solidFill>
                <a:schemeClr val="tx1"/>
              </a:solidFill>
              <a:prstDash val="sysDot"/>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7" name="Text Box 69"/>
            <p:cNvSpPr txBox="1">
              <a:spLocks noChangeArrowheads="1"/>
            </p:cNvSpPr>
            <p:nvPr/>
          </p:nvSpPr>
          <p:spPr bwMode="auto">
            <a:xfrm>
              <a:off x="3764" y="901"/>
              <a:ext cx="1305"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endParaRPr lang="en-US" sz="2000"/>
            </a:p>
          </p:txBody>
        </p:sp>
        <p:sp>
          <p:nvSpPr>
            <p:cNvPr id="44108" name="Oval 70"/>
            <p:cNvSpPr>
              <a:spLocks noChangeArrowheads="1"/>
            </p:cNvSpPr>
            <p:nvPr/>
          </p:nvSpPr>
          <p:spPr bwMode="auto">
            <a:xfrm>
              <a:off x="1156"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09" name="Oval 71"/>
            <p:cNvSpPr>
              <a:spLocks noChangeArrowheads="1"/>
            </p:cNvSpPr>
            <p:nvPr/>
          </p:nvSpPr>
          <p:spPr bwMode="auto">
            <a:xfrm>
              <a:off x="1429"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0" name="Oval 72"/>
            <p:cNvSpPr>
              <a:spLocks noChangeArrowheads="1"/>
            </p:cNvSpPr>
            <p:nvPr/>
          </p:nvSpPr>
          <p:spPr bwMode="auto">
            <a:xfrm>
              <a:off x="1701"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1" name="Oval 73"/>
            <p:cNvSpPr>
              <a:spLocks noChangeArrowheads="1"/>
            </p:cNvSpPr>
            <p:nvPr/>
          </p:nvSpPr>
          <p:spPr bwMode="auto">
            <a:xfrm>
              <a:off x="1973"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2" name="Oval 74"/>
            <p:cNvSpPr>
              <a:spLocks noChangeArrowheads="1"/>
            </p:cNvSpPr>
            <p:nvPr/>
          </p:nvSpPr>
          <p:spPr bwMode="auto">
            <a:xfrm>
              <a:off x="2200"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3" name="Oval 75"/>
            <p:cNvSpPr>
              <a:spLocks noChangeArrowheads="1"/>
            </p:cNvSpPr>
            <p:nvPr/>
          </p:nvSpPr>
          <p:spPr bwMode="auto">
            <a:xfrm>
              <a:off x="2472"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4" name="Oval 76"/>
            <p:cNvSpPr>
              <a:spLocks noChangeArrowheads="1"/>
            </p:cNvSpPr>
            <p:nvPr/>
          </p:nvSpPr>
          <p:spPr bwMode="auto">
            <a:xfrm>
              <a:off x="2789"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5" name="Oval 77"/>
            <p:cNvSpPr>
              <a:spLocks noChangeArrowheads="1"/>
            </p:cNvSpPr>
            <p:nvPr/>
          </p:nvSpPr>
          <p:spPr bwMode="auto">
            <a:xfrm>
              <a:off x="3016"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6" name="Oval 78"/>
            <p:cNvSpPr>
              <a:spLocks noChangeArrowheads="1"/>
            </p:cNvSpPr>
            <p:nvPr/>
          </p:nvSpPr>
          <p:spPr bwMode="auto">
            <a:xfrm>
              <a:off x="3288"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4117" name="Oval 79"/>
            <p:cNvSpPr>
              <a:spLocks noChangeArrowheads="1"/>
            </p:cNvSpPr>
            <p:nvPr/>
          </p:nvSpPr>
          <p:spPr bwMode="auto">
            <a:xfrm>
              <a:off x="3606" y="2432"/>
              <a:ext cx="69" cy="98"/>
            </a:xfrm>
            <a:prstGeom prst="ellipse">
              <a:avLst/>
            </a:prstGeom>
            <a:gradFill rotWithShape="0">
              <a:gsLst>
                <a:gs pos="0">
                  <a:schemeClr val="accent2"/>
                </a:gs>
                <a:gs pos="100000">
                  <a:schemeClr val="hlink"/>
                </a:gs>
              </a:gsLst>
              <a:lin ang="5400000" scaled="1"/>
            </a:gradFill>
            <a:ln w="9525">
              <a:solidFill>
                <a:schemeClr val="tx1"/>
              </a:solidFill>
              <a:round/>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grpSp>
      <p:sp>
        <p:nvSpPr>
          <p:cNvPr id="44037" name="Text Box 80"/>
          <p:cNvSpPr txBox="1">
            <a:spLocks noChangeArrowheads="1"/>
          </p:cNvSpPr>
          <p:nvPr/>
        </p:nvSpPr>
        <p:spPr bwMode="auto">
          <a:xfrm>
            <a:off x="1965328" y="3703638"/>
            <a:ext cx="55165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rgbClr val="000000"/>
                </a:solidFill>
                <a:miter lim="800000"/>
                <a:headEnd/>
                <a:tailEnd type="none" w="lg" len="me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IE" sz="1800" dirty="0"/>
              <a:t>Remaining codes used for signalling</a:t>
            </a:r>
            <a:endParaRPr lang="en-US" sz="1800" dirty="0"/>
          </a:p>
        </p:txBody>
      </p:sp>
      <p:sp>
        <p:nvSpPr>
          <p:cNvPr id="44038" name="Text Box 81"/>
          <p:cNvSpPr txBox="1">
            <a:spLocks noChangeArrowheads="1"/>
          </p:cNvSpPr>
          <p:nvPr/>
        </p:nvSpPr>
        <p:spPr bwMode="auto">
          <a:xfrm>
            <a:off x="8401051" y="4552953"/>
            <a:ext cx="22669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a:t>Physical rates</a:t>
            </a:r>
          </a:p>
        </p:txBody>
      </p:sp>
      <p:sp>
        <p:nvSpPr>
          <p:cNvPr id="44039" name="Line 82"/>
          <p:cNvSpPr>
            <a:spLocks noChangeShapeType="1"/>
          </p:cNvSpPr>
          <p:nvPr/>
        </p:nvSpPr>
        <p:spPr bwMode="auto">
          <a:xfrm flipH="1">
            <a:off x="8743951" y="5010150"/>
            <a:ext cx="685800" cy="895350"/>
          </a:xfrm>
          <a:prstGeom prst="line">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0" name="Line 83"/>
          <p:cNvSpPr>
            <a:spLocks noChangeShapeType="1"/>
          </p:cNvSpPr>
          <p:nvPr/>
        </p:nvSpPr>
        <p:spPr bwMode="auto">
          <a:xfrm flipH="1">
            <a:off x="8191502" y="4991100"/>
            <a:ext cx="1257300" cy="647700"/>
          </a:xfrm>
          <a:prstGeom prst="line">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1" name="Line 84"/>
          <p:cNvSpPr>
            <a:spLocks noChangeShapeType="1"/>
          </p:cNvSpPr>
          <p:nvPr/>
        </p:nvSpPr>
        <p:spPr bwMode="auto">
          <a:xfrm flipH="1">
            <a:off x="8096251" y="4991100"/>
            <a:ext cx="1352551" cy="342900"/>
          </a:xfrm>
          <a:prstGeom prst="line">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44042" name="Line 85"/>
          <p:cNvSpPr>
            <a:spLocks noChangeShapeType="1"/>
          </p:cNvSpPr>
          <p:nvPr/>
        </p:nvSpPr>
        <p:spPr bwMode="auto">
          <a:xfrm flipH="1" flipV="1">
            <a:off x="7962902" y="4933950"/>
            <a:ext cx="1485900" cy="57150"/>
          </a:xfrm>
          <a:prstGeom prst="line">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7875972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9203"/>
                                        </p:tgtEl>
                                        <p:attrNameLst>
                                          <p:attrName>style.visibility</p:attrName>
                                        </p:attrNameLst>
                                      </p:cBhvr>
                                      <p:to>
                                        <p:strVal val="visible"/>
                                      </p:to>
                                    </p:set>
                                    <p:animEffect transition="in" filter="wipe(left)">
                                      <p:cBhvr>
                                        <p:cTn id="7" dur="500"/>
                                        <p:tgtEl>
                                          <p:spTgt spid="1792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03"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1746251" y="85725"/>
            <a:ext cx="8305800" cy="554038"/>
          </a:xfrm>
        </p:spPr>
        <p:txBody>
          <a:bodyPr>
            <a:normAutofit fontScale="90000"/>
          </a:bodyPr>
          <a:lstStyle/>
          <a:p>
            <a:r>
              <a:rPr lang="en-IE" sz="3600"/>
              <a:t>HSDPA Scheduling</a:t>
            </a:r>
            <a:endParaRPr lang="en-US" sz="360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grpSp>
        <p:nvGrpSpPr>
          <p:cNvPr id="4" name="Group 275"/>
          <p:cNvGrpSpPr>
            <a:grpSpLocks/>
          </p:cNvGrpSpPr>
          <p:nvPr/>
        </p:nvGrpSpPr>
        <p:grpSpPr bwMode="auto">
          <a:xfrm>
            <a:off x="716914" y="812010"/>
            <a:ext cx="6403975" cy="4346575"/>
            <a:chOff x="493" y="1252"/>
            <a:chExt cx="4034" cy="2738"/>
          </a:xfrm>
        </p:grpSpPr>
        <p:grpSp>
          <p:nvGrpSpPr>
            <p:cNvPr id="5" name="Group 5"/>
            <p:cNvGrpSpPr>
              <a:grpSpLocks/>
            </p:cNvGrpSpPr>
            <p:nvPr/>
          </p:nvGrpSpPr>
          <p:grpSpPr bwMode="auto">
            <a:xfrm>
              <a:off x="3470" y="2069"/>
              <a:ext cx="1057" cy="1921"/>
              <a:chOff x="2528" y="808"/>
              <a:chExt cx="1057" cy="1921"/>
            </a:xfrm>
          </p:grpSpPr>
          <p:graphicFrame>
            <p:nvGraphicFramePr>
              <p:cNvPr id="4098" name="Object 6">
                <a:hlinkClick r:id="" action="ppaction://ole?verb=0"/>
              </p:cNvPr>
              <p:cNvGraphicFramePr>
                <a:graphicFrameLocks/>
              </p:cNvGraphicFramePr>
              <p:nvPr/>
            </p:nvGraphicFramePr>
            <p:xfrm>
              <a:off x="2528" y="808"/>
              <a:ext cx="809" cy="1921"/>
            </p:xfrm>
            <a:graphic>
              <a:graphicData uri="http://schemas.openxmlformats.org/presentationml/2006/ole">
                <mc:AlternateContent xmlns:mc="http://schemas.openxmlformats.org/markup-compatibility/2006">
                  <mc:Choice xmlns:v="urn:schemas-microsoft-com:vml" Requires="v">
                    <p:oleObj spid="_x0000_s431138" name="CorelDRAW!" r:id="rId3" imgW="628662" imgH="1285868" progId="">
                      <p:embed/>
                    </p:oleObj>
                  </mc:Choice>
                  <mc:Fallback>
                    <p:oleObj name="CorelDRAW!" r:id="rId3" imgW="628662" imgH="1285868" progId="">
                      <p:embed/>
                      <p:pic>
                        <p:nvPicPr>
                          <p:cNvPr id="0" name="Picture 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28" y="808"/>
                            <a:ext cx="809" cy="1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240" name="Picture 7"/>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24825"/>
              <a:stretch>
                <a:fillRect/>
              </a:stretch>
            </p:blipFill>
            <p:spPr bwMode="auto">
              <a:xfrm>
                <a:off x="3095" y="1764"/>
                <a:ext cx="490" cy="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104" name="Text Box 108"/>
            <p:cNvSpPr txBox="1">
              <a:spLocks noChangeArrowheads="1"/>
            </p:cNvSpPr>
            <p:nvPr/>
          </p:nvSpPr>
          <p:spPr bwMode="auto">
            <a:xfrm>
              <a:off x="816" y="2994"/>
              <a:ext cx="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400"/>
                <a:t>User #1</a:t>
              </a:r>
            </a:p>
          </p:txBody>
        </p:sp>
        <p:sp>
          <p:nvSpPr>
            <p:cNvPr id="4105" name="Text Box 110"/>
            <p:cNvSpPr txBox="1">
              <a:spLocks noChangeArrowheads="1"/>
            </p:cNvSpPr>
            <p:nvPr/>
          </p:nvSpPr>
          <p:spPr bwMode="auto">
            <a:xfrm>
              <a:off x="1588" y="2994"/>
              <a:ext cx="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400"/>
                <a:t>User #2</a:t>
              </a:r>
            </a:p>
          </p:txBody>
        </p:sp>
        <p:sp>
          <p:nvSpPr>
            <p:cNvPr id="4106" name="Text Box 112"/>
            <p:cNvSpPr txBox="1">
              <a:spLocks noChangeArrowheads="1"/>
            </p:cNvSpPr>
            <p:nvPr/>
          </p:nvSpPr>
          <p:spPr bwMode="auto">
            <a:xfrm>
              <a:off x="2360" y="2994"/>
              <a:ext cx="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400"/>
                <a:t>User #3</a:t>
              </a:r>
            </a:p>
          </p:txBody>
        </p:sp>
        <p:sp>
          <p:nvSpPr>
            <p:cNvPr id="4107" name="Text Box 114"/>
            <p:cNvSpPr txBox="1">
              <a:spLocks noChangeArrowheads="1"/>
            </p:cNvSpPr>
            <p:nvPr/>
          </p:nvSpPr>
          <p:spPr bwMode="auto">
            <a:xfrm>
              <a:off x="3132" y="2994"/>
              <a:ext cx="511"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sz="1400"/>
                <a:t>User #4</a:t>
              </a:r>
            </a:p>
          </p:txBody>
        </p:sp>
        <p:sp>
          <p:nvSpPr>
            <p:cNvPr id="4108" name="AutoShape 268"/>
            <p:cNvSpPr>
              <a:spLocks noChangeArrowheads="1"/>
            </p:cNvSpPr>
            <p:nvPr/>
          </p:nvSpPr>
          <p:spPr bwMode="auto">
            <a:xfrm>
              <a:off x="493" y="1326"/>
              <a:ext cx="3069" cy="1506"/>
            </a:xfrm>
            <a:prstGeom prst="leftArrow">
              <a:avLst>
                <a:gd name="adj1" fmla="val 72907"/>
                <a:gd name="adj2" fmla="val 25445"/>
              </a:avLst>
            </a:prstGeom>
            <a:noFill/>
            <a:ln w="38100">
              <a:solidFill>
                <a:srgbClr val="000000"/>
              </a:solidFill>
              <a:miter lim="800000"/>
              <a:headEnd/>
              <a:tailEnd type="none" w="lg" len="lg"/>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09" name="Text Box 271"/>
            <p:cNvSpPr txBox="1">
              <a:spLocks noChangeArrowheads="1"/>
            </p:cNvSpPr>
            <p:nvPr/>
          </p:nvSpPr>
          <p:spPr bwMode="auto">
            <a:xfrm>
              <a:off x="1304" y="1252"/>
              <a:ext cx="71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IE" sz="1400"/>
                <a:t>2 msec TTI</a:t>
              </a:r>
              <a:endParaRPr lang="en-US" sz="1400"/>
            </a:p>
          </p:txBody>
        </p:sp>
        <p:sp>
          <p:nvSpPr>
            <p:cNvPr id="4110" name="Rectangle 109"/>
            <p:cNvSpPr>
              <a:spLocks noChangeArrowheads="1"/>
            </p:cNvSpPr>
            <p:nvPr/>
          </p:nvSpPr>
          <p:spPr bwMode="auto">
            <a:xfrm>
              <a:off x="917" y="2879"/>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1" name="Rectangle 111"/>
            <p:cNvSpPr>
              <a:spLocks noChangeArrowheads="1"/>
            </p:cNvSpPr>
            <p:nvPr/>
          </p:nvSpPr>
          <p:spPr bwMode="auto">
            <a:xfrm>
              <a:off x="1690" y="2879"/>
              <a:ext cx="296"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2" name="Rectangle 113"/>
            <p:cNvSpPr>
              <a:spLocks noChangeArrowheads="1"/>
            </p:cNvSpPr>
            <p:nvPr/>
          </p:nvSpPr>
          <p:spPr bwMode="auto">
            <a:xfrm>
              <a:off x="2463" y="2879"/>
              <a:ext cx="297"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3" name="Rectangle 115"/>
            <p:cNvSpPr>
              <a:spLocks noChangeArrowheads="1"/>
            </p:cNvSpPr>
            <p:nvPr/>
          </p:nvSpPr>
          <p:spPr bwMode="auto">
            <a:xfrm>
              <a:off x="3237" y="2879"/>
              <a:ext cx="296"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4" name="Rectangle 119"/>
            <p:cNvSpPr>
              <a:spLocks noChangeArrowheads="1"/>
            </p:cNvSpPr>
            <p:nvPr/>
          </p:nvSpPr>
          <p:spPr bwMode="auto">
            <a:xfrm>
              <a:off x="881" y="248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5" name="Rectangle 120"/>
            <p:cNvSpPr>
              <a:spLocks noChangeArrowheads="1"/>
            </p:cNvSpPr>
            <p:nvPr/>
          </p:nvSpPr>
          <p:spPr bwMode="auto">
            <a:xfrm>
              <a:off x="881" y="255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6" name="Rectangle 121"/>
            <p:cNvSpPr>
              <a:spLocks noChangeArrowheads="1"/>
            </p:cNvSpPr>
            <p:nvPr/>
          </p:nvSpPr>
          <p:spPr bwMode="auto">
            <a:xfrm>
              <a:off x="881" y="233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7" name="Rectangle 122"/>
            <p:cNvSpPr>
              <a:spLocks noChangeArrowheads="1"/>
            </p:cNvSpPr>
            <p:nvPr/>
          </p:nvSpPr>
          <p:spPr bwMode="auto">
            <a:xfrm>
              <a:off x="881" y="240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8" name="Rectangle 123"/>
            <p:cNvSpPr>
              <a:spLocks noChangeArrowheads="1"/>
            </p:cNvSpPr>
            <p:nvPr/>
          </p:nvSpPr>
          <p:spPr bwMode="auto">
            <a:xfrm>
              <a:off x="881" y="219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19" name="Rectangle 124"/>
            <p:cNvSpPr>
              <a:spLocks noChangeArrowheads="1"/>
            </p:cNvSpPr>
            <p:nvPr/>
          </p:nvSpPr>
          <p:spPr bwMode="auto">
            <a:xfrm>
              <a:off x="881" y="226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0" name="Rectangle 125"/>
            <p:cNvSpPr>
              <a:spLocks noChangeArrowheads="1"/>
            </p:cNvSpPr>
            <p:nvPr/>
          </p:nvSpPr>
          <p:spPr bwMode="auto">
            <a:xfrm>
              <a:off x="881" y="204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1" name="Rectangle 126"/>
            <p:cNvSpPr>
              <a:spLocks noChangeArrowheads="1"/>
            </p:cNvSpPr>
            <p:nvPr/>
          </p:nvSpPr>
          <p:spPr bwMode="auto">
            <a:xfrm>
              <a:off x="881" y="211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2" name="Rectangle 127"/>
            <p:cNvSpPr>
              <a:spLocks noChangeArrowheads="1"/>
            </p:cNvSpPr>
            <p:nvPr/>
          </p:nvSpPr>
          <p:spPr bwMode="auto">
            <a:xfrm>
              <a:off x="1177" y="2480"/>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3" name="Rectangle 128"/>
            <p:cNvSpPr>
              <a:spLocks noChangeArrowheads="1"/>
            </p:cNvSpPr>
            <p:nvPr/>
          </p:nvSpPr>
          <p:spPr bwMode="auto">
            <a:xfrm>
              <a:off x="1177" y="2552"/>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4" name="Rectangle 129"/>
            <p:cNvSpPr>
              <a:spLocks noChangeArrowheads="1"/>
            </p:cNvSpPr>
            <p:nvPr/>
          </p:nvSpPr>
          <p:spPr bwMode="auto">
            <a:xfrm>
              <a:off x="1177" y="2335"/>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5" name="Rectangle 130"/>
            <p:cNvSpPr>
              <a:spLocks noChangeArrowheads="1"/>
            </p:cNvSpPr>
            <p:nvPr/>
          </p:nvSpPr>
          <p:spPr bwMode="auto">
            <a:xfrm>
              <a:off x="1177" y="2407"/>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6" name="Rectangle 131"/>
            <p:cNvSpPr>
              <a:spLocks noChangeArrowheads="1"/>
            </p:cNvSpPr>
            <p:nvPr/>
          </p:nvSpPr>
          <p:spPr bwMode="auto">
            <a:xfrm>
              <a:off x="1177" y="2190"/>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7" name="Rectangle 132"/>
            <p:cNvSpPr>
              <a:spLocks noChangeArrowheads="1"/>
            </p:cNvSpPr>
            <p:nvPr/>
          </p:nvSpPr>
          <p:spPr bwMode="auto">
            <a:xfrm>
              <a:off x="1177" y="2262"/>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8" name="Rectangle 133"/>
            <p:cNvSpPr>
              <a:spLocks noChangeArrowheads="1"/>
            </p:cNvSpPr>
            <p:nvPr/>
          </p:nvSpPr>
          <p:spPr bwMode="auto">
            <a:xfrm>
              <a:off x="1177" y="2045"/>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29" name="Rectangle 134"/>
            <p:cNvSpPr>
              <a:spLocks noChangeArrowheads="1"/>
            </p:cNvSpPr>
            <p:nvPr/>
          </p:nvSpPr>
          <p:spPr bwMode="auto">
            <a:xfrm>
              <a:off x="1177" y="2117"/>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0" name="Rectangle 135"/>
            <p:cNvSpPr>
              <a:spLocks noChangeArrowheads="1"/>
            </p:cNvSpPr>
            <p:nvPr/>
          </p:nvSpPr>
          <p:spPr bwMode="auto">
            <a:xfrm>
              <a:off x="1474" y="2480"/>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1" name="Rectangle 136"/>
            <p:cNvSpPr>
              <a:spLocks noChangeArrowheads="1"/>
            </p:cNvSpPr>
            <p:nvPr/>
          </p:nvSpPr>
          <p:spPr bwMode="auto">
            <a:xfrm>
              <a:off x="1474" y="2552"/>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2" name="Rectangle 137"/>
            <p:cNvSpPr>
              <a:spLocks noChangeArrowheads="1"/>
            </p:cNvSpPr>
            <p:nvPr/>
          </p:nvSpPr>
          <p:spPr bwMode="auto">
            <a:xfrm>
              <a:off x="1474" y="2335"/>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3" name="Rectangle 138"/>
            <p:cNvSpPr>
              <a:spLocks noChangeArrowheads="1"/>
            </p:cNvSpPr>
            <p:nvPr/>
          </p:nvSpPr>
          <p:spPr bwMode="auto">
            <a:xfrm>
              <a:off x="1474" y="2407"/>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4" name="Rectangle 139"/>
            <p:cNvSpPr>
              <a:spLocks noChangeArrowheads="1"/>
            </p:cNvSpPr>
            <p:nvPr/>
          </p:nvSpPr>
          <p:spPr bwMode="auto">
            <a:xfrm>
              <a:off x="1474" y="2190"/>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5" name="Rectangle 140"/>
            <p:cNvSpPr>
              <a:spLocks noChangeArrowheads="1"/>
            </p:cNvSpPr>
            <p:nvPr/>
          </p:nvSpPr>
          <p:spPr bwMode="auto">
            <a:xfrm>
              <a:off x="1474" y="2262"/>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6" name="Rectangle 141"/>
            <p:cNvSpPr>
              <a:spLocks noChangeArrowheads="1"/>
            </p:cNvSpPr>
            <p:nvPr/>
          </p:nvSpPr>
          <p:spPr bwMode="auto">
            <a:xfrm>
              <a:off x="1474" y="2045"/>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7" name="Rectangle 142"/>
            <p:cNvSpPr>
              <a:spLocks noChangeArrowheads="1"/>
            </p:cNvSpPr>
            <p:nvPr/>
          </p:nvSpPr>
          <p:spPr bwMode="auto">
            <a:xfrm>
              <a:off x="1474" y="2117"/>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8" name="Rectangle 143"/>
            <p:cNvSpPr>
              <a:spLocks noChangeArrowheads="1"/>
            </p:cNvSpPr>
            <p:nvPr/>
          </p:nvSpPr>
          <p:spPr bwMode="auto">
            <a:xfrm>
              <a:off x="1770" y="248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39" name="Rectangle 144"/>
            <p:cNvSpPr>
              <a:spLocks noChangeArrowheads="1"/>
            </p:cNvSpPr>
            <p:nvPr/>
          </p:nvSpPr>
          <p:spPr bwMode="auto">
            <a:xfrm>
              <a:off x="1770" y="255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0" name="Rectangle 145"/>
            <p:cNvSpPr>
              <a:spLocks noChangeArrowheads="1"/>
            </p:cNvSpPr>
            <p:nvPr/>
          </p:nvSpPr>
          <p:spPr bwMode="auto">
            <a:xfrm>
              <a:off x="1770" y="233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1" name="Rectangle 146"/>
            <p:cNvSpPr>
              <a:spLocks noChangeArrowheads="1"/>
            </p:cNvSpPr>
            <p:nvPr/>
          </p:nvSpPr>
          <p:spPr bwMode="auto">
            <a:xfrm>
              <a:off x="1770" y="240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2" name="Rectangle 147"/>
            <p:cNvSpPr>
              <a:spLocks noChangeArrowheads="1"/>
            </p:cNvSpPr>
            <p:nvPr/>
          </p:nvSpPr>
          <p:spPr bwMode="auto">
            <a:xfrm>
              <a:off x="1770" y="219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3" name="Rectangle 148"/>
            <p:cNvSpPr>
              <a:spLocks noChangeArrowheads="1"/>
            </p:cNvSpPr>
            <p:nvPr/>
          </p:nvSpPr>
          <p:spPr bwMode="auto">
            <a:xfrm>
              <a:off x="1770" y="226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4" name="Rectangle 149"/>
            <p:cNvSpPr>
              <a:spLocks noChangeArrowheads="1"/>
            </p:cNvSpPr>
            <p:nvPr/>
          </p:nvSpPr>
          <p:spPr bwMode="auto">
            <a:xfrm>
              <a:off x="1770" y="204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5" name="Rectangle 150"/>
            <p:cNvSpPr>
              <a:spLocks noChangeArrowheads="1"/>
            </p:cNvSpPr>
            <p:nvPr/>
          </p:nvSpPr>
          <p:spPr bwMode="auto">
            <a:xfrm>
              <a:off x="1770" y="211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6" name="Rectangle 151"/>
            <p:cNvSpPr>
              <a:spLocks noChangeArrowheads="1"/>
            </p:cNvSpPr>
            <p:nvPr/>
          </p:nvSpPr>
          <p:spPr bwMode="auto">
            <a:xfrm>
              <a:off x="2066" y="2480"/>
              <a:ext cx="297"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7" name="Rectangle 152"/>
            <p:cNvSpPr>
              <a:spLocks noChangeArrowheads="1"/>
            </p:cNvSpPr>
            <p:nvPr/>
          </p:nvSpPr>
          <p:spPr bwMode="auto">
            <a:xfrm>
              <a:off x="2066" y="2552"/>
              <a:ext cx="297"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8" name="Rectangle 153"/>
            <p:cNvSpPr>
              <a:spLocks noChangeArrowheads="1"/>
            </p:cNvSpPr>
            <p:nvPr/>
          </p:nvSpPr>
          <p:spPr bwMode="auto">
            <a:xfrm>
              <a:off x="2066" y="2335"/>
              <a:ext cx="297"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49" name="Rectangle 154"/>
            <p:cNvSpPr>
              <a:spLocks noChangeArrowheads="1"/>
            </p:cNvSpPr>
            <p:nvPr/>
          </p:nvSpPr>
          <p:spPr bwMode="auto">
            <a:xfrm>
              <a:off x="2066" y="2407"/>
              <a:ext cx="297"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0" name="Rectangle 155"/>
            <p:cNvSpPr>
              <a:spLocks noChangeArrowheads="1"/>
            </p:cNvSpPr>
            <p:nvPr/>
          </p:nvSpPr>
          <p:spPr bwMode="auto">
            <a:xfrm>
              <a:off x="2066" y="2190"/>
              <a:ext cx="297"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1" name="Rectangle 156"/>
            <p:cNvSpPr>
              <a:spLocks noChangeArrowheads="1"/>
            </p:cNvSpPr>
            <p:nvPr/>
          </p:nvSpPr>
          <p:spPr bwMode="auto">
            <a:xfrm>
              <a:off x="2066" y="2262"/>
              <a:ext cx="297"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2" name="Rectangle 157"/>
            <p:cNvSpPr>
              <a:spLocks noChangeArrowheads="1"/>
            </p:cNvSpPr>
            <p:nvPr/>
          </p:nvSpPr>
          <p:spPr bwMode="auto">
            <a:xfrm>
              <a:off x="2066" y="2045"/>
              <a:ext cx="297"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3" name="Rectangle 158"/>
            <p:cNvSpPr>
              <a:spLocks noChangeArrowheads="1"/>
            </p:cNvSpPr>
            <p:nvPr/>
          </p:nvSpPr>
          <p:spPr bwMode="auto">
            <a:xfrm>
              <a:off x="2066" y="2117"/>
              <a:ext cx="297"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4" name="Rectangle 159"/>
            <p:cNvSpPr>
              <a:spLocks noChangeArrowheads="1"/>
            </p:cNvSpPr>
            <p:nvPr/>
          </p:nvSpPr>
          <p:spPr bwMode="auto">
            <a:xfrm>
              <a:off x="2363" y="2480"/>
              <a:ext cx="296" cy="72"/>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5" name="Rectangle 160"/>
            <p:cNvSpPr>
              <a:spLocks noChangeArrowheads="1"/>
            </p:cNvSpPr>
            <p:nvPr/>
          </p:nvSpPr>
          <p:spPr bwMode="auto">
            <a:xfrm>
              <a:off x="2363" y="2552"/>
              <a:ext cx="296" cy="73"/>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6" name="Rectangle 161"/>
            <p:cNvSpPr>
              <a:spLocks noChangeArrowheads="1"/>
            </p:cNvSpPr>
            <p:nvPr/>
          </p:nvSpPr>
          <p:spPr bwMode="auto">
            <a:xfrm>
              <a:off x="2363" y="2335"/>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7" name="Rectangle 162"/>
            <p:cNvSpPr>
              <a:spLocks noChangeArrowheads="1"/>
            </p:cNvSpPr>
            <p:nvPr/>
          </p:nvSpPr>
          <p:spPr bwMode="auto">
            <a:xfrm>
              <a:off x="2363" y="2407"/>
              <a:ext cx="296" cy="73"/>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8" name="Rectangle 163"/>
            <p:cNvSpPr>
              <a:spLocks noChangeArrowheads="1"/>
            </p:cNvSpPr>
            <p:nvPr/>
          </p:nvSpPr>
          <p:spPr bwMode="auto">
            <a:xfrm>
              <a:off x="2363" y="2190"/>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59" name="Rectangle 164"/>
            <p:cNvSpPr>
              <a:spLocks noChangeArrowheads="1"/>
            </p:cNvSpPr>
            <p:nvPr/>
          </p:nvSpPr>
          <p:spPr bwMode="auto">
            <a:xfrm>
              <a:off x="2363" y="2262"/>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0" name="Rectangle 165"/>
            <p:cNvSpPr>
              <a:spLocks noChangeArrowheads="1"/>
            </p:cNvSpPr>
            <p:nvPr/>
          </p:nvSpPr>
          <p:spPr bwMode="auto">
            <a:xfrm>
              <a:off x="2363" y="2045"/>
              <a:ext cx="296"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1" name="Rectangle 166"/>
            <p:cNvSpPr>
              <a:spLocks noChangeArrowheads="1"/>
            </p:cNvSpPr>
            <p:nvPr/>
          </p:nvSpPr>
          <p:spPr bwMode="auto">
            <a:xfrm>
              <a:off x="2363" y="2117"/>
              <a:ext cx="296"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2" name="Rectangle 167"/>
            <p:cNvSpPr>
              <a:spLocks noChangeArrowheads="1"/>
            </p:cNvSpPr>
            <p:nvPr/>
          </p:nvSpPr>
          <p:spPr bwMode="auto">
            <a:xfrm>
              <a:off x="2659" y="2480"/>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3" name="Rectangle 168"/>
            <p:cNvSpPr>
              <a:spLocks noChangeArrowheads="1"/>
            </p:cNvSpPr>
            <p:nvPr/>
          </p:nvSpPr>
          <p:spPr bwMode="auto">
            <a:xfrm>
              <a:off x="2659" y="2552"/>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4" name="Rectangle 169"/>
            <p:cNvSpPr>
              <a:spLocks noChangeArrowheads="1"/>
            </p:cNvSpPr>
            <p:nvPr/>
          </p:nvSpPr>
          <p:spPr bwMode="auto">
            <a:xfrm>
              <a:off x="2659" y="2335"/>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5" name="Rectangle 170"/>
            <p:cNvSpPr>
              <a:spLocks noChangeArrowheads="1"/>
            </p:cNvSpPr>
            <p:nvPr/>
          </p:nvSpPr>
          <p:spPr bwMode="auto">
            <a:xfrm>
              <a:off x="2659" y="2407"/>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6" name="Rectangle 171"/>
            <p:cNvSpPr>
              <a:spLocks noChangeArrowheads="1"/>
            </p:cNvSpPr>
            <p:nvPr/>
          </p:nvSpPr>
          <p:spPr bwMode="auto">
            <a:xfrm>
              <a:off x="2659" y="2190"/>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7" name="Rectangle 172"/>
            <p:cNvSpPr>
              <a:spLocks noChangeArrowheads="1"/>
            </p:cNvSpPr>
            <p:nvPr/>
          </p:nvSpPr>
          <p:spPr bwMode="auto">
            <a:xfrm>
              <a:off x="2659" y="2262"/>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8" name="Rectangle 173"/>
            <p:cNvSpPr>
              <a:spLocks noChangeArrowheads="1"/>
            </p:cNvSpPr>
            <p:nvPr/>
          </p:nvSpPr>
          <p:spPr bwMode="auto">
            <a:xfrm>
              <a:off x="2659" y="2045"/>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69" name="Rectangle 174"/>
            <p:cNvSpPr>
              <a:spLocks noChangeArrowheads="1"/>
            </p:cNvSpPr>
            <p:nvPr/>
          </p:nvSpPr>
          <p:spPr bwMode="auto">
            <a:xfrm>
              <a:off x="2659" y="2117"/>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0" name="Rectangle 175"/>
            <p:cNvSpPr>
              <a:spLocks noChangeArrowheads="1"/>
            </p:cNvSpPr>
            <p:nvPr/>
          </p:nvSpPr>
          <p:spPr bwMode="auto">
            <a:xfrm>
              <a:off x="2956" y="2480"/>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1" name="Rectangle 176"/>
            <p:cNvSpPr>
              <a:spLocks noChangeArrowheads="1"/>
            </p:cNvSpPr>
            <p:nvPr/>
          </p:nvSpPr>
          <p:spPr bwMode="auto">
            <a:xfrm>
              <a:off x="2956" y="2552"/>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2" name="Rectangle 177"/>
            <p:cNvSpPr>
              <a:spLocks noChangeArrowheads="1"/>
            </p:cNvSpPr>
            <p:nvPr/>
          </p:nvSpPr>
          <p:spPr bwMode="auto">
            <a:xfrm>
              <a:off x="2956" y="2335"/>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3" name="Rectangle 178"/>
            <p:cNvSpPr>
              <a:spLocks noChangeArrowheads="1"/>
            </p:cNvSpPr>
            <p:nvPr/>
          </p:nvSpPr>
          <p:spPr bwMode="auto">
            <a:xfrm>
              <a:off x="2956" y="2407"/>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4" name="Rectangle 179"/>
            <p:cNvSpPr>
              <a:spLocks noChangeArrowheads="1"/>
            </p:cNvSpPr>
            <p:nvPr/>
          </p:nvSpPr>
          <p:spPr bwMode="auto">
            <a:xfrm>
              <a:off x="2956" y="2190"/>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5" name="Rectangle 180"/>
            <p:cNvSpPr>
              <a:spLocks noChangeArrowheads="1"/>
            </p:cNvSpPr>
            <p:nvPr/>
          </p:nvSpPr>
          <p:spPr bwMode="auto">
            <a:xfrm>
              <a:off x="2956" y="2262"/>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6" name="Rectangle 181"/>
            <p:cNvSpPr>
              <a:spLocks noChangeArrowheads="1"/>
            </p:cNvSpPr>
            <p:nvPr/>
          </p:nvSpPr>
          <p:spPr bwMode="auto">
            <a:xfrm>
              <a:off x="2956" y="2045"/>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7" name="Rectangle 182"/>
            <p:cNvSpPr>
              <a:spLocks noChangeArrowheads="1"/>
            </p:cNvSpPr>
            <p:nvPr/>
          </p:nvSpPr>
          <p:spPr bwMode="auto">
            <a:xfrm>
              <a:off x="2956" y="2117"/>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8" name="Rectangle 183"/>
            <p:cNvSpPr>
              <a:spLocks noChangeArrowheads="1"/>
            </p:cNvSpPr>
            <p:nvPr/>
          </p:nvSpPr>
          <p:spPr bwMode="auto">
            <a:xfrm>
              <a:off x="3252" y="248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79" name="Rectangle 184"/>
            <p:cNvSpPr>
              <a:spLocks noChangeArrowheads="1"/>
            </p:cNvSpPr>
            <p:nvPr/>
          </p:nvSpPr>
          <p:spPr bwMode="auto">
            <a:xfrm>
              <a:off x="3252" y="255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0" name="Rectangle 185"/>
            <p:cNvSpPr>
              <a:spLocks noChangeArrowheads="1"/>
            </p:cNvSpPr>
            <p:nvPr/>
          </p:nvSpPr>
          <p:spPr bwMode="auto">
            <a:xfrm>
              <a:off x="3252" y="233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1" name="Rectangle 186"/>
            <p:cNvSpPr>
              <a:spLocks noChangeArrowheads="1"/>
            </p:cNvSpPr>
            <p:nvPr/>
          </p:nvSpPr>
          <p:spPr bwMode="auto">
            <a:xfrm>
              <a:off x="3252" y="240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2" name="Rectangle 187"/>
            <p:cNvSpPr>
              <a:spLocks noChangeArrowheads="1"/>
            </p:cNvSpPr>
            <p:nvPr/>
          </p:nvSpPr>
          <p:spPr bwMode="auto">
            <a:xfrm>
              <a:off x="3252" y="2190"/>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3" name="Rectangle 188"/>
            <p:cNvSpPr>
              <a:spLocks noChangeArrowheads="1"/>
            </p:cNvSpPr>
            <p:nvPr/>
          </p:nvSpPr>
          <p:spPr bwMode="auto">
            <a:xfrm>
              <a:off x="3252" y="2262"/>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4" name="Rectangle 189"/>
            <p:cNvSpPr>
              <a:spLocks noChangeArrowheads="1"/>
            </p:cNvSpPr>
            <p:nvPr/>
          </p:nvSpPr>
          <p:spPr bwMode="auto">
            <a:xfrm>
              <a:off x="3252" y="2045"/>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5" name="Rectangle 190"/>
            <p:cNvSpPr>
              <a:spLocks noChangeArrowheads="1"/>
            </p:cNvSpPr>
            <p:nvPr/>
          </p:nvSpPr>
          <p:spPr bwMode="auto">
            <a:xfrm>
              <a:off x="3252" y="2117"/>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6" name="Rectangle 195"/>
            <p:cNvSpPr>
              <a:spLocks noChangeArrowheads="1"/>
            </p:cNvSpPr>
            <p:nvPr/>
          </p:nvSpPr>
          <p:spPr bwMode="auto">
            <a:xfrm>
              <a:off x="881" y="1908"/>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7" name="Rectangle 196"/>
            <p:cNvSpPr>
              <a:spLocks noChangeArrowheads="1"/>
            </p:cNvSpPr>
            <p:nvPr/>
          </p:nvSpPr>
          <p:spPr bwMode="auto">
            <a:xfrm>
              <a:off x="881" y="1980"/>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8" name="Rectangle 197"/>
            <p:cNvSpPr>
              <a:spLocks noChangeArrowheads="1"/>
            </p:cNvSpPr>
            <p:nvPr/>
          </p:nvSpPr>
          <p:spPr bwMode="auto">
            <a:xfrm>
              <a:off x="881" y="1763"/>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89" name="Rectangle 198"/>
            <p:cNvSpPr>
              <a:spLocks noChangeArrowheads="1"/>
            </p:cNvSpPr>
            <p:nvPr/>
          </p:nvSpPr>
          <p:spPr bwMode="auto">
            <a:xfrm>
              <a:off x="881" y="1835"/>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0" name="Rectangle 199"/>
            <p:cNvSpPr>
              <a:spLocks noChangeArrowheads="1"/>
            </p:cNvSpPr>
            <p:nvPr/>
          </p:nvSpPr>
          <p:spPr bwMode="auto">
            <a:xfrm>
              <a:off x="881" y="1618"/>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1" name="Rectangle 200"/>
            <p:cNvSpPr>
              <a:spLocks noChangeArrowheads="1"/>
            </p:cNvSpPr>
            <p:nvPr/>
          </p:nvSpPr>
          <p:spPr bwMode="auto">
            <a:xfrm>
              <a:off x="881" y="1690"/>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2" name="Rectangle 203"/>
            <p:cNvSpPr>
              <a:spLocks noChangeArrowheads="1"/>
            </p:cNvSpPr>
            <p:nvPr/>
          </p:nvSpPr>
          <p:spPr bwMode="auto">
            <a:xfrm>
              <a:off x="1177" y="1908"/>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3" name="Rectangle 204"/>
            <p:cNvSpPr>
              <a:spLocks noChangeArrowheads="1"/>
            </p:cNvSpPr>
            <p:nvPr/>
          </p:nvSpPr>
          <p:spPr bwMode="auto">
            <a:xfrm>
              <a:off x="1177" y="1980"/>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4" name="Rectangle 205"/>
            <p:cNvSpPr>
              <a:spLocks noChangeArrowheads="1"/>
            </p:cNvSpPr>
            <p:nvPr/>
          </p:nvSpPr>
          <p:spPr bwMode="auto">
            <a:xfrm>
              <a:off x="1177" y="1763"/>
              <a:ext cx="297" cy="72"/>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5" name="Rectangle 206"/>
            <p:cNvSpPr>
              <a:spLocks noChangeArrowheads="1"/>
            </p:cNvSpPr>
            <p:nvPr/>
          </p:nvSpPr>
          <p:spPr bwMode="auto">
            <a:xfrm>
              <a:off x="1177" y="1835"/>
              <a:ext cx="297" cy="73"/>
            </a:xfrm>
            <a:prstGeom prst="rect">
              <a:avLst/>
            </a:prstGeom>
            <a:solidFill>
              <a:srgbClr val="0033CC"/>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6" name="Rectangle 211"/>
            <p:cNvSpPr>
              <a:spLocks noChangeArrowheads="1"/>
            </p:cNvSpPr>
            <p:nvPr/>
          </p:nvSpPr>
          <p:spPr bwMode="auto">
            <a:xfrm>
              <a:off x="1474" y="1908"/>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7" name="Rectangle 212"/>
            <p:cNvSpPr>
              <a:spLocks noChangeArrowheads="1"/>
            </p:cNvSpPr>
            <p:nvPr/>
          </p:nvSpPr>
          <p:spPr bwMode="auto">
            <a:xfrm>
              <a:off x="1474" y="1980"/>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8" name="Rectangle 213"/>
            <p:cNvSpPr>
              <a:spLocks noChangeArrowheads="1"/>
            </p:cNvSpPr>
            <p:nvPr/>
          </p:nvSpPr>
          <p:spPr bwMode="auto">
            <a:xfrm>
              <a:off x="1474" y="1763"/>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199" name="Rectangle 214"/>
            <p:cNvSpPr>
              <a:spLocks noChangeArrowheads="1"/>
            </p:cNvSpPr>
            <p:nvPr/>
          </p:nvSpPr>
          <p:spPr bwMode="auto">
            <a:xfrm>
              <a:off x="1474" y="1835"/>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0" name="Rectangle 215"/>
            <p:cNvSpPr>
              <a:spLocks noChangeArrowheads="1"/>
            </p:cNvSpPr>
            <p:nvPr/>
          </p:nvSpPr>
          <p:spPr bwMode="auto">
            <a:xfrm>
              <a:off x="1474" y="1618"/>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1" name="Rectangle 216"/>
            <p:cNvSpPr>
              <a:spLocks noChangeArrowheads="1"/>
            </p:cNvSpPr>
            <p:nvPr/>
          </p:nvSpPr>
          <p:spPr bwMode="auto">
            <a:xfrm>
              <a:off x="1474" y="1690"/>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2" name="Rectangle 218"/>
            <p:cNvSpPr>
              <a:spLocks noChangeArrowheads="1"/>
            </p:cNvSpPr>
            <p:nvPr/>
          </p:nvSpPr>
          <p:spPr bwMode="auto">
            <a:xfrm>
              <a:off x="1474" y="1545"/>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3" name="Rectangle 219"/>
            <p:cNvSpPr>
              <a:spLocks noChangeArrowheads="1"/>
            </p:cNvSpPr>
            <p:nvPr/>
          </p:nvSpPr>
          <p:spPr bwMode="auto">
            <a:xfrm>
              <a:off x="1770" y="1908"/>
              <a:ext cx="296"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4" name="Rectangle 220"/>
            <p:cNvSpPr>
              <a:spLocks noChangeArrowheads="1"/>
            </p:cNvSpPr>
            <p:nvPr/>
          </p:nvSpPr>
          <p:spPr bwMode="auto">
            <a:xfrm>
              <a:off x="1770" y="1980"/>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5" name="Rectangle 221"/>
            <p:cNvSpPr>
              <a:spLocks noChangeArrowheads="1"/>
            </p:cNvSpPr>
            <p:nvPr/>
          </p:nvSpPr>
          <p:spPr bwMode="auto">
            <a:xfrm>
              <a:off x="1770" y="1763"/>
              <a:ext cx="296"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6" name="Rectangle 222"/>
            <p:cNvSpPr>
              <a:spLocks noChangeArrowheads="1"/>
            </p:cNvSpPr>
            <p:nvPr/>
          </p:nvSpPr>
          <p:spPr bwMode="auto">
            <a:xfrm>
              <a:off x="1770" y="1835"/>
              <a:ext cx="296"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7" name="Rectangle 223"/>
            <p:cNvSpPr>
              <a:spLocks noChangeArrowheads="1"/>
            </p:cNvSpPr>
            <p:nvPr/>
          </p:nvSpPr>
          <p:spPr bwMode="auto">
            <a:xfrm>
              <a:off x="1770" y="1618"/>
              <a:ext cx="296"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8" name="Rectangle 224"/>
            <p:cNvSpPr>
              <a:spLocks noChangeArrowheads="1"/>
            </p:cNvSpPr>
            <p:nvPr/>
          </p:nvSpPr>
          <p:spPr bwMode="auto">
            <a:xfrm>
              <a:off x="1770" y="1690"/>
              <a:ext cx="296"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09" name="Rectangle 227"/>
            <p:cNvSpPr>
              <a:spLocks noChangeArrowheads="1"/>
            </p:cNvSpPr>
            <p:nvPr/>
          </p:nvSpPr>
          <p:spPr bwMode="auto">
            <a:xfrm>
              <a:off x="2066" y="1908"/>
              <a:ext cx="297"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0" name="Rectangle 228"/>
            <p:cNvSpPr>
              <a:spLocks noChangeArrowheads="1"/>
            </p:cNvSpPr>
            <p:nvPr/>
          </p:nvSpPr>
          <p:spPr bwMode="auto">
            <a:xfrm>
              <a:off x="2066" y="1980"/>
              <a:ext cx="297"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1" name="Rectangle 229"/>
            <p:cNvSpPr>
              <a:spLocks noChangeArrowheads="1"/>
            </p:cNvSpPr>
            <p:nvPr/>
          </p:nvSpPr>
          <p:spPr bwMode="auto">
            <a:xfrm>
              <a:off x="2066" y="1763"/>
              <a:ext cx="297"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2" name="Rectangle 230"/>
            <p:cNvSpPr>
              <a:spLocks noChangeArrowheads="1"/>
            </p:cNvSpPr>
            <p:nvPr/>
          </p:nvSpPr>
          <p:spPr bwMode="auto">
            <a:xfrm>
              <a:off x="2066" y="1835"/>
              <a:ext cx="297"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3" name="Rectangle 231"/>
            <p:cNvSpPr>
              <a:spLocks noChangeArrowheads="1"/>
            </p:cNvSpPr>
            <p:nvPr/>
          </p:nvSpPr>
          <p:spPr bwMode="auto">
            <a:xfrm>
              <a:off x="2066" y="1618"/>
              <a:ext cx="297" cy="72"/>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4" name="Rectangle 232"/>
            <p:cNvSpPr>
              <a:spLocks noChangeArrowheads="1"/>
            </p:cNvSpPr>
            <p:nvPr/>
          </p:nvSpPr>
          <p:spPr bwMode="auto">
            <a:xfrm>
              <a:off x="2066" y="1690"/>
              <a:ext cx="297" cy="73"/>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5" name="Rectangle 234"/>
            <p:cNvSpPr>
              <a:spLocks noChangeArrowheads="1"/>
            </p:cNvSpPr>
            <p:nvPr/>
          </p:nvSpPr>
          <p:spPr bwMode="auto">
            <a:xfrm>
              <a:off x="2066" y="1545"/>
              <a:ext cx="297" cy="73"/>
            </a:xfrm>
            <a:prstGeom prst="rect">
              <a:avLst/>
            </a:prstGeom>
            <a:solidFill>
              <a:srgbClr val="0000FF"/>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6" name="Rectangle 235"/>
            <p:cNvSpPr>
              <a:spLocks noChangeArrowheads="1"/>
            </p:cNvSpPr>
            <p:nvPr/>
          </p:nvSpPr>
          <p:spPr bwMode="auto">
            <a:xfrm>
              <a:off x="2363" y="1908"/>
              <a:ext cx="296" cy="72"/>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7" name="Rectangle 236"/>
            <p:cNvSpPr>
              <a:spLocks noChangeArrowheads="1"/>
            </p:cNvSpPr>
            <p:nvPr/>
          </p:nvSpPr>
          <p:spPr bwMode="auto">
            <a:xfrm>
              <a:off x="2363" y="1980"/>
              <a:ext cx="296" cy="73"/>
            </a:xfrm>
            <a:prstGeom prst="rect">
              <a:avLst/>
            </a:prstGeom>
            <a:solidFill>
              <a:srgbClr val="FF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8" name="Rectangle 237"/>
            <p:cNvSpPr>
              <a:spLocks noChangeArrowheads="1"/>
            </p:cNvSpPr>
            <p:nvPr/>
          </p:nvSpPr>
          <p:spPr bwMode="auto">
            <a:xfrm>
              <a:off x="2363" y="1763"/>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19" name="Rectangle 238"/>
            <p:cNvSpPr>
              <a:spLocks noChangeArrowheads="1"/>
            </p:cNvSpPr>
            <p:nvPr/>
          </p:nvSpPr>
          <p:spPr bwMode="auto">
            <a:xfrm>
              <a:off x="2363" y="1835"/>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0" name="Rectangle 239"/>
            <p:cNvSpPr>
              <a:spLocks noChangeArrowheads="1"/>
            </p:cNvSpPr>
            <p:nvPr/>
          </p:nvSpPr>
          <p:spPr bwMode="auto">
            <a:xfrm>
              <a:off x="2363" y="1618"/>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1" name="Rectangle 240"/>
            <p:cNvSpPr>
              <a:spLocks noChangeArrowheads="1"/>
            </p:cNvSpPr>
            <p:nvPr/>
          </p:nvSpPr>
          <p:spPr bwMode="auto">
            <a:xfrm>
              <a:off x="2363" y="1690"/>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2" name="Rectangle 242"/>
            <p:cNvSpPr>
              <a:spLocks noChangeArrowheads="1"/>
            </p:cNvSpPr>
            <p:nvPr/>
          </p:nvSpPr>
          <p:spPr bwMode="auto">
            <a:xfrm>
              <a:off x="2363" y="1545"/>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3" name="Rectangle 243"/>
            <p:cNvSpPr>
              <a:spLocks noChangeArrowheads="1"/>
            </p:cNvSpPr>
            <p:nvPr/>
          </p:nvSpPr>
          <p:spPr bwMode="auto">
            <a:xfrm>
              <a:off x="2659" y="1908"/>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4" name="Rectangle 244"/>
            <p:cNvSpPr>
              <a:spLocks noChangeArrowheads="1"/>
            </p:cNvSpPr>
            <p:nvPr/>
          </p:nvSpPr>
          <p:spPr bwMode="auto">
            <a:xfrm>
              <a:off x="2659" y="1980"/>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5" name="Rectangle 245"/>
            <p:cNvSpPr>
              <a:spLocks noChangeArrowheads="1"/>
            </p:cNvSpPr>
            <p:nvPr/>
          </p:nvSpPr>
          <p:spPr bwMode="auto">
            <a:xfrm>
              <a:off x="2659" y="1763"/>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6" name="Rectangle 246"/>
            <p:cNvSpPr>
              <a:spLocks noChangeArrowheads="1"/>
            </p:cNvSpPr>
            <p:nvPr/>
          </p:nvSpPr>
          <p:spPr bwMode="auto">
            <a:xfrm>
              <a:off x="2659" y="1835"/>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7" name="Rectangle 247"/>
            <p:cNvSpPr>
              <a:spLocks noChangeArrowheads="1"/>
            </p:cNvSpPr>
            <p:nvPr/>
          </p:nvSpPr>
          <p:spPr bwMode="auto">
            <a:xfrm>
              <a:off x="2659" y="1618"/>
              <a:ext cx="297"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8" name="Rectangle 248"/>
            <p:cNvSpPr>
              <a:spLocks noChangeArrowheads="1"/>
            </p:cNvSpPr>
            <p:nvPr/>
          </p:nvSpPr>
          <p:spPr bwMode="auto">
            <a:xfrm>
              <a:off x="2659" y="1690"/>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29" name="Rectangle 250"/>
            <p:cNvSpPr>
              <a:spLocks noChangeArrowheads="1"/>
            </p:cNvSpPr>
            <p:nvPr/>
          </p:nvSpPr>
          <p:spPr bwMode="auto">
            <a:xfrm>
              <a:off x="2659" y="1545"/>
              <a:ext cx="297"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0" name="Rectangle 251"/>
            <p:cNvSpPr>
              <a:spLocks noChangeArrowheads="1"/>
            </p:cNvSpPr>
            <p:nvPr/>
          </p:nvSpPr>
          <p:spPr bwMode="auto">
            <a:xfrm>
              <a:off x="2956" y="1908"/>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1" name="Rectangle 252"/>
            <p:cNvSpPr>
              <a:spLocks noChangeArrowheads="1"/>
            </p:cNvSpPr>
            <p:nvPr/>
          </p:nvSpPr>
          <p:spPr bwMode="auto">
            <a:xfrm>
              <a:off x="2956" y="1980"/>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2" name="Rectangle 253"/>
            <p:cNvSpPr>
              <a:spLocks noChangeArrowheads="1"/>
            </p:cNvSpPr>
            <p:nvPr/>
          </p:nvSpPr>
          <p:spPr bwMode="auto">
            <a:xfrm>
              <a:off x="2956" y="1763"/>
              <a:ext cx="296" cy="72"/>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3" name="Rectangle 254"/>
            <p:cNvSpPr>
              <a:spLocks noChangeArrowheads="1"/>
            </p:cNvSpPr>
            <p:nvPr/>
          </p:nvSpPr>
          <p:spPr bwMode="auto">
            <a:xfrm>
              <a:off x="2956" y="1835"/>
              <a:ext cx="296" cy="73"/>
            </a:xfrm>
            <a:prstGeom prst="rect">
              <a:avLst/>
            </a:prstGeom>
            <a:solidFill>
              <a:srgbClr val="00FF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4" name="Rectangle 259"/>
            <p:cNvSpPr>
              <a:spLocks noChangeArrowheads="1"/>
            </p:cNvSpPr>
            <p:nvPr/>
          </p:nvSpPr>
          <p:spPr bwMode="auto">
            <a:xfrm>
              <a:off x="3252" y="1908"/>
              <a:ext cx="296" cy="72"/>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5" name="Rectangle 260"/>
            <p:cNvSpPr>
              <a:spLocks noChangeArrowheads="1"/>
            </p:cNvSpPr>
            <p:nvPr/>
          </p:nvSpPr>
          <p:spPr bwMode="auto">
            <a:xfrm>
              <a:off x="3252" y="1980"/>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6" name="Rectangle 262"/>
            <p:cNvSpPr>
              <a:spLocks noChangeArrowheads="1"/>
            </p:cNvSpPr>
            <p:nvPr/>
          </p:nvSpPr>
          <p:spPr bwMode="auto">
            <a:xfrm>
              <a:off x="3252" y="1835"/>
              <a:ext cx="296" cy="73"/>
            </a:xfrm>
            <a:prstGeom prst="rect">
              <a:avLst/>
            </a:prstGeom>
            <a:solidFill>
              <a:srgbClr val="FF0000"/>
            </a:solidFill>
            <a:ln w="9525">
              <a:solidFill>
                <a:srgbClr val="000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4237" name="Line 270"/>
            <p:cNvSpPr>
              <a:spLocks noChangeShapeType="1"/>
            </p:cNvSpPr>
            <p:nvPr/>
          </p:nvSpPr>
          <p:spPr bwMode="auto">
            <a:xfrm>
              <a:off x="1476" y="1462"/>
              <a:ext cx="276" cy="0"/>
            </a:xfrm>
            <a:prstGeom prst="line">
              <a:avLst/>
            </a:prstGeom>
            <a:noFill/>
            <a:ln w="15875">
              <a:solidFill>
                <a:srgbClr val="00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238" name="Line 272"/>
            <p:cNvSpPr>
              <a:spLocks noChangeShapeType="1"/>
            </p:cNvSpPr>
            <p:nvPr/>
          </p:nvSpPr>
          <p:spPr bwMode="auto">
            <a:xfrm rot="5400000">
              <a:off x="3038" y="2088"/>
              <a:ext cx="1145" cy="0"/>
            </a:xfrm>
            <a:prstGeom prst="line">
              <a:avLst/>
            </a:prstGeom>
            <a:noFill/>
            <a:ln w="15875">
              <a:solidFill>
                <a:srgbClr val="000000"/>
              </a:solidFill>
              <a:round/>
              <a:headEnd type="stealth" w="lg" len="lg"/>
              <a:tailEnd type="stealth" w="lg" len="lg"/>
            </a:ln>
            <a:extLst>
              <a:ext uri="{909E8E84-426E-40DD-AFC4-6F175D3DCCD1}">
                <a14:hiddenFill xmlns:a14="http://schemas.microsoft.com/office/drawing/2010/main">
                  <a:noFill/>
                </a14:hiddenFill>
              </a:ext>
            </a:extLst>
          </p:spPr>
          <p:txBody>
            <a:bodyPr/>
            <a:lstStyle/>
            <a:p>
              <a:endParaRPr lang="en-US"/>
            </a:p>
          </p:txBody>
        </p:sp>
        <p:sp>
          <p:nvSpPr>
            <p:cNvPr id="4239" name="Text Box 273"/>
            <p:cNvSpPr txBox="1">
              <a:spLocks noChangeArrowheads="1"/>
            </p:cNvSpPr>
            <p:nvPr/>
          </p:nvSpPr>
          <p:spPr bwMode="auto">
            <a:xfrm>
              <a:off x="3619" y="1738"/>
              <a:ext cx="71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IE" sz="1400"/>
                <a:t>HSDPA codes</a:t>
              </a:r>
              <a:endParaRPr lang="en-US" sz="1400"/>
            </a:p>
          </p:txBody>
        </p:sp>
      </p:grpSp>
      <p:sp>
        <p:nvSpPr>
          <p:cNvPr id="4101" name="AutoShape 276"/>
          <p:cNvSpPr>
            <a:spLocks noChangeArrowheads="1"/>
          </p:cNvSpPr>
          <p:nvPr/>
        </p:nvSpPr>
        <p:spPr bwMode="auto">
          <a:xfrm>
            <a:off x="7550307" y="970757"/>
            <a:ext cx="3195637" cy="1674812"/>
          </a:xfrm>
          <a:prstGeom prst="wedgeRectCallout">
            <a:avLst>
              <a:gd name="adj1" fmla="val -76921"/>
              <a:gd name="adj2" fmla="val 110324"/>
            </a:avLst>
          </a:prstGeom>
          <a:solidFill>
            <a:srgbClr val="CCFFFF"/>
          </a:solidFill>
          <a:ln w="25400">
            <a:solidFill>
              <a:srgbClr val="000000"/>
            </a:solidFill>
            <a:miter lim="800000"/>
            <a:headEnd/>
            <a:tailEnd type="none" w="lg" len="lg"/>
          </a:ln>
        </p:spPr>
        <p:txBody>
          <a:bodyPr lIns="18000" rIns="18000"/>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IE" sz="1800" b="1"/>
              <a:t>Scheduling Algorithm</a:t>
            </a:r>
          </a:p>
          <a:p>
            <a:pPr>
              <a:buFontTx/>
              <a:buChar char="•"/>
            </a:pPr>
            <a:r>
              <a:rPr lang="en-IE" sz="1400"/>
              <a:t> EQUAL_RATE [5]</a:t>
            </a:r>
          </a:p>
          <a:p>
            <a:pPr>
              <a:buFontTx/>
              <a:buChar char="•"/>
            </a:pPr>
            <a:r>
              <a:rPr lang="en-IE" sz="1400"/>
              <a:t> MAXIMUM_CQI [4]</a:t>
            </a:r>
          </a:p>
          <a:p>
            <a:pPr>
              <a:buFontTx/>
              <a:buChar char="•"/>
            </a:pPr>
            <a:r>
              <a:rPr lang="en-IE" sz="1400"/>
              <a:t> PROPORTIONAL_FAIR_HIGH [3]</a:t>
            </a:r>
          </a:p>
          <a:p>
            <a:pPr>
              <a:buFontTx/>
              <a:buChar char="•"/>
            </a:pPr>
            <a:r>
              <a:rPr lang="en-IE" sz="1400"/>
              <a:t> PROPORTIONAL_FAIR_LOW [2]</a:t>
            </a:r>
          </a:p>
          <a:p>
            <a:pPr>
              <a:buFontTx/>
              <a:buChar char="•"/>
            </a:pPr>
            <a:r>
              <a:rPr lang="en-IE" sz="1400"/>
              <a:t> PROPORTIONAL_FAIR_MEDUM [1]</a:t>
            </a:r>
          </a:p>
          <a:p>
            <a:pPr>
              <a:buFontTx/>
              <a:buChar char="•"/>
            </a:pPr>
            <a:r>
              <a:rPr lang="en-IE" sz="1400"/>
              <a:t> ROUND_ROBIN [0]</a:t>
            </a:r>
          </a:p>
          <a:p>
            <a:endParaRPr lang="en-IE" sz="1400"/>
          </a:p>
          <a:p>
            <a:endParaRPr lang="en-IE" sz="1400"/>
          </a:p>
          <a:p>
            <a:endParaRPr lang="en-US" sz="1800"/>
          </a:p>
        </p:txBody>
      </p:sp>
      <p:sp>
        <p:nvSpPr>
          <p:cNvPr id="4102" name="Text Box 278"/>
          <p:cNvSpPr txBox="1">
            <a:spLocks noChangeArrowheads="1"/>
          </p:cNvSpPr>
          <p:nvPr/>
        </p:nvSpPr>
        <p:spPr bwMode="auto">
          <a:xfrm>
            <a:off x="789936" y="4211640"/>
            <a:ext cx="437812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type="none" w="lg" len="lg"/>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20000"/>
              </a:spcBef>
              <a:buClr>
                <a:srgbClr val="0094D2"/>
              </a:buClr>
              <a:buFont typeface="Wingdings" panose="05000000000000000000" pitchFamily="2" charset="2"/>
              <a:buNone/>
            </a:pPr>
            <a:r>
              <a:rPr lang="en-GB" dirty="0" smtClean="0"/>
              <a:t>HSDPA shared</a:t>
            </a:r>
            <a:r>
              <a:rPr lang="en-GB" b="1" dirty="0" smtClean="0"/>
              <a:t> </a:t>
            </a:r>
            <a:r>
              <a:rPr lang="en-GB" dirty="0" smtClean="0"/>
              <a:t>channel: </a:t>
            </a:r>
            <a:br>
              <a:rPr lang="en-GB" dirty="0" smtClean="0"/>
            </a:br>
            <a:r>
              <a:rPr lang="en-GB" dirty="0" smtClean="0"/>
              <a:t>- </a:t>
            </a:r>
            <a:r>
              <a:rPr lang="en-GB" b="1" dirty="0" smtClean="0"/>
              <a:t>shared in time</a:t>
            </a:r>
            <a:r>
              <a:rPr lang="en-GB" dirty="0" smtClean="0"/>
              <a:t> (2 </a:t>
            </a:r>
            <a:r>
              <a:rPr lang="en-GB" dirty="0" err="1" smtClean="0"/>
              <a:t>msec</a:t>
            </a:r>
            <a:r>
              <a:rPr lang="en-GB" dirty="0" smtClean="0"/>
              <a:t> TTI) </a:t>
            </a:r>
            <a:br>
              <a:rPr lang="en-GB" dirty="0" smtClean="0"/>
            </a:br>
            <a:r>
              <a:rPr lang="en-GB" dirty="0" smtClean="0"/>
              <a:t>- </a:t>
            </a:r>
            <a:r>
              <a:rPr lang="en-GB" b="1" dirty="0" smtClean="0"/>
              <a:t>codes</a:t>
            </a:r>
            <a:r>
              <a:rPr lang="en-GB" dirty="0" smtClean="0"/>
              <a:t> shared between users</a:t>
            </a:r>
            <a:br>
              <a:rPr lang="en-GB" dirty="0" smtClean="0"/>
            </a:br>
            <a:r>
              <a:rPr lang="en-GB" dirty="0" smtClean="0"/>
              <a:t>  (4 users per TTI)</a:t>
            </a:r>
          </a:p>
          <a:p>
            <a:endParaRPr lang="en-US" dirty="0"/>
          </a:p>
        </p:txBody>
      </p:sp>
      <p:sp>
        <p:nvSpPr>
          <p:cNvPr id="3" name="Rectangle 2"/>
          <p:cNvSpPr/>
          <p:nvPr/>
        </p:nvSpPr>
        <p:spPr>
          <a:xfrm>
            <a:off x="7457749" y="3843340"/>
            <a:ext cx="4626567" cy="1200329"/>
          </a:xfrm>
          <a:prstGeom prst="rect">
            <a:avLst/>
          </a:prstGeom>
        </p:spPr>
        <p:txBody>
          <a:bodyPr wrap="square">
            <a:spAutoFit/>
          </a:bodyPr>
          <a:lstStyle/>
          <a:p>
            <a:pPr marL="285750" indent="-285750">
              <a:buFont typeface="Arial" panose="020B0604020202020204" pitchFamily="34" charset="0"/>
              <a:buChar char="•"/>
            </a:pPr>
            <a:r>
              <a:rPr lang="en-US" dirty="0">
                <a:solidFill>
                  <a:srgbClr val="33339A"/>
                </a:solidFill>
                <a:latin typeface="Tahoma" panose="020B0604030504040204" pitchFamily="34" charset="0"/>
              </a:rPr>
              <a:t>Multi-code transmission, UE is assigned to multiple codes in the same TTI</a:t>
            </a:r>
          </a:p>
          <a:p>
            <a:pPr marL="285750" indent="-285750">
              <a:buFont typeface="Arial" panose="020B0604020202020204" pitchFamily="34" charset="0"/>
              <a:buChar char="•"/>
            </a:pPr>
            <a:r>
              <a:rPr lang="en-US" dirty="0" smtClean="0">
                <a:solidFill>
                  <a:srgbClr val="33339A"/>
                </a:solidFill>
                <a:latin typeface="Tahoma" panose="020B0604030504040204" pitchFamily="34" charset="0"/>
              </a:rPr>
              <a:t>Multiple </a:t>
            </a:r>
            <a:r>
              <a:rPr lang="en-US" dirty="0">
                <a:solidFill>
                  <a:srgbClr val="33339A"/>
                </a:solidFill>
                <a:latin typeface="Tahoma" panose="020B0604030504040204" pitchFamily="34" charset="0"/>
              </a:rPr>
              <a:t>UEs may be assigned channelization codes in the </a:t>
            </a:r>
            <a:r>
              <a:rPr lang="en-US" dirty="0" smtClean="0">
                <a:solidFill>
                  <a:srgbClr val="33339A"/>
                </a:solidFill>
                <a:latin typeface="Tahoma" panose="020B0604030504040204" pitchFamily="34" charset="0"/>
              </a:rPr>
              <a:t>same </a:t>
            </a:r>
            <a:r>
              <a:rPr lang="en-US" dirty="0">
                <a:solidFill>
                  <a:srgbClr val="33339A"/>
                </a:solidFill>
                <a:latin typeface="Tahoma" panose="020B0604030504040204" pitchFamily="34" charset="0"/>
              </a:rPr>
              <a:t>TTI</a:t>
            </a:r>
            <a:endParaRPr lang="en-US" dirty="0"/>
          </a:p>
        </p:txBody>
      </p:sp>
    </p:spTree>
    <p:extLst>
      <p:ext uri="{BB962C8B-B14F-4D97-AF65-F5344CB8AC3E}">
        <p14:creationId xmlns:p14="http://schemas.microsoft.com/office/powerpoint/2010/main" val="61703289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numHsScchCodes</a:t>
            </a:r>
            <a:r>
              <a:rPr lang="en-US" b="1" dirty="0">
                <a:solidFill>
                  <a:srgbClr val="FF0000"/>
                </a:solidFill>
              </a:rPr>
              <a:t> </a:t>
            </a:r>
            <a:endParaRPr lang="en-US" dirty="0">
              <a:solidFill>
                <a:srgbClr val="FF0000"/>
              </a:solidFill>
            </a:endParaRPr>
          </a:p>
        </p:txBody>
      </p:sp>
      <p:sp>
        <p:nvSpPr>
          <p:cNvPr id="3" name="Content Placeholder 2"/>
          <p:cNvSpPr>
            <a:spLocks noGrp="1"/>
          </p:cNvSpPr>
          <p:nvPr>
            <p:ph idx="1"/>
          </p:nvPr>
        </p:nvSpPr>
        <p:spPr>
          <a:xfrm>
            <a:off x="244700" y="1417639"/>
            <a:ext cx="11590987" cy="3901336"/>
          </a:xfrm>
        </p:spPr>
        <p:txBody>
          <a:bodyPr>
            <a:normAutofit fontScale="92500" lnSpcReduction="20000"/>
          </a:bodyPr>
          <a:lstStyle/>
          <a:p>
            <a:pPr marL="0" indent="0" algn="just">
              <a:buNone/>
            </a:pPr>
            <a:r>
              <a:rPr lang="en-US" dirty="0"/>
              <a:t>The parameter </a:t>
            </a:r>
            <a:r>
              <a:rPr lang="en-US" b="1" dirty="0" err="1"/>
              <a:t>numHsScchCodes</a:t>
            </a:r>
            <a:r>
              <a:rPr lang="en-US" b="1" dirty="0"/>
              <a:t> </a:t>
            </a:r>
            <a:r>
              <a:rPr lang="en-US" dirty="0"/>
              <a:t>controls the number of HS-SCCH broadcast per cell. The number of HS users that can be simultaneously allocated resources by the scheduler per 2 </a:t>
            </a:r>
            <a:r>
              <a:rPr lang="en-US" dirty="0" err="1"/>
              <a:t>ms</a:t>
            </a:r>
            <a:r>
              <a:rPr lang="en-US" dirty="0"/>
              <a:t> Transport Time Interval (TTI) is directly related to the number of HS-SCCH broadcast (maximum is 4). </a:t>
            </a:r>
            <a:endParaRPr lang="en-US" dirty="0" smtClean="0"/>
          </a:p>
          <a:p>
            <a:pPr marL="0" indent="0" algn="just">
              <a:buNone/>
            </a:pPr>
            <a:r>
              <a:rPr lang="en-US" dirty="0" smtClean="0"/>
              <a:t>If </a:t>
            </a:r>
            <a:r>
              <a:rPr lang="en-US" dirty="0"/>
              <a:t>a cell has a high HS traffic load, and a low DCH load, it may be beneficial to increase the number of broadcast HS-SCCH. However, if the overall cell throughput is limited due to power, HS-PDSCH codes or transport limitations, consuming another 128 bit code to support an additional HS-SCCH is unneeded. </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07530505"/>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sz="3600"/>
              <a:t># Users Per Cell</a:t>
            </a:r>
          </a:p>
        </p:txBody>
      </p:sp>
      <p:sp>
        <p:nvSpPr>
          <p:cNvPr id="62467" name="Rectangle 3"/>
          <p:cNvSpPr>
            <a:spLocks noGrp="1" noChangeArrowheads="1"/>
          </p:cNvSpPr>
          <p:nvPr>
            <p:ph idx="1"/>
          </p:nvPr>
        </p:nvSpPr>
        <p:spPr/>
        <p:txBody>
          <a:bodyPr/>
          <a:lstStyle/>
          <a:p>
            <a:endParaRPr lang="el-GR"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6246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38264"/>
            <a:ext cx="8839200"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185825656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HSDPA throughput meets theory</a:t>
            </a:r>
          </a:p>
        </p:txBody>
      </p:sp>
      <p:pic>
        <p:nvPicPr>
          <p:cNvPr id="4" name="Content Placeholder 3"/>
          <p:cNvPicPr>
            <a:picLocks noGrp="1" noChangeAspect="1"/>
          </p:cNvPicPr>
          <p:nvPr>
            <p:ph idx="1"/>
          </p:nvPr>
        </p:nvPicPr>
        <p:blipFill>
          <a:blip r:embed="rId2"/>
          <a:stretch>
            <a:fillRect/>
          </a:stretch>
        </p:blipFill>
        <p:spPr>
          <a:xfrm>
            <a:off x="2424571" y="2034610"/>
            <a:ext cx="7342858" cy="365714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5659659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R99 </a:t>
            </a:r>
            <a:r>
              <a:rPr lang="en-US" b="1" dirty="0">
                <a:solidFill>
                  <a:srgbClr val="FF0000"/>
                </a:solidFill>
              </a:rPr>
              <a:t>Channels </a:t>
            </a:r>
            <a:r>
              <a:rPr lang="en-US" b="1" dirty="0" smtClean="0">
                <a:solidFill>
                  <a:srgbClr val="FF0000"/>
                </a:solidFill>
              </a:rPr>
              <a:t>Vs. </a:t>
            </a:r>
            <a:r>
              <a:rPr lang="en-US" b="1" dirty="0">
                <a:solidFill>
                  <a:srgbClr val="FF0000"/>
                </a:solidFill>
              </a:rPr>
              <a:t>HSDPA</a:t>
            </a:r>
          </a:p>
        </p:txBody>
      </p:sp>
      <p:pic>
        <p:nvPicPr>
          <p:cNvPr id="4" name="Content Placeholder 3"/>
          <p:cNvPicPr>
            <a:picLocks noGrp="1" noChangeAspect="1"/>
          </p:cNvPicPr>
          <p:nvPr>
            <p:ph idx="1"/>
          </p:nvPr>
        </p:nvPicPr>
        <p:blipFill>
          <a:blip r:embed="rId3"/>
          <a:stretch>
            <a:fillRect/>
          </a:stretch>
        </p:blipFill>
        <p:spPr>
          <a:xfrm>
            <a:off x="350645" y="1880318"/>
            <a:ext cx="4531027" cy="2631395"/>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3" name="Picture 2"/>
          <p:cNvPicPr>
            <a:picLocks noChangeAspect="1"/>
          </p:cNvPicPr>
          <p:nvPr/>
        </p:nvPicPr>
        <p:blipFill>
          <a:blip r:embed="rId4"/>
          <a:stretch>
            <a:fillRect/>
          </a:stretch>
        </p:blipFill>
        <p:spPr>
          <a:xfrm>
            <a:off x="5077465" y="2021983"/>
            <a:ext cx="6892680" cy="4336782"/>
          </a:xfrm>
          <a:prstGeom prst="rect">
            <a:avLst/>
          </a:prstGeom>
        </p:spPr>
      </p:pic>
    </p:spTree>
    <p:extLst>
      <p:ext uri="{BB962C8B-B14F-4D97-AF65-F5344CB8AC3E}">
        <p14:creationId xmlns:p14="http://schemas.microsoft.com/office/powerpoint/2010/main" val="2389545517"/>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46406"/>
          </a:xfrm>
        </p:spPr>
        <p:txBody>
          <a:bodyPr/>
          <a:lstStyle/>
          <a:p>
            <a:pPr algn="ctr"/>
            <a:r>
              <a:rPr lang="en-US" b="1" dirty="0">
                <a:solidFill>
                  <a:srgbClr val="FF0000"/>
                </a:solidFill>
              </a:rPr>
              <a:t>HSDPA Channels</a:t>
            </a:r>
          </a:p>
        </p:txBody>
      </p:sp>
      <p:sp>
        <p:nvSpPr>
          <p:cNvPr id="3" name="Content Placeholder 2"/>
          <p:cNvSpPr>
            <a:spLocks noGrp="1"/>
          </p:cNvSpPr>
          <p:nvPr>
            <p:ph idx="1"/>
          </p:nvPr>
        </p:nvSpPr>
        <p:spPr>
          <a:xfrm>
            <a:off x="838200" y="1390918"/>
            <a:ext cx="10515600" cy="4786045"/>
          </a:xfrm>
        </p:spPr>
        <p:txBody>
          <a:bodyPr>
            <a:normAutofit fontScale="77500" lnSpcReduction="20000"/>
          </a:bodyPr>
          <a:lstStyle/>
          <a:p>
            <a:r>
              <a:rPr lang="en-US" dirty="0" smtClean="0"/>
              <a:t>HS-PDSCH</a:t>
            </a:r>
          </a:p>
          <a:p>
            <a:pPr lvl="1"/>
            <a:r>
              <a:rPr lang="en-US" dirty="0" smtClean="0"/>
              <a:t>Carries </a:t>
            </a:r>
            <a:r>
              <a:rPr lang="en-US" dirty="0"/>
              <a:t>the data traffic </a:t>
            </a:r>
            <a:r>
              <a:rPr lang="en-US" dirty="0" smtClean="0"/>
              <a:t></a:t>
            </a:r>
          </a:p>
          <a:p>
            <a:pPr lvl="1"/>
            <a:r>
              <a:rPr lang="en-US" dirty="0" smtClean="0"/>
              <a:t>Fixed </a:t>
            </a:r>
            <a:r>
              <a:rPr lang="en-US" dirty="0"/>
              <a:t>SF = 16; up to 15 parallel channels </a:t>
            </a:r>
            <a:endParaRPr lang="en-US" dirty="0" smtClean="0"/>
          </a:p>
          <a:p>
            <a:pPr lvl="1"/>
            <a:r>
              <a:rPr lang="en-US" dirty="0" smtClean="0"/>
              <a:t>QPSK</a:t>
            </a:r>
            <a:r>
              <a:rPr lang="en-US" dirty="0"/>
              <a:t>: 480 kbps/code, 16QAM: 960 kbps/code </a:t>
            </a:r>
            <a:endParaRPr lang="en-US" dirty="0" smtClean="0"/>
          </a:p>
          <a:p>
            <a:r>
              <a:rPr lang="en-US" dirty="0" smtClean="0"/>
              <a:t>HS-SCCH </a:t>
            </a:r>
          </a:p>
          <a:p>
            <a:pPr lvl="1"/>
            <a:r>
              <a:rPr lang="en-US" dirty="0" smtClean="0"/>
              <a:t>Signals the configuration to be used next: HS-PDSCH codes, modulation format, TB information </a:t>
            </a:r>
          </a:p>
          <a:p>
            <a:pPr lvl="1"/>
            <a:r>
              <a:rPr lang="en-US" dirty="0" smtClean="0"/>
              <a:t>Fixed </a:t>
            </a:r>
            <a:r>
              <a:rPr lang="en-US" dirty="0"/>
              <a:t>SF = 128 </a:t>
            </a:r>
            <a:endParaRPr lang="en-US" dirty="0" smtClean="0"/>
          </a:p>
          <a:p>
            <a:pPr lvl="1"/>
            <a:r>
              <a:rPr lang="en-US" dirty="0" smtClean="0"/>
              <a:t>Sent </a:t>
            </a:r>
            <a:r>
              <a:rPr lang="en-US" dirty="0"/>
              <a:t>two slots (~1.3msec) in advance of </a:t>
            </a:r>
            <a:r>
              <a:rPr lang="en-US" dirty="0" smtClean="0"/>
              <a:t>HS-PDSCH</a:t>
            </a:r>
          </a:p>
          <a:p>
            <a:r>
              <a:rPr lang="en-US" dirty="0" smtClean="0"/>
              <a:t>HS-DPCCH </a:t>
            </a:r>
          </a:p>
          <a:p>
            <a:pPr lvl="1"/>
            <a:r>
              <a:rPr lang="en-US" dirty="0" smtClean="0"/>
              <a:t>Feedbacks </a:t>
            </a:r>
            <a:r>
              <a:rPr lang="en-US" dirty="0"/>
              <a:t>ACK/NACK and channel quality information (CQI) </a:t>
            </a:r>
            <a:r>
              <a:rPr lang="en-US" dirty="0" smtClean="0"/>
              <a:t></a:t>
            </a:r>
          </a:p>
          <a:p>
            <a:pPr lvl="1"/>
            <a:r>
              <a:rPr lang="en-US" dirty="0" smtClean="0"/>
              <a:t>Fixed </a:t>
            </a:r>
            <a:r>
              <a:rPr lang="en-US" dirty="0"/>
              <a:t>SF = 256, code multiplexed to UL DPCCH </a:t>
            </a:r>
            <a:endParaRPr lang="en-US" dirty="0" smtClean="0"/>
          </a:p>
          <a:p>
            <a:pPr lvl="1"/>
            <a:r>
              <a:rPr lang="en-US" dirty="0"/>
              <a:t>F</a:t>
            </a:r>
            <a:r>
              <a:rPr lang="en-US" dirty="0" smtClean="0"/>
              <a:t>eedback </a:t>
            </a:r>
            <a:r>
              <a:rPr lang="en-US" dirty="0"/>
              <a:t>sent ~5msec after received data</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0292725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81212" y="1705769"/>
            <a:ext cx="8029575" cy="4314825"/>
          </a:xfr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699131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algn="ctr" eaLnBrk="1" hangingPunct="1"/>
            <a:r>
              <a:rPr lang="en-US" sz="4000" b="1" dirty="0" smtClean="0">
                <a:solidFill>
                  <a:srgbClr val="FF0000"/>
                </a:solidFill>
              </a:rPr>
              <a:t>3G Resources</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24703325"/>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Ericsson UMTS Feature Guidelines (p 145)</a:t>
            </a:r>
            <a:endParaRPr lang="en-US"/>
          </a:p>
        </p:txBody>
      </p:sp>
      <p:sp>
        <p:nvSpPr>
          <p:cNvPr id="3" name="Content Placeholder 2"/>
          <p:cNvSpPr>
            <a:spLocks noGrp="1"/>
          </p:cNvSpPr>
          <p:nvPr>
            <p:ph idx="1"/>
          </p:nvPr>
        </p:nvSpPr>
        <p:spPr/>
        <p:txBody>
          <a:bodyPr>
            <a:normAutofit fontScale="55000" lnSpcReduction="20000"/>
          </a:bodyPr>
          <a:lstStyle/>
          <a:p>
            <a:r>
              <a:rPr lang="en-US" dirty="0"/>
              <a:t>The term channel element (CE) is used to quantify processing power in the Node B chipset. The number of channel elements available for users is </a:t>
            </a:r>
            <a:r>
              <a:rPr lang="en-US" dirty="0" err="1"/>
              <a:t>dependant</a:t>
            </a:r>
            <a:r>
              <a:rPr lang="en-US" dirty="0"/>
              <a:t> on hardware configuration, and number of licensed channel elements enabled. In general, channel elements for the common and overhead channels are included with the Node B, and do not take from the pool of licensed channel elements. In the Ericsson Node B, channel elements for uplink are located on the Random Access and Receiver (RAX) board. The total number of CE available is </a:t>
            </a:r>
            <a:r>
              <a:rPr lang="en-US" dirty="0" err="1"/>
              <a:t>dependant</a:t>
            </a:r>
            <a:r>
              <a:rPr lang="en-US" dirty="0"/>
              <a:t> on the type of RAX board, as well as the number of RAX boards that are installed in the Node B. As an example, the high capacity 3206 RBS can contain 8 RAX R2 boards with 128 channel element each, for a total of 1024 channel elements. The channel elements for the downlink are located on the transmitter card. The total number of CE available is </a:t>
            </a:r>
            <a:r>
              <a:rPr lang="en-US" dirty="0" err="1"/>
              <a:t>dependant</a:t>
            </a:r>
            <a:r>
              <a:rPr lang="en-US" dirty="0"/>
              <a:t> on the number of transmitter boards installed. The 3206 RBS can be configured with 2 transmitter cards with 256 channel elements each, for a total of 512 channel elements. </a:t>
            </a:r>
          </a:p>
          <a:p>
            <a:r>
              <a:rPr lang="en-US" dirty="0"/>
              <a:t>The number of channel elements utilized by a UE is </a:t>
            </a:r>
            <a:r>
              <a:rPr lang="en-US" dirty="0" err="1"/>
              <a:t>dependant</a:t>
            </a:r>
            <a:r>
              <a:rPr lang="en-US" dirty="0"/>
              <a:t> on several factors. This includes the RAB type used, as well as the soft/softer handover state of the UE. Table 5 provides some examples of downlink and uplink CE usage based on RAB type. As the table shows, RABs with high data rates require additional processing and therefore more channel elements. When a UE is in soft handover, the CE requirement obviously increases since multiple Node </a:t>
            </a:r>
            <a:r>
              <a:rPr lang="en-US" dirty="0" err="1"/>
              <a:t>Bs</a:t>
            </a:r>
            <a:r>
              <a:rPr lang="en-US" dirty="0"/>
              <a:t> are involved. However, when a UE is in softer handover, the same CE will process the multiple radio links within the same Node B. </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419461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Arnell</a:t>
            </a:r>
            <a:r>
              <a:rPr lang="en-US" dirty="0" smtClean="0"/>
              <a:t> / </a:t>
            </a:r>
            <a:r>
              <a:rPr lang="en-US" dirty="0" err="1" smtClean="0"/>
              <a:t>kaveh</a:t>
            </a:r>
            <a:r>
              <a:rPr lang="en-US" dirty="0" smtClean="0"/>
              <a:t> /air interface</a:t>
            </a:r>
            <a:endParaRPr lang="en-US" dirty="0"/>
          </a:p>
        </p:txBody>
      </p:sp>
      <p:sp>
        <p:nvSpPr>
          <p:cNvPr id="3" name="Content Placeholder 2"/>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9568230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Channel element allocation for EUL</a:t>
            </a:r>
          </a:p>
        </p:txBody>
      </p:sp>
      <p:sp>
        <p:nvSpPr>
          <p:cNvPr id="11" name="Footer Placeholder 10"/>
          <p:cNvSpPr>
            <a:spLocks noGrp="1"/>
          </p:cNvSpPr>
          <p:nvPr>
            <p:ph type="ftr" sz="quarter" idx="11"/>
          </p:nvPr>
        </p:nvSpPr>
        <p:spPr/>
        <p:txBody>
          <a:bodyPr/>
          <a:lstStyle/>
          <a:p>
            <a:r>
              <a:rPr lang="en-US" smtClean="0"/>
              <a:t>Mohammad Rasoul Tanhatalab (m_r_tanha@yahoo.com)    2016</a:t>
            </a:r>
            <a:endParaRPr lang="en-US"/>
          </a:p>
        </p:txBody>
      </p:sp>
      <p:sp>
        <p:nvSpPr>
          <p:cNvPr id="7" name="Rectangle 5"/>
          <p:cNvSpPr>
            <a:spLocks noChangeArrowheads="1"/>
          </p:cNvSpPr>
          <p:nvPr/>
        </p:nvSpPr>
        <p:spPr bwMode="auto">
          <a:xfrm>
            <a:off x="2" y="0"/>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595998" y="1907162"/>
            <a:ext cx="10757804"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FF0000"/>
                </a:solidFill>
                <a:effectLst/>
                <a:latin typeface="Arial" panose="020B0604020202020204" pitchFamily="34" charset="0"/>
                <a:ea typeface="Times New Roman" panose="02020603050405020304" pitchFamily="18" charset="0"/>
              </a:rPr>
              <a:t>Traffic on the HS-DSCH will not consume channel elements</a:t>
            </a:r>
            <a:r>
              <a:rPr kumimoji="0" 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 However, every HSDPA connection will require A-DCHs for UL/DL signaling and UL traffic. A‑DCHs are dedicated channels, which consume channel elements. Dimensioning of DL resources for A-DCH is not needed since DL A-DCHs do not consume resources from the normal pool of SW licensed channel elements. However, resources for UL A-DCH have to be considered since they consume channels elements from the normal SW licensed pool.</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pic>
        <p:nvPicPr>
          <p:cNvPr id="10" name="Picture 9"/>
          <p:cNvPicPr>
            <a:picLocks noChangeAspect="1"/>
          </p:cNvPicPr>
          <p:nvPr/>
        </p:nvPicPr>
        <p:blipFill>
          <a:blip r:embed="rId2"/>
          <a:stretch>
            <a:fillRect/>
          </a:stretch>
        </p:blipFill>
        <p:spPr>
          <a:xfrm>
            <a:off x="595998" y="3074997"/>
            <a:ext cx="5039487" cy="3078366"/>
          </a:xfrm>
          <a:prstGeom prst="rect">
            <a:avLst/>
          </a:prstGeom>
        </p:spPr>
      </p:pic>
      <p:sp>
        <p:nvSpPr>
          <p:cNvPr id="12" name="Rectangle 7"/>
          <p:cNvSpPr>
            <a:spLocks noChangeArrowheads="1"/>
          </p:cNvSpPr>
          <p:nvPr/>
        </p:nvSpPr>
        <p:spPr bwMode="auto">
          <a:xfrm>
            <a:off x="5974901" y="3140650"/>
            <a:ext cx="5028127" cy="2462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Figure shows that if the R99 traffic load is low in the RBS the EUL scheduler will have more channel elements to share between the EUL users. The EUL users will thus have a higher probability of being scheduled to high rates at low R99 traffic. If R99 traffic load increases, channel elements will be removed from the EUL domain and EUL users will be scheduled to lower rates.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tx1"/>
                </a:solidFill>
                <a:effectLst/>
                <a:latin typeface="Arial" panose="020B0604020202020204" pitchFamily="34" charset="0"/>
                <a:ea typeface="Times New Roman" panose="02020603050405020304" pitchFamily="18" charset="0"/>
              </a:rPr>
              <a:t>The maximum number of channel elements that can be allocated by E-DCHs can not be higher than the EUL license, even if there are channel elements available in the SW licensed pool. </a:t>
            </a:r>
            <a:endParaRPr kumimoji="0" lang="en-US" sz="1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2908188"/>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2" y="365125"/>
            <a:ext cx="4635500" cy="1927314"/>
          </a:xfrm>
        </p:spPr>
        <p:txBody>
          <a:bodyPr>
            <a:noAutofit/>
          </a:bodyPr>
          <a:lstStyle/>
          <a:p>
            <a:pPr algn="ctr"/>
            <a:r>
              <a:rPr lang="en-US" sz="3200" b="1" dirty="0">
                <a:solidFill>
                  <a:srgbClr val="FF0000"/>
                </a:solidFill>
              </a:rPr>
              <a:t>OVSF and CE Consumption for </a:t>
            </a:r>
            <a:r>
              <a:rPr lang="en-US" sz="3200" b="1" dirty="0">
                <a:solidFill>
                  <a:srgbClr val="0070C0"/>
                </a:solidFill>
              </a:rPr>
              <a:t>DL</a:t>
            </a:r>
            <a:r>
              <a:rPr lang="en-US" sz="3200" b="1" dirty="0">
                <a:solidFill>
                  <a:srgbClr val="FF0000"/>
                </a:solidFill>
              </a:rPr>
              <a:t> </a:t>
            </a:r>
            <a:r>
              <a:rPr lang="en-US" sz="3200" b="1" dirty="0" smtClean="0">
                <a:solidFill>
                  <a:srgbClr val="FF0000"/>
                </a:solidFill>
              </a:rPr>
              <a:t>DCH service</a:t>
            </a:r>
            <a:endParaRPr lang="en-US" sz="32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13199" y="2480226"/>
            <a:ext cx="5125983" cy="3766028"/>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Title 1"/>
          <p:cNvSpPr txBox="1">
            <a:spLocks/>
          </p:cNvSpPr>
          <p:nvPr/>
        </p:nvSpPr>
        <p:spPr>
          <a:xfrm>
            <a:off x="6090635" y="365125"/>
            <a:ext cx="4635500" cy="192731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smtClean="0">
                <a:solidFill>
                  <a:srgbClr val="FF0000"/>
                </a:solidFill>
              </a:rPr>
              <a:t>OVSF and CE Consumption for </a:t>
            </a:r>
            <a:r>
              <a:rPr lang="en-US" sz="3200" b="1" dirty="0" smtClean="0">
                <a:solidFill>
                  <a:srgbClr val="0070C0"/>
                </a:solidFill>
              </a:rPr>
              <a:t>UL</a:t>
            </a:r>
            <a:r>
              <a:rPr lang="en-US" sz="3200" b="1" dirty="0" smtClean="0">
                <a:solidFill>
                  <a:srgbClr val="FF0000"/>
                </a:solidFill>
              </a:rPr>
              <a:t> DCH service</a:t>
            </a:r>
            <a:endParaRPr lang="en-US" sz="3200" dirty="0">
              <a:solidFill>
                <a:srgbClr val="FF0000"/>
              </a:solidFill>
            </a:endParaRPr>
          </a:p>
        </p:txBody>
      </p:sp>
      <p:pic>
        <p:nvPicPr>
          <p:cNvPr id="7" name="Picture 6"/>
          <p:cNvPicPr>
            <a:picLocks noChangeAspect="1"/>
          </p:cNvPicPr>
          <p:nvPr/>
        </p:nvPicPr>
        <p:blipFill>
          <a:blip r:embed="rId3"/>
          <a:stretch>
            <a:fillRect/>
          </a:stretch>
        </p:blipFill>
        <p:spPr>
          <a:xfrm>
            <a:off x="6118036" y="2480226"/>
            <a:ext cx="5095683" cy="3766028"/>
          </a:xfrm>
          <a:prstGeom prst="rect">
            <a:avLst/>
          </a:prstGeom>
        </p:spPr>
      </p:pic>
    </p:spTree>
    <p:extLst>
      <p:ext uri="{BB962C8B-B14F-4D97-AF65-F5344CB8AC3E}">
        <p14:creationId xmlns:p14="http://schemas.microsoft.com/office/powerpoint/2010/main" val="3088980617"/>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631069"/>
            <a:ext cx="4158803" cy="1059623"/>
          </a:xfrm>
        </p:spPr>
        <p:txBody>
          <a:bodyPr>
            <a:normAutofit fontScale="90000"/>
          </a:bodyPr>
          <a:lstStyle/>
          <a:p>
            <a:pPr algn="ctr"/>
            <a:r>
              <a:rPr lang="en-US" sz="3200" b="1" dirty="0">
                <a:solidFill>
                  <a:srgbClr val="FF0000"/>
                </a:solidFill>
              </a:rPr>
              <a:t>OVSF and CE Consumption </a:t>
            </a:r>
            <a:r>
              <a:rPr lang="en-US" sz="3200" b="1" dirty="0" smtClean="0">
                <a:solidFill>
                  <a:srgbClr val="FF0000"/>
                </a:solidFill>
              </a:rPr>
              <a:t>for HSUPA</a:t>
            </a:r>
            <a:endParaRPr lang="en-US" sz="3200"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99735" y="1922507"/>
            <a:ext cx="4835732" cy="4351338"/>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6651946" y="631065"/>
            <a:ext cx="3148879" cy="584775"/>
          </a:xfrm>
          <a:prstGeom prst="rect">
            <a:avLst/>
          </a:prstGeom>
        </p:spPr>
        <p:txBody>
          <a:bodyPr wrap="square">
            <a:spAutoFit/>
          </a:bodyPr>
          <a:lstStyle/>
          <a:p>
            <a:r>
              <a:rPr lang="en-US" sz="3200" b="1" dirty="0">
                <a:solidFill>
                  <a:srgbClr val="FF0000"/>
                </a:solidFill>
                <a:latin typeface="+mj-lt"/>
              </a:rPr>
              <a:t>OVSF Code Usage</a:t>
            </a:r>
            <a:endParaRPr lang="en-US" sz="3200" b="1" dirty="0">
              <a:latin typeface="+mj-lt"/>
            </a:endParaRPr>
          </a:p>
        </p:txBody>
      </p:sp>
      <p:pic>
        <p:nvPicPr>
          <p:cNvPr id="3074" name="Picture 2" descr="C:\Users\MOHAMM~1.T\AppData\Local\Temp\SNAGHTML136af0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5468" y="1298350"/>
            <a:ext cx="6778949" cy="26494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371575" y="4026916"/>
            <a:ext cx="4706735" cy="2250358"/>
          </a:xfrm>
          <a:prstGeom prst="rect">
            <a:avLst/>
          </a:prstGeom>
        </p:spPr>
      </p:pic>
    </p:spTree>
    <p:extLst>
      <p:ext uri="{BB962C8B-B14F-4D97-AF65-F5344CB8AC3E}">
        <p14:creationId xmlns:p14="http://schemas.microsoft.com/office/powerpoint/2010/main" val="4047802804"/>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03027"/>
            <a:ext cx="10515600" cy="772736"/>
          </a:xfrm>
        </p:spPr>
        <p:txBody>
          <a:bodyPr/>
          <a:lstStyle/>
          <a:p>
            <a:pPr algn="ctr"/>
            <a:r>
              <a:rPr lang="en-US" b="1" dirty="0">
                <a:solidFill>
                  <a:srgbClr val="FF0000"/>
                </a:solidFill>
              </a:rPr>
              <a:t>CE (Channel Element)</a:t>
            </a:r>
          </a:p>
        </p:txBody>
      </p:sp>
      <p:sp>
        <p:nvSpPr>
          <p:cNvPr id="3" name="Content Placeholder 2"/>
          <p:cNvSpPr>
            <a:spLocks noGrp="1"/>
          </p:cNvSpPr>
          <p:nvPr>
            <p:ph idx="1"/>
          </p:nvPr>
        </p:nvSpPr>
        <p:spPr>
          <a:xfrm>
            <a:off x="374075" y="875763"/>
            <a:ext cx="10162309" cy="1647032"/>
          </a:xfrm>
        </p:spPr>
        <p:txBody>
          <a:bodyPr>
            <a:normAutofit fontScale="55000" lnSpcReduction="20000"/>
          </a:bodyPr>
          <a:lstStyle/>
          <a:p>
            <a:pPr marL="0" indent="0" algn="just" fontAlgn="base">
              <a:buNone/>
            </a:pPr>
            <a:r>
              <a:rPr lang="en-US" dirty="0" smtClean="0"/>
              <a:t>Congestion in CE (Channel Element) in Uplink is called Uplink CE Congestion. In 3G network mostly CE congestion observed in Uplink Direction.</a:t>
            </a:r>
          </a:p>
          <a:p>
            <a:pPr marL="0" indent="0">
              <a:buNone/>
            </a:pPr>
            <a:r>
              <a:rPr lang="en-US" dirty="0"/>
              <a:t>Lack of channel elements could be due to insufficient UL (RAX board) or DL (TX board) hardware capacity. </a:t>
            </a:r>
            <a:r>
              <a:rPr lang="en-US" dirty="0" smtClean="0"/>
              <a:t>Channel element </a:t>
            </a:r>
            <a:r>
              <a:rPr lang="en-US" dirty="0"/>
              <a:t>capacity could be also software limited. Admission control is restricted by </a:t>
            </a:r>
            <a:r>
              <a:rPr lang="en-US" dirty="0" err="1"/>
              <a:t>ulHwAdm</a:t>
            </a:r>
            <a:r>
              <a:rPr lang="en-US" dirty="0"/>
              <a:t> and </a:t>
            </a:r>
            <a:r>
              <a:rPr lang="en-US" dirty="0" err="1" smtClean="0"/>
              <a:t>dlHwAdm</a:t>
            </a:r>
            <a:r>
              <a:rPr lang="en-US" dirty="0" smtClean="0"/>
              <a:t> parameters</a:t>
            </a:r>
            <a:r>
              <a:rPr lang="en-US" dirty="0"/>
              <a:t>. They should be set at 100% so no hardware is limited for RRC/RAB setup.</a:t>
            </a:r>
            <a:endParaRPr lang="en-US" dirty="0" smtClean="0"/>
          </a:p>
          <a:p>
            <a:pPr marL="0" indent="0" algn="just" fontAlgn="base">
              <a:buNone/>
            </a:pPr>
            <a:r>
              <a:rPr lang="en-US" dirty="0" smtClean="0"/>
              <a:t>The </a:t>
            </a:r>
            <a:r>
              <a:rPr lang="en-US" b="1" dirty="0" smtClean="0">
                <a:solidFill>
                  <a:srgbClr val="0070C0"/>
                </a:solidFill>
              </a:rPr>
              <a:t>INVL</a:t>
            </a:r>
            <a:r>
              <a:rPr lang="en-US" dirty="0" smtClean="0"/>
              <a:t> command help us to see the CE </a:t>
            </a:r>
          </a:p>
          <a:p>
            <a:pPr marL="0" indent="0" algn="just" fontAlgn="base">
              <a:buNone/>
            </a:pPr>
            <a:endParaRPr lang="en-US" dirty="0"/>
          </a:p>
          <a:p>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p:nvPr/>
        </p:nvPicPr>
        <p:blipFill>
          <a:blip r:embed="rId2"/>
          <a:stretch>
            <a:fillRect/>
          </a:stretch>
        </p:blipFill>
        <p:spPr>
          <a:xfrm>
            <a:off x="283923" y="2522795"/>
            <a:ext cx="8125983" cy="2331076"/>
          </a:xfrm>
          <a:prstGeom prst="rect">
            <a:avLst/>
          </a:prstGeom>
        </p:spPr>
      </p:pic>
      <p:sp>
        <p:nvSpPr>
          <p:cNvPr id="5" name="Rectangle 4"/>
          <p:cNvSpPr/>
          <p:nvPr/>
        </p:nvSpPr>
        <p:spPr>
          <a:xfrm>
            <a:off x="374073" y="5102062"/>
            <a:ext cx="4932024" cy="923330"/>
          </a:xfrm>
          <a:prstGeom prst="rect">
            <a:avLst/>
          </a:prstGeom>
        </p:spPr>
        <p:txBody>
          <a:bodyPr wrap="square">
            <a:spAutoFit/>
          </a:bodyPr>
          <a:lstStyle/>
          <a:p>
            <a:r>
              <a:rPr lang="en-US" dirty="0">
                <a:latin typeface="Tahoma" panose="020B0604030504040204" pitchFamily="34" charset="0"/>
              </a:rPr>
              <a:t>Congestion at RAX or TX could be indicated by RBS counters </a:t>
            </a:r>
            <a:r>
              <a:rPr lang="en-US" dirty="0" err="1">
                <a:solidFill>
                  <a:schemeClr val="accent1"/>
                </a:solidFill>
                <a:latin typeface="Tahoma" panose="020B0604030504040204" pitchFamily="34" charset="0"/>
              </a:rPr>
              <a:t>pmUlCredits</a:t>
            </a:r>
            <a:r>
              <a:rPr lang="en-US" dirty="0">
                <a:latin typeface="Tahoma" panose="020B0604030504040204" pitchFamily="34" charset="0"/>
              </a:rPr>
              <a:t> and </a:t>
            </a:r>
            <a:r>
              <a:rPr lang="en-US" dirty="0" err="1">
                <a:solidFill>
                  <a:schemeClr val="accent1"/>
                </a:solidFill>
                <a:latin typeface="Tahoma" panose="020B0604030504040204" pitchFamily="34" charset="0"/>
              </a:rPr>
              <a:t>pmDlCredits</a:t>
            </a:r>
            <a:r>
              <a:rPr lang="en-US" dirty="0">
                <a:latin typeface="Tahoma" panose="020B0604030504040204" pitchFamily="34" charset="0"/>
              </a:rPr>
              <a:t> respectively.</a:t>
            </a:r>
            <a:endParaRPr lang="en-US" dirty="0"/>
          </a:p>
        </p:txBody>
      </p:sp>
      <p:pic>
        <p:nvPicPr>
          <p:cNvPr id="2052" name="Picture 4" descr="C:\Users\MOHAMM~1.T\AppData\Local\Temp\SNAGHTML180120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05142" y="4482637"/>
            <a:ext cx="3933825" cy="2162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934720"/>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16529" y="270163"/>
            <a:ext cx="10917383" cy="453168"/>
          </a:xfrm>
        </p:spPr>
        <p:txBody>
          <a:bodyPr>
            <a:normAutofit fontScale="90000"/>
          </a:bodyPr>
          <a:lstStyle/>
          <a:p>
            <a:pPr algn="ctr"/>
            <a:r>
              <a:rPr lang="en-US" sz="2800" b="1" dirty="0" smtClean="0">
                <a:solidFill>
                  <a:srgbClr val="FF0000"/>
                </a:solidFill>
              </a:rPr>
              <a:t>CE Congestion Causes and Solutions</a:t>
            </a:r>
            <a:endParaRPr lang="en-US" sz="2800" b="1" dirty="0">
              <a:solidFill>
                <a:srgbClr val="FF0000"/>
              </a:solidFill>
            </a:endParaRPr>
          </a:p>
        </p:txBody>
      </p:sp>
      <p:pic>
        <p:nvPicPr>
          <p:cNvPr id="4" name="Content Placeholder 3"/>
          <p:cNvPicPr>
            <a:picLocks noGrp="1"/>
          </p:cNvPicPr>
          <p:nvPr>
            <p:ph idx="1"/>
          </p:nvPr>
        </p:nvPicPr>
        <p:blipFill>
          <a:blip r:embed="rId2"/>
          <a:stretch>
            <a:fillRect/>
          </a:stretch>
        </p:blipFill>
        <p:spPr>
          <a:xfrm>
            <a:off x="5044349" y="1306851"/>
            <a:ext cx="6815137" cy="3785510"/>
          </a:xfrm>
          <a:prstGeom prst="rect">
            <a:avLst/>
          </a:prstGeom>
        </p:spPr>
      </p:pic>
      <p:sp>
        <p:nvSpPr>
          <p:cNvPr id="7" name="Text Placeholder 6"/>
          <p:cNvSpPr>
            <a:spLocks noGrp="1"/>
          </p:cNvSpPr>
          <p:nvPr>
            <p:ph type="body" sz="half" idx="2"/>
          </p:nvPr>
        </p:nvSpPr>
        <p:spPr>
          <a:xfrm>
            <a:off x="194688" y="919253"/>
            <a:ext cx="4790941" cy="5064618"/>
          </a:xfrm>
        </p:spPr>
        <p:txBody>
          <a:bodyPr>
            <a:normAutofit fontScale="85000" lnSpcReduction="20000"/>
          </a:bodyPr>
          <a:lstStyle/>
          <a:p>
            <a:pPr algn="just" fontAlgn="base"/>
            <a:r>
              <a:rPr lang="en-US" sz="1900" b="1" dirty="0" smtClean="0">
                <a:solidFill>
                  <a:srgbClr val="0070C0"/>
                </a:solidFill>
                <a:latin typeface="Ubuntu"/>
              </a:rPr>
              <a:t>Causes:</a:t>
            </a:r>
            <a:endParaRPr lang="fa-IR" sz="1900" b="1" dirty="0" smtClean="0">
              <a:solidFill>
                <a:srgbClr val="0070C0"/>
              </a:solidFill>
              <a:latin typeface="Ubuntu"/>
            </a:endParaRPr>
          </a:p>
          <a:p>
            <a:pPr marL="285750" indent="-285750" algn="just" fontAlgn="base">
              <a:lnSpc>
                <a:spcPct val="100000"/>
              </a:lnSpc>
              <a:buFont typeface="Arial" panose="020B0604020202020204" pitchFamily="34" charset="0"/>
              <a:buChar char="•"/>
            </a:pPr>
            <a:r>
              <a:rPr lang="en-US" dirty="0">
                <a:solidFill>
                  <a:srgbClr val="444444"/>
                </a:solidFill>
                <a:latin typeface="Ubuntu"/>
              </a:rPr>
              <a:t>Shortage of License.</a:t>
            </a:r>
          </a:p>
          <a:p>
            <a:pPr marL="285750" indent="-285750" algn="just" fontAlgn="base">
              <a:lnSpc>
                <a:spcPct val="100000"/>
              </a:lnSpc>
              <a:buFont typeface="Arial" panose="020B0604020202020204" pitchFamily="34" charset="0"/>
              <a:buChar char="•"/>
            </a:pPr>
            <a:r>
              <a:rPr lang="en-US" dirty="0">
                <a:solidFill>
                  <a:srgbClr val="444444"/>
                </a:solidFill>
                <a:latin typeface="Ubuntu"/>
              </a:rPr>
              <a:t>Neighbor site down</a:t>
            </a:r>
          </a:p>
          <a:p>
            <a:pPr marL="285750" indent="-285750" algn="just" fontAlgn="base">
              <a:lnSpc>
                <a:spcPct val="100000"/>
              </a:lnSpc>
              <a:buFont typeface="Arial" panose="020B0604020202020204" pitchFamily="34" charset="0"/>
              <a:buChar char="•"/>
            </a:pPr>
            <a:r>
              <a:rPr lang="en-US" dirty="0" smtClean="0">
                <a:solidFill>
                  <a:srgbClr val="444444"/>
                </a:solidFill>
                <a:latin typeface="Ubuntu"/>
              </a:rPr>
              <a:t>Overshooting</a:t>
            </a:r>
          </a:p>
          <a:p>
            <a:pPr marL="285750" indent="-285750" algn="just" fontAlgn="base">
              <a:lnSpc>
                <a:spcPct val="100000"/>
              </a:lnSpc>
              <a:buFont typeface="Arial" panose="020B0604020202020204" pitchFamily="34" charset="0"/>
              <a:buChar char="•"/>
            </a:pPr>
            <a:r>
              <a:rPr lang="en-US" dirty="0"/>
              <a:t>High number of AC block events on </a:t>
            </a:r>
            <a:r>
              <a:rPr lang="en-US" dirty="0" err="1"/>
              <a:t>LackDlHw</a:t>
            </a:r>
            <a:r>
              <a:rPr lang="en-US" dirty="0"/>
              <a:t> would indicate issues with TX board and </a:t>
            </a:r>
            <a:r>
              <a:rPr lang="en-US" dirty="0" err="1"/>
              <a:t>LackUlHw</a:t>
            </a:r>
            <a:r>
              <a:rPr lang="en-US" dirty="0"/>
              <a:t> would indicate</a:t>
            </a:r>
            <a:r>
              <a:rPr lang="fa-IR" dirty="0"/>
              <a:t> </a:t>
            </a:r>
            <a:r>
              <a:rPr lang="en-US" dirty="0"/>
              <a:t>issues with RAX board. Congestion at RAX or TX could be indicated by RBS counters </a:t>
            </a:r>
            <a:r>
              <a:rPr lang="en-US" dirty="0" err="1"/>
              <a:t>pmUlCredits</a:t>
            </a:r>
            <a:r>
              <a:rPr lang="en-US" dirty="0"/>
              <a:t> and </a:t>
            </a:r>
            <a:r>
              <a:rPr lang="en-US" dirty="0" err="1"/>
              <a:t>pmDlCredits</a:t>
            </a:r>
            <a:r>
              <a:rPr lang="en-US" dirty="0"/>
              <a:t> respectively. Congestion per spreading factor (SF) can be also measured using </a:t>
            </a:r>
            <a:r>
              <a:rPr lang="en-US" dirty="0" err="1"/>
              <a:t>pmSetupFailureSfXX</a:t>
            </a:r>
            <a:r>
              <a:rPr lang="en-US" dirty="0"/>
              <a:t> RBS counters from the </a:t>
            </a:r>
            <a:r>
              <a:rPr lang="en-US" dirty="0" err="1"/>
              <a:t>BasebandPool</a:t>
            </a:r>
            <a:r>
              <a:rPr lang="en-US" dirty="0"/>
              <a:t> (BBP) on the uplink (UL BBP) and the downlink (DL BBP</a:t>
            </a:r>
            <a:r>
              <a:rPr lang="en-US" dirty="0" smtClean="0"/>
              <a:t>).</a:t>
            </a:r>
            <a:endParaRPr lang="en-US" dirty="0">
              <a:solidFill>
                <a:srgbClr val="444444"/>
              </a:solidFill>
              <a:latin typeface="Ubuntu"/>
            </a:endParaRPr>
          </a:p>
          <a:p>
            <a:pPr algn="just" fontAlgn="base"/>
            <a:endParaRPr lang="en-US" b="1" dirty="0" smtClean="0">
              <a:solidFill>
                <a:srgbClr val="444444"/>
              </a:solidFill>
              <a:latin typeface="Ubuntu"/>
            </a:endParaRPr>
          </a:p>
          <a:p>
            <a:pPr algn="just" fontAlgn="base"/>
            <a:r>
              <a:rPr lang="en-US" sz="1900" b="1" dirty="0">
                <a:solidFill>
                  <a:srgbClr val="0070C0"/>
                </a:solidFill>
                <a:latin typeface="Ubuntu"/>
              </a:rPr>
              <a:t>Solutions for </a:t>
            </a:r>
            <a:r>
              <a:rPr lang="en-US" sz="1900" b="1" dirty="0" smtClean="0">
                <a:solidFill>
                  <a:srgbClr val="0070C0"/>
                </a:solidFill>
                <a:latin typeface="Ubuntu"/>
              </a:rPr>
              <a:t>CE </a:t>
            </a:r>
            <a:r>
              <a:rPr lang="en-US" sz="1900" b="1" dirty="0">
                <a:solidFill>
                  <a:srgbClr val="0070C0"/>
                </a:solidFill>
                <a:latin typeface="Ubuntu"/>
              </a:rPr>
              <a:t>Congestion:</a:t>
            </a:r>
          </a:p>
          <a:p>
            <a:pPr marL="285750" indent="-285750" algn="just" fontAlgn="base">
              <a:lnSpc>
                <a:spcPct val="100000"/>
              </a:lnSpc>
              <a:buFont typeface="Arial" panose="020B0604020202020204" pitchFamily="34" charset="0"/>
              <a:buChar char="•"/>
            </a:pPr>
            <a:r>
              <a:rPr lang="en-US" dirty="0">
                <a:solidFill>
                  <a:srgbClr val="444444"/>
                </a:solidFill>
                <a:latin typeface="Ubuntu"/>
              </a:rPr>
              <a:t>Upgrade the CE license according to your vendor.</a:t>
            </a:r>
          </a:p>
          <a:p>
            <a:pPr marL="285750" indent="-285750" algn="just" fontAlgn="base">
              <a:lnSpc>
                <a:spcPct val="100000"/>
              </a:lnSpc>
              <a:buFont typeface="Arial" panose="020B0604020202020204" pitchFamily="34" charset="0"/>
              <a:buChar char="•"/>
            </a:pPr>
            <a:r>
              <a:rPr lang="en-US" dirty="0">
                <a:solidFill>
                  <a:srgbClr val="444444"/>
                </a:solidFill>
                <a:latin typeface="Ubuntu"/>
              </a:rPr>
              <a:t>R99 services uses more CE so try to reduce R99 services</a:t>
            </a:r>
            <a:r>
              <a:rPr lang="en-US" dirty="0" smtClean="0">
                <a:solidFill>
                  <a:srgbClr val="444444"/>
                </a:solidFill>
                <a:latin typeface="Ubuntu"/>
              </a:rPr>
              <a:t>. There </a:t>
            </a:r>
            <a:r>
              <a:rPr lang="en-US" dirty="0">
                <a:solidFill>
                  <a:srgbClr val="444444"/>
                </a:solidFill>
                <a:latin typeface="Ubuntu"/>
              </a:rPr>
              <a:t>are several </a:t>
            </a:r>
            <a:r>
              <a:rPr lang="en-US" dirty="0" smtClean="0">
                <a:solidFill>
                  <a:srgbClr val="444444"/>
                </a:solidFill>
                <a:latin typeface="Ubuntu"/>
              </a:rPr>
              <a:t>parameters </a:t>
            </a:r>
            <a:r>
              <a:rPr lang="en-US" dirty="0">
                <a:solidFill>
                  <a:srgbClr val="444444"/>
                </a:solidFill>
                <a:latin typeface="Ubuntu"/>
              </a:rPr>
              <a:t>which can help R99 Service </a:t>
            </a:r>
            <a:r>
              <a:rPr lang="en-US" dirty="0" smtClean="0">
                <a:solidFill>
                  <a:srgbClr val="444444"/>
                </a:solidFill>
                <a:latin typeface="Ubuntu"/>
              </a:rPr>
              <a:t>utilization </a:t>
            </a:r>
            <a:r>
              <a:rPr lang="en-US" dirty="0">
                <a:solidFill>
                  <a:srgbClr val="444444"/>
                </a:solidFill>
                <a:latin typeface="Ubuntu"/>
              </a:rPr>
              <a:t>optimization.</a:t>
            </a:r>
          </a:p>
          <a:p>
            <a:pPr marL="285750" indent="-285750" algn="just" fontAlgn="base">
              <a:lnSpc>
                <a:spcPct val="100000"/>
              </a:lnSpc>
              <a:buFont typeface="Arial" panose="020B0604020202020204" pitchFamily="34" charset="0"/>
              <a:buChar char="•"/>
            </a:pPr>
            <a:r>
              <a:rPr lang="en-US" dirty="0">
                <a:solidFill>
                  <a:srgbClr val="444444"/>
                </a:solidFill>
                <a:latin typeface="Ubuntu"/>
              </a:rPr>
              <a:t>Load </a:t>
            </a:r>
            <a:r>
              <a:rPr lang="en-US" dirty="0" smtClean="0">
                <a:solidFill>
                  <a:srgbClr val="444444"/>
                </a:solidFill>
                <a:latin typeface="Ubuntu"/>
              </a:rPr>
              <a:t>Balancing </a:t>
            </a:r>
            <a:r>
              <a:rPr lang="en-US" dirty="0">
                <a:solidFill>
                  <a:srgbClr val="444444"/>
                </a:solidFill>
                <a:latin typeface="Ubuntu"/>
              </a:rPr>
              <a:t>between 2G and 3G or 3G and 4G can also help to reduce Uplink CE Congestion</a:t>
            </a:r>
            <a:r>
              <a:rPr lang="en-US" dirty="0" smtClean="0">
                <a:solidFill>
                  <a:srgbClr val="444444"/>
                </a:solidFill>
                <a:latin typeface="Ubuntu"/>
              </a:rPr>
              <a:t>.</a:t>
            </a:r>
            <a:endParaRPr lang="fa-IR" dirty="0" smtClean="0">
              <a:solidFill>
                <a:srgbClr val="444444"/>
              </a:solidFill>
              <a:latin typeface="Ubuntu"/>
            </a:endParaRPr>
          </a:p>
          <a:p>
            <a:pPr marL="285750" indent="-285750" algn="just" fontAlgn="base">
              <a:lnSpc>
                <a:spcPct val="100000"/>
              </a:lnSpc>
              <a:buFont typeface="Arial" panose="020B0604020202020204" pitchFamily="34" charset="0"/>
              <a:buChar char="•"/>
            </a:pPr>
            <a:r>
              <a:rPr lang="en-US" dirty="0">
                <a:solidFill>
                  <a:srgbClr val="FF0000"/>
                </a:solidFill>
                <a:latin typeface="Ubuntu"/>
              </a:rPr>
              <a:t>Decrease the Max Bit Rate</a:t>
            </a:r>
          </a:p>
          <a:p>
            <a:pPr marL="285750" indent="-285750" algn="just" fontAlgn="base">
              <a:lnSpc>
                <a:spcPct val="100000"/>
              </a:lnSpc>
              <a:buFont typeface="Arial" panose="020B0604020202020204" pitchFamily="34" charset="0"/>
              <a:buChar char="•"/>
            </a:pPr>
            <a:r>
              <a:rPr lang="en-US" dirty="0">
                <a:solidFill>
                  <a:srgbClr val="FF0000"/>
                </a:solidFill>
                <a:latin typeface="Ubuntu"/>
              </a:rPr>
              <a:t>Reduce Initial bit Rate from 64 to 32kbs</a:t>
            </a:r>
          </a:p>
          <a:p>
            <a:pPr marL="285750" indent="-285750" algn="just" fontAlgn="base">
              <a:lnSpc>
                <a:spcPct val="100000"/>
              </a:lnSpc>
              <a:buFont typeface="Arial" panose="020B0604020202020204" pitchFamily="34" charset="0"/>
              <a:buChar char="•"/>
            </a:pPr>
            <a:r>
              <a:rPr lang="en-US" dirty="0">
                <a:solidFill>
                  <a:srgbClr val="FF0000"/>
                </a:solidFill>
                <a:latin typeface="Ubuntu"/>
              </a:rPr>
              <a:t>Enable the DCCC </a:t>
            </a:r>
            <a:r>
              <a:rPr lang="en-US" dirty="0" smtClean="0">
                <a:solidFill>
                  <a:srgbClr val="FF0000"/>
                </a:solidFill>
                <a:latin typeface="Ubuntu"/>
              </a:rPr>
              <a:t>Algorithm</a:t>
            </a:r>
          </a:p>
          <a:p>
            <a:pPr marL="285750" indent="-285750" algn="just" fontAlgn="base">
              <a:lnSpc>
                <a:spcPct val="100000"/>
              </a:lnSpc>
              <a:buFont typeface="Arial" panose="020B0604020202020204" pitchFamily="34" charset="0"/>
              <a:buChar char="•"/>
            </a:pPr>
            <a:r>
              <a:rPr lang="en-US" dirty="0"/>
              <a:t>Check that </a:t>
            </a:r>
            <a:r>
              <a:rPr lang="en-US" dirty="0" err="1"/>
              <a:t>ulHwAdm</a:t>
            </a:r>
            <a:r>
              <a:rPr lang="en-US" dirty="0"/>
              <a:t> and </a:t>
            </a:r>
            <a:r>
              <a:rPr lang="en-US" dirty="0" err="1"/>
              <a:t>dlHwAdm</a:t>
            </a:r>
            <a:r>
              <a:rPr lang="en-US" dirty="0"/>
              <a:t> parameters are set to 100% Check </a:t>
            </a:r>
            <a:r>
              <a:rPr lang="en-US" dirty="0" err="1"/>
              <a:t>numHsResources</a:t>
            </a:r>
            <a:r>
              <a:rPr lang="en-US" dirty="0"/>
              <a:t>, </a:t>
            </a:r>
            <a:r>
              <a:rPr lang="en-US" dirty="0" err="1"/>
              <a:t>numEulResources</a:t>
            </a:r>
            <a:r>
              <a:rPr lang="en-US" dirty="0"/>
              <a:t> at the node B (long term solution) Reduce value of sf8Adm to 0 (short term solution) Check for hardware failures on RAX and TXB boards and given the case, order its replacement. Order an additional new RAX or TXB board, depending on the specific case</a:t>
            </a:r>
            <a:r>
              <a:rPr lang="en-US" dirty="0" smtClean="0"/>
              <a:t>.</a:t>
            </a:r>
          </a:p>
          <a:p>
            <a:pPr marL="285750" indent="-285750" algn="just" fontAlgn="base">
              <a:buFont typeface="Arial" panose="020B0604020202020204" pitchFamily="34" charset="0"/>
              <a:buChar char="•"/>
            </a:pPr>
            <a:r>
              <a:rPr lang="en-US" dirty="0" smtClean="0"/>
              <a:t>Reduce the eulServingCellUsersAdmTti2 value.</a:t>
            </a:r>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616527" y="4716463"/>
            <a:ext cx="6096000" cy="369332"/>
          </a:xfrm>
          <a:prstGeom prst="rect">
            <a:avLst/>
          </a:prstGeom>
        </p:spPr>
        <p:txBody>
          <a:bodyPr>
            <a:spAutoFit/>
          </a:bodyPr>
          <a:lstStyle/>
          <a:p>
            <a:pPr algn="just" fontAlgn="base"/>
            <a:endParaRPr lang="en-US" b="0" i="0" dirty="0">
              <a:solidFill>
                <a:srgbClr val="444444"/>
              </a:solidFill>
              <a:effectLst/>
              <a:latin typeface="Ubuntu"/>
            </a:endParaRPr>
          </a:p>
        </p:txBody>
      </p:sp>
    </p:spTree>
    <p:extLst>
      <p:ext uri="{BB962C8B-B14F-4D97-AF65-F5344CB8AC3E}">
        <p14:creationId xmlns:p14="http://schemas.microsoft.com/office/powerpoint/2010/main" val="288941682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864" y="45076"/>
            <a:ext cx="11320605" cy="804930"/>
          </a:xfrm>
        </p:spPr>
        <p:txBody>
          <a:bodyPr/>
          <a:lstStyle/>
          <a:p>
            <a:pPr algn="ctr"/>
            <a:r>
              <a:rPr lang="en-US" b="1" dirty="0" smtClean="0">
                <a:solidFill>
                  <a:srgbClr val="FF0000"/>
                </a:solidFill>
              </a:rPr>
              <a:t>Low </a:t>
            </a:r>
            <a:r>
              <a:rPr lang="en-US" b="1" dirty="0">
                <a:solidFill>
                  <a:srgbClr val="FF0000"/>
                </a:solidFill>
              </a:rPr>
              <a:t>soft handover success </a:t>
            </a:r>
            <a:r>
              <a:rPr lang="en-US" b="1" dirty="0" smtClean="0">
                <a:solidFill>
                  <a:srgbClr val="FF0000"/>
                </a:solidFill>
              </a:rPr>
              <a:t>rate due to </a:t>
            </a:r>
            <a:r>
              <a:rPr lang="en-US" b="1" dirty="0">
                <a:solidFill>
                  <a:srgbClr val="FF0000"/>
                </a:solidFill>
              </a:rPr>
              <a:t>UL </a:t>
            </a:r>
            <a:r>
              <a:rPr lang="en-US" b="1" dirty="0" smtClean="0">
                <a:solidFill>
                  <a:srgbClr val="FF0000"/>
                </a:solidFill>
              </a:rPr>
              <a:t>HW </a:t>
            </a:r>
            <a:r>
              <a:rPr lang="en-US" b="1" dirty="0">
                <a:solidFill>
                  <a:srgbClr val="FF0000"/>
                </a:solidFill>
              </a:rPr>
              <a:t>congestion</a:t>
            </a:r>
          </a:p>
        </p:txBody>
      </p:sp>
      <p:pic>
        <p:nvPicPr>
          <p:cNvPr id="1026" name="Picture 2" descr="C:\Users\MOHAMM~1.T\AppData\Local\Temp\SNAGHTMLc52f01.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067931"/>
            <a:ext cx="6815137" cy="426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99431" y="1704541"/>
            <a:ext cx="3932237" cy="1613079"/>
          </a:xfrm>
        </p:spPr>
        <p:txBody>
          <a:bodyPr/>
          <a:lstStyle/>
          <a:p>
            <a:r>
              <a:rPr lang="en-US" dirty="0"/>
              <a:t>T</a:t>
            </a:r>
            <a:r>
              <a:rPr lang="en-US" dirty="0" smtClean="0"/>
              <a:t>he </a:t>
            </a:r>
            <a:r>
              <a:rPr lang="en-US" dirty="0"/>
              <a:t>SHO handover </a:t>
            </a:r>
            <a:r>
              <a:rPr lang="en-US" dirty="0" smtClean="0"/>
              <a:t>success </a:t>
            </a:r>
            <a:r>
              <a:rPr lang="en-US" dirty="0"/>
              <a:t>rate </a:t>
            </a:r>
            <a:r>
              <a:rPr lang="en-US" dirty="0" smtClean="0"/>
              <a:t>in a RNC degraded </a:t>
            </a:r>
            <a:r>
              <a:rPr lang="en-US" dirty="0"/>
              <a:t>mainly due to </a:t>
            </a:r>
            <a:r>
              <a:rPr lang="en-US" dirty="0" smtClean="0"/>
              <a:t>a site encounter the  UL HW </a:t>
            </a:r>
            <a:r>
              <a:rPr lang="en-US" dirty="0"/>
              <a:t>congestion. But it has been taken care of after UL CE </a:t>
            </a:r>
            <a:r>
              <a:rPr lang="en-US" dirty="0" smtClean="0"/>
              <a:t>license upgrade.</a:t>
            </a:r>
            <a:endParaRPr lang="en-US" dirty="0"/>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30" name="Picture 6" descr="C:\Users\MOHAMM~1.T\AppData\Local\Temp\SNAGHTMLca925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65" y="3676923"/>
            <a:ext cx="4012803" cy="23401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313209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ASE (Air-interface Speech Equivalent)</a:t>
            </a:r>
          </a:p>
        </p:txBody>
      </p:sp>
      <p:sp>
        <p:nvSpPr>
          <p:cNvPr id="3" name="Content Placeholder 2"/>
          <p:cNvSpPr>
            <a:spLocks noGrp="1"/>
          </p:cNvSpPr>
          <p:nvPr>
            <p:ph idx="1"/>
          </p:nvPr>
        </p:nvSpPr>
        <p:spPr/>
        <p:txBody>
          <a:bodyPr/>
          <a:lstStyle/>
          <a:p>
            <a:r>
              <a:rPr lang="en-US" dirty="0"/>
              <a:t>ASE of a radio link = relative value, defined as the </a:t>
            </a:r>
            <a:r>
              <a:rPr lang="en-US" dirty="0" smtClean="0"/>
              <a:t>air interface </a:t>
            </a:r>
            <a:r>
              <a:rPr lang="en-US" dirty="0"/>
              <a:t>load relative to a speech radio link (12.2kbps, 50% activity). A radio link with an ASE of 3 in DL, is expected to generate as much interference in downlink as 3 speech radio links in the cell. General method of estimating ASE value for a specific </a:t>
            </a:r>
            <a:r>
              <a:rPr lang="en-US" dirty="0" smtClean="0"/>
              <a:t>service</a:t>
            </a:r>
          </a:p>
          <a:p>
            <a:endParaRPr lang="en-US" dirty="0"/>
          </a:p>
          <a:p>
            <a:endParaRPr lang="en-US"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a:picLocks noChangeAspect="1"/>
          </p:cNvPicPr>
          <p:nvPr/>
        </p:nvPicPr>
        <p:blipFill>
          <a:blip r:embed="rId2"/>
          <a:stretch>
            <a:fillRect/>
          </a:stretch>
        </p:blipFill>
        <p:spPr>
          <a:xfrm>
            <a:off x="2028219" y="4505214"/>
            <a:ext cx="7736276" cy="981186"/>
          </a:xfrm>
          <a:prstGeom prst="rect">
            <a:avLst/>
          </a:prstGeom>
        </p:spPr>
      </p:pic>
    </p:spTree>
    <p:extLst>
      <p:ext uri="{BB962C8B-B14F-4D97-AF65-F5344CB8AC3E}">
        <p14:creationId xmlns:p14="http://schemas.microsoft.com/office/powerpoint/2010/main" val="72797777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ASE Value per Radio link </a:t>
            </a:r>
            <a:endParaRPr lang="en-US"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3638857" y="1791753"/>
            <a:ext cx="4914286" cy="4142857"/>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531378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243" y="695460"/>
            <a:ext cx="10751199" cy="734096"/>
          </a:xfrm>
        </p:spPr>
        <p:txBody>
          <a:bodyPr>
            <a:normAutofit/>
          </a:bodyPr>
          <a:lstStyle/>
          <a:p>
            <a:r>
              <a:rPr lang="en-US" b="1" dirty="0">
                <a:solidFill>
                  <a:srgbClr val="0070C0"/>
                </a:solidFill>
              </a:rPr>
              <a:t>Code Tree Consumption </a:t>
            </a:r>
            <a:br>
              <a:rPr lang="en-US" b="1" dirty="0">
                <a:solidFill>
                  <a:srgbClr val="0070C0"/>
                </a:solidFill>
              </a:rPr>
            </a:br>
            <a:r>
              <a:rPr lang="en-US" dirty="0"/>
              <a:t>Lack of Canalization Code (</a:t>
            </a:r>
            <a:r>
              <a:rPr lang="en-US" dirty="0" err="1"/>
              <a:t>pmNoFailedRabEstAttempt</a:t>
            </a:r>
            <a:r>
              <a:rPr lang="en-US" dirty="0" err="1">
                <a:solidFill>
                  <a:srgbClr val="FF0000"/>
                </a:solidFill>
              </a:rPr>
              <a:t>LackDlChnlCode</a:t>
            </a:r>
            <a:r>
              <a:rPr lang="en-US" dirty="0" smtClean="0"/>
              <a:t>)</a:t>
            </a:r>
            <a:endParaRPr lang="en-US" dirty="0"/>
          </a:p>
        </p:txBody>
      </p:sp>
      <p:pic>
        <p:nvPicPr>
          <p:cNvPr id="8" name="Content Placeholder 7"/>
          <p:cNvPicPr>
            <a:picLocks noGrp="1" noChangeAspect="1"/>
          </p:cNvPicPr>
          <p:nvPr>
            <p:ph idx="1"/>
          </p:nvPr>
        </p:nvPicPr>
        <p:blipFill>
          <a:blip r:embed="rId2"/>
          <a:stretch>
            <a:fillRect/>
          </a:stretch>
        </p:blipFill>
        <p:spPr>
          <a:xfrm>
            <a:off x="4767263" y="1581011"/>
            <a:ext cx="6815137" cy="3237190"/>
          </a:xfrm>
          <a:prstGeom prst="rect">
            <a:avLst/>
          </a:prstGeom>
        </p:spPr>
      </p:pic>
      <p:sp>
        <p:nvSpPr>
          <p:cNvPr id="4" name="Text Placeholder 3"/>
          <p:cNvSpPr>
            <a:spLocks noGrp="1"/>
          </p:cNvSpPr>
          <p:nvPr>
            <p:ph type="body" sz="half" idx="2"/>
          </p:nvPr>
        </p:nvSpPr>
        <p:spPr>
          <a:xfrm>
            <a:off x="195844" y="2094156"/>
            <a:ext cx="2804933" cy="3811588"/>
          </a:xfrm>
        </p:spPr>
        <p:txBody>
          <a:bodyPr/>
          <a:lstStyle/>
          <a:p>
            <a:pPr algn="just"/>
            <a:r>
              <a:rPr lang="en-US" dirty="0"/>
              <a:t>Note: The code tree consumption is measured in percentage of the total tree size by excluding the fixed </a:t>
            </a:r>
            <a:r>
              <a:rPr lang="en-US" dirty="0" smtClean="0"/>
              <a:t>codes allocated </a:t>
            </a:r>
            <a:r>
              <a:rPr lang="en-US" dirty="0"/>
              <a:t>for HSDPA (i.e. the higher the number of codes allocated for HSDPA the smaller will be the available tree </a:t>
            </a:r>
            <a:r>
              <a:rPr lang="en-US" dirty="0" smtClean="0"/>
              <a:t>and higher </a:t>
            </a:r>
            <a:r>
              <a:rPr lang="en-US" dirty="0"/>
              <a:t>the relative consumption).</a:t>
            </a:r>
          </a:p>
          <a:p>
            <a:pPr algn="just"/>
            <a:r>
              <a:rPr lang="en-US" dirty="0"/>
              <a:t>The admission limit is set by </a:t>
            </a:r>
            <a:r>
              <a:rPr lang="en-US" dirty="0" err="1"/>
              <a:t>dlCodeAdm</a:t>
            </a:r>
            <a:r>
              <a:rPr lang="en-US" dirty="0"/>
              <a:t> (as a percentage).</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17790977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a:xfrm>
            <a:off x="696533" y="180304"/>
            <a:ext cx="10515600" cy="699014"/>
          </a:xfrm>
        </p:spPr>
        <p:txBody>
          <a:bodyPr>
            <a:normAutofit fontScale="90000"/>
          </a:bodyPr>
          <a:lstStyle/>
          <a:p>
            <a:r>
              <a:rPr lang="en-US" b="1" dirty="0" smtClean="0"/>
              <a:t>Logs Handling</a:t>
            </a:r>
          </a:p>
        </p:txBody>
      </p:sp>
      <p:sp>
        <p:nvSpPr>
          <p:cNvPr id="120835" name="Rectangle 3"/>
          <p:cNvSpPr>
            <a:spLocks noGrp="1" noChangeArrowheads="1"/>
          </p:cNvSpPr>
          <p:nvPr>
            <p:ph idx="1"/>
          </p:nvPr>
        </p:nvSpPr>
        <p:spPr>
          <a:xfrm>
            <a:off x="838200" y="879321"/>
            <a:ext cx="10515600" cy="5740423"/>
          </a:xfrm>
        </p:spPr>
        <p:txBody>
          <a:bodyPr>
            <a:normAutofit fontScale="92500" lnSpcReduction="10000"/>
          </a:bodyPr>
          <a:lstStyle/>
          <a:p>
            <a:pPr>
              <a:lnSpc>
                <a:spcPct val="80000"/>
              </a:lnSpc>
              <a:buFont typeface="Wingdings" panose="05000000000000000000" pitchFamily="2" charset="2"/>
              <a:buNone/>
            </a:pPr>
            <a:r>
              <a:rPr lang="en-US" sz="1600" dirty="0"/>
              <a:t>	</a:t>
            </a:r>
            <a:r>
              <a:rPr lang="en-US" sz="1700" b="1" dirty="0"/>
              <a:t>RNCSM02&gt; h </a:t>
            </a:r>
            <a:r>
              <a:rPr lang="en-US" sz="1700" b="1" dirty="0" err="1"/>
              <a:t>lg</a:t>
            </a:r>
            <a:endParaRPr lang="en-US" sz="1700" b="1" dirty="0"/>
          </a:p>
          <a:p>
            <a:pPr>
              <a:lnSpc>
                <a:spcPct val="80000"/>
              </a:lnSpc>
              <a:buFont typeface="Wingdings" panose="05000000000000000000" pitchFamily="2" charset="2"/>
              <a:buNone/>
            </a:pPr>
            <a:r>
              <a:rPr lang="en-US" sz="1700" dirty="0"/>
              <a:t>	*******************************************************</a:t>
            </a:r>
          </a:p>
          <a:p>
            <a:pPr>
              <a:lnSpc>
                <a:spcPct val="80000"/>
              </a:lnSpc>
              <a:buFont typeface="Wingdings" panose="05000000000000000000" pitchFamily="2" charset="2"/>
              <a:buNone/>
            </a:pPr>
            <a:r>
              <a:rPr lang="en-US" sz="1700" dirty="0"/>
              <a:t>	</a:t>
            </a:r>
            <a:r>
              <a:rPr lang="en-US" sz="1700" dirty="0" err="1"/>
              <a:t>lg</a:t>
            </a:r>
            <a:r>
              <a:rPr lang="en-US" sz="1700" dirty="0"/>
              <a:t>[</a:t>
            </a:r>
            <a:r>
              <a:rPr lang="en-US" sz="1700" dirty="0" err="1"/>
              <a:t>aevsyuoldhmircfx</a:t>
            </a:r>
            <a:r>
              <a:rPr lang="en-US" sz="1700" dirty="0"/>
              <a:t>] [-l &lt;</a:t>
            </a:r>
            <a:r>
              <a:rPr lang="en-US" sz="1700" dirty="0" err="1"/>
              <a:t>logdirectory|logfile</a:t>
            </a:r>
            <a:r>
              <a:rPr lang="en-US" sz="1700" dirty="0"/>
              <a:t>&gt;] [-m &lt;</a:t>
            </a:r>
            <a:r>
              <a:rPr lang="en-US" sz="1700" dirty="0" err="1"/>
              <a:t>minustime</a:t>
            </a:r>
            <a:r>
              <a:rPr lang="en-US" sz="1700" dirty="0"/>
              <a:t>&gt;] [-p &lt;</a:t>
            </a:r>
            <a:r>
              <a:rPr lang="en-US" sz="1700" dirty="0" err="1"/>
              <a:t>plustime</a:t>
            </a:r>
            <a:r>
              <a:rPr lang="en-US" sz="1700" dirty="0"/>
              <a:t>&gt;] [-s &lt;</a:t>
            </a:r>
            <a:r>
              <a:rPr lang="en-US" sz="1700" dirty="0" err="1"/>
              <a:t>startdate</a:t>
            </a:r>
            <a:r>
              <a:rPr lang="en-US" sz="1700" dirty="0"/>
              <a:t>&gt;] [-e &lt;</a:t>
            </a:r>
            <a:r>
              <a:rPr lang="en-US" sz="1700" dirty="0" err="1"/>
              <a:t>enddate</a:t>
            </a:r>
            <a:r>
              <a:rPr lang="en-US" sz="1700" dirty="0"/>
              <a:t>&gt;] [|&lt;</a:t>
            </a:r>
            <a:r>
              <a:rPr lang="en-US" sz="1700" dirty="0" err="1"/>
              <a:t>unixcmds</a:t>
            </a:r>
            <a:r>
              <a:rPr lang="en-US" sz="1700" dirty="0"/>
              <a:t>&gt;]</a:t>
            </a:r>
          </a:p>
          <a:p>
            <a:pPr>
              <a:lnSpc>
                <a:spcPct val="80000"/>
              </a:lnSpc>
              <a:buFont typeface="Wingdings" panose="05000000000000000000" pitchFamily="2" charset="2"/>
              <a:buNone/>
            </a:pPr>
            <a:r>
              <a:rPr lang="en-US" sz="1700" dirty="0"/>
              <a:t>	*******************************************************</a:t>
            </a:r>
          </a:p>
          <a:p>
            <a:pPr>
              <a:lnSpc>
                <a:spcPct val="80000"/>
              </a:lnSpc>
              <a:buFont typeface="Wingdings" panose="05000000000000000000" pitchFamily="2" charset="2"/>
              <a:buNone/>
            </a:pPr>
            <a:r>
              <a:rPr lang="en-US" sz="1700" dirty="0"/>
              <a:t>	Fetching and/or processing of node logs (alarm, event, availability, system, </a:t>
            </a:r>
            <a:r>
              <a:rPr lang="en-US" sz="1700" dirty="0" err="1"/>
              <a:t>etc</a:t>
            </a:r>
            <a:r>
              <a:rPr lang="en-US" sz="1700" dirty="0"/>
              <a:t>)</a:t>
            </a:r>
          </a:p>
          <a:p>
            <a:pPr>
              <a:lnSpc>
                <a:spcPct val="80000"/>
              </a:lnSpc>
              <a:buFont typeface="Wingdings" panose="05000000000000000000" pitchFamily="2" charset="2"/>
              <a:buNone/>
            </a:pPr>
            <a:r>
              <a:rPr lang="en-US" sz="1700" dirty="0"/>
              <a:t>	Options:</a:t>
            </a:r>
          </a:p>
          <a:p>
            <a:pPr>
              <a:lnSpc>
                <a:spcPct val="80000"/>
              </a:lnSpc>
              <a:buFont typeface="Wingdings" panose="05000000000000000000" pitchFamily="2" charset="2"/>
              <a:buNone/>
            </a:pPr>
            <a:r>
              <a:rPr lang="en-US" sz="1700" dirty="0"/>
              <a:t>	********</a:t>
            </a:r>
          </a:p>
          <a:p>
            <a:pPr>
              <a:lnSpc>
                <a:spcPct val="80000"/>
              </a:lnSpc>
              <a:buFont typeface="Wingdings" panose="05000000000000000000" pitchFamily="2" charset="2"/>
              <a:buNone/>
            </a:pPr>
            <a:r>
              <a:rPr lang="en-US" sz="1700" dirty="0"/>
              <a:t>	 </a:t>
            </a:r>
            <a:r>
              <a:rPr lang="en-US" sz="1700" b="1" dirty="0"/>
              <a:t>- a: parse alarm log  (CELLO_ALARM_LOG.xml)</a:t>
            </a:r>
          </a:p>
          <a:p>
            <a:pPr>
              <a:lnSpc>
                <a:spcPct val="80000"/>
              </a:lnSpc>
              <a:buFont typeface="Wingdings" panose="05000000000000000000" pitchFamily="2" charset="2"/>
              <a:buNone/>
            </a:pPr>
            <a:r>
              <a:rPr lang="en-US" sz="1700" b="1" dirty="0"/>
              <a:t>	 - e: parse event log  (CELLO_EVENT_LOG.xml)</a:t>
            </a:r>
          </a:p>
          <a:p>
            <a:pPr>
              <a:lnSpc>
                <a:spcPct val="80000"/>
              </a:lnSpc>
              <a:buFont typeface="Wingdings" panose="05000000000000000000" pitchFamily="2" charset="2"/>
              <a:buNone/>
            </a:pPr>
            <a:r>
              <a:rPr lang="en-US" sz="1700" dirty="0"/>
              <a:t>	 </a:t>
            </a:r>
            <a:r>
              <a:rPr lang="en-US" sz="1700" b="1" dirty="0"/>
              <a:t>- v: parse availability log  (CELLO_AVAILABILITY_LOG.xml)</a:t>
            </a:r>
          </a:p>
          <a:p>
            <a:pPr>
              <a:lnSpc>
                <a:spcPct val="80000"/>
              </a:lnSpc>
              <a:buFont typeface="Wingdings" panose="05000000000000000000" pitchFamily="2" charset="2"/>
              <a:buNone/>
            </a:pPr>
            <a:r>
              <a:rPr lang="en-US" sz="1700" dirty="0"/>
              <a:t>	 - s: parse system log  (/c/</a:t>
            </a:r>
            <a:r>
              <a:rPr lang="en-US" sz="1700" dirty="0" err="1"/>
              <a:t>logfiles</a:t>
            </a:r>
            <a:r>
              <a:rPr lang="en-US" sz="1700" dirty="0"/>
              <a:t>/</a:t>
            </a:r>
            <a:r>
              <a:rPr lang="en-US" sz="1700" dirty="0" err="1"/>
              <a:t>systemlog</a:t>
            </a:r>
            <a:r>
              <a:rPr lang="en-US" sz="1700" dirty="0"/>
              <a:t>/</a:t>
            </a:r>
            <a:r>
              <a:rPr lang="en-US" sz="1700" dirty="0" err="1"/>
              <a:t>xxxsyslog</a:t>
            </a:r>
            <a:r>
              <a:rPr lang="en-US" sz="1700" dirty="0"/>
              <a:t>)</a:t>
            </a:r>
          </a:p>
          <a:p>
            <a:pPr>
              <a:lnSpc>
                <a:spcPct val="80000"/>
              </a:lnSpc>
              <a:buFont typeface="Wingdings" panose="05000000000000000000" pitchFamily="2" charset="2"/>
              <a:buNone/>
            </a:pPr>
            <a:r>
              <a:rPr lang="en-US" sz="1700" dirty="0"/>
              <a:t>	 - u: parse upgrade log (Trace.log and </a:t>
            </a:r>
            <a:r>
              <a:rPr lang="en-US" sz="1700" dirty="0" err="1"/>
              <a:t>Trace.log_old</a:t>
            </a:r>
            <a:r>
              <a:rPr lang="en-US" sz="1700" dirty="0"/>
              <a:t>)</a:t>
            </a:r>
          </a:p>
          <a:p>
            <a:pPr>
              <a:lnSpc>
                <a:spcPct val="80000"/>
              </a:lnSpc>
              <a:buFont typeface="Wingdings" panose="05000000000000000000" pitchFamily="2" charset="2"/>
              <a:buNone/>
            </a:pPr>
            <a:r>
              <a:rPr lang="en-US" sz="1700" dirty="0"/>
              <a:t>	 </a:t>
            </a:r>
            <a:r>
              <a:rPr lang="en-US" sz="1700" b="1" dirty="0"/>
              <a:t>- o: parse command log (CORBA_AUDITTRAIL_LOG.xml)</a:t>
            </a:r>
          </a:p>
          <a:p>
            <a:pPr>
              <a:lnSpc>
                <a:spcPct val="80000"/>
              </a:lnSpc>
              <a:buFont typeface="Wingdings" panose="05000000000000000000" pitchFamily="2" charset="2"/>
              <a:buNone/>
            </a:pPr>
            <a:r>
              <a:rPr lang="en-US" sz="1700" dirty="0"/>
              <a:t>	 - y: parse </a:t>
            </a:r>
            <a:r>
              <a:rPr lang="en-US" sz="1700" dirty="0" err="1"/>
              <a:t>securityevent</a:t>
            </a:r>
            <a:r>
              <a:rPr lang="en-US" sz="1700" dirty="0"/>
              <a:t> log (CELLO_SECURITYEVENT_LOG.xml). </a:t>
            </a:r>
          </a:p>
          <a:p>
            <a:pPr>
              <a:lnSpc>
                <a:spcPct val="80000"/>
              </a:lnSpc>
              <a:buFont typeface="Wingdings" panose="05000000000000000000" pitchFamily="2" charset="2"/>
              <a:buNone/>
            </a:pPr>
            <a:r>
              <a:rPr lang="en-US" sz="1700" dirty="0"/>
              <a:t>	 - l: parse coli log  (SHELL_AUDITTRAIL_LOG.xml). </a:t>
            </a:r>
          </a:p>
          <a:p>
            <a:pPr>
              <a:lnSpc>
                <a:spcPct val="80000"/>
              </a:lnSpc>
              <a:buFont typeface="Wingdings" panose="05000000000000000000" pitchFamily="2" charset="2"/>
              <a:buNone/>
            </a:pPr>
            <a:r>
              <a:rPr lang="en-US" sz="1700" dirty="0"/>
              <a:t>	 - h: parse </a:t>
            </a:r>
            <a:r>
              <a:rPr lang="en-US" sz="1700" dirty="0" err="1"/>
              <a:t>hili</a:t>
            </a:r>
            <a:r>
              <a:rPr lang="en-US" sz="1700" dirty="0"/>
              <a:t> log  (CELLO_HWINVENTORY_LOG.xml). This file must first be generated with the command "</a:t>
            </a:r>
            <a:r>
              <a:rPr lang="en-US" sz="1700" dirty="0" err="1"/>
              <a:t>hili</a:t>
            </a:r>
            <a:r>
              <a:rPr lang="en-US" sz="1700" dirty="0"/>
              <a:t> </a:t>
            </a:r>
            <a:r>
              <a:rPr lang="en-US" sz="1700" dirty="0" err="1"/>
              <a:t>mk</a:t>
            </a:r>
            <a:r>
              <a:rPr lang="en-US" sz="1700" dirty="0"/>
              <a:t>".</a:t>
            </a:r>
          </a:p>
          <a:p>
            <a:pPr>
              <a:lnSpc>
                <a:spcPct val="80000"/>
              </a:lnSpc>
              <a:buFont typeface="Wingdings" panose="05000000000000000000" pitchFamily="2" charset="2"/>
              <a:buNone/>
            </a:pPr>
            <a:r>
              <a:rPr lang="en-US" sz="1700" dirty="0"/>
              <a:t>	 </a:t>
            </a:r>
            <a:r>
              <a:rPr lang="en-US" sz="1700" b="1" dirty="0"/>
              <a:t>- d: show node restarts and system downtime, based upon info of the system log and availability log.</a:t>
            </a:r>
          </a:p>
          <a:p>
            <a:pPr>
              <a:lnSpc>
                <a:spcPct val="80000"/>
              </a:lnSpc>
              <a:buFont typeface="Wingdings" panose="05000000000000000000" pitchFamily="2" charset="2"/>
              <a:buNone/>
            </a:pPr>
            <a:r>
              <a:rPr lang="en-US" sz="1700" dirty="0"/>
              <a:t>	 </a:t>
            </a:r>
            <a:r>
              <a:rPr lang="en-US" sz="1700" b="1" dirty="0"/>
              <a:t>- x: show alarms active on a specific date/time, based upon info of the alarm log.</a:t>
            </a:r>
          </a:p>
          <a:p>
            <a:pPr>
              <a:lnSpc>
                <a:spcPct val="80000"/>
              </a:lnSpc>
              <a:buFont typeface="Wingdings" panose="05000000000000000000" pitchFamily="2" charset="2"/>
              <a:buNone/>
            </a:pPr>
            <a:r>
              <a:rPr lang="en-US" sz="1700" dirty="0"/>
              <a:t>	 - m: merge the different logs together (</a:t>
            </a:r>
            <a:r>
              <a:rPr lang="en-US" sz="1700" dirty="0" err="1"/>
              <a:t>eg</a:t>
            </a:r>
            <a:r>
              <a:rPr lang="en-US" sz="1700" dirty="0"/>
              <a:t>: </a:t>
            </a:r>
            <a:r>
              <a:rPr lang="en-US" sz="1700" dirty="0" err="1"/>
              <a:t>lgaevm</a:t>
            </a:r>
            <a:r>
              <a:rPr lang="en-US" sz="1700" dirty="0"/>
              <a:t> will merge alarm/event/availability logs). Not supported with "h" option.</a:t>
            </a:r>
          </a:p>
          <a:p>
            <a:pPr>
              <a:lnSpc>
                <a:spcPct val="80000"/>
              </a:lnSpc>
              <a:buFont typeface="Wingdings" panose="05000000000000000000" pitchFamily="2" charset="2"/>
              <a:buNone/>
            </a:pPr>
            <a:r>
              <a:rPr lang="en-US" sz="1700" dirty="0"/>
              <a:t>	 - i: inverse chronological order.</a:t>
            </a:r>
          </a:p>
          <a:p>
            <a:pPr>
              <a:lnSpc>
                <a:spcPct val="80000"/>
              </a:lnSpc>
              <a:buFont typeface="Wingdings" panose="05000000000000000000" pitchFamily="2" charset="2"/>
              <a:buNone/>
            </a:pPr>
            <a:r>
              <a:rPr lang="en-US" sz="1700" dirty="0"/>
              <a:t>	 - r: </a:t>
            </a:r>
            <a:r>
              <a:rPr lang="en-US" sz="1700" dirty="0" err="1"/>
              <a:t>refetch</a:t>
            </a:r>
            <a:r>
              <a:rPr lang="en-US" sz="1700" dirty="0"/>
              <a:t> the logs from the node.</a:t>
            </a:r>
          </a:p>
          <a:p>
            <a:pPr>
              <a:lnSpc>
                <a:spcPct val="80000"/>
              </a:lnSpc>
              <a:buFont typeface="Wingdings" panose="05000000000000000000" pitchFamily="2" charset="2"/>
              <a:buNone/>
            </a:pPr>
            <a:r>
              <a:rPr lang="en-US" sz="1700" dirty="0"/>
              <a:t>	 - c: print the output in </a:t>
            </a:r>
            <a:r>
              <a:rPr lang="en-US" sz="1700" dirty="0" err="1"/>
              <a:t>csv</a:t>
            </a:r>
            <a:r>
              <a:rPr lang="en-US" sz="1700" dirty="0"/>
              <a:t> format (semicolon separation). </a:t>
            </a:r>
          </a:p>
          <a:p>
            <a:pPr>
              <a:lnSpc>
                <a:spcPct val="80000"/>
              </a:lnSpc>
              <a:buFont typeface="Wingdings" panose="05000000000000000000" pitchFamily="2" charset="2"/>
              <a:buNone/>
            </a:pPr>
            <a:r>
              <a:rPr lang="en-US" sz="1700" dirty="0"/>
              <a:t>	 - f: fetch the logs only and store them in a directory on the workstation.</a:t>
            </a:r>
          </a:p>
          <a:p>
            <a:pPr>
              <a:lnSpc>
                <a:spcPct val="80000"/>
              </a:lnSpc>
              <a:buFont typeface="Wingdings" panose="05000000000000000000" pitchFamily="2" charset="2"/>
              <a:buNone/>
            </a:pPr>
            <a:endParaRPr lang="en-US" sz="1200" dirty="0"/>
          </a:p>
          <a:p>
            <a:pPr>
              <a:lnSpc>
                <a:spcPct val="80000"/>
              </a:lnSpc>
              <a:buFont typeface="Wingdings" panose="05000000000000000000" pitchFamily="2" charset="2"/>
              <a:buNone/>
            </a:pPr>
            <a:endParaRPr lang="en-US" sz="7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4095879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1032194" name="Picture 2"/>
          <p:cNvPicPr>
            <a:picLocks noGrp="1" noChangeAspect="1" noChangeArrowheads="1"/>
          </p:cNvPicPr>
          <p:nvPr>
            <p:ph idx="1"/>
          </p:nvPr>
        </p:nvPicPr>
        <p:blipFill>
          <a:blip r:embed="rId2"/>
          <a:srcRect/>
          <a:stretch>
            <a:fillRect/>
          </a:stretch>
        </p:blipFill>
        <p:spPr bwMode="auto">
          <a:xfrm>
            <a:off x="1468582" y="0"/>
            <a:ext cx="8659091" cy="3696861"/>
          </a:xfrm>
          <a:prstGeom prst="rect">
            <a:avLst/>
          </a:prstGeom>
          <a:noFill/>
          <a:ln w="9525">
            <a:noFill/>
            <a:miter lim="800000"/>
            <a:headEnd/>
            <a:tailEnd/>
          </a:ln>
          <a:effectLst/>
        </p:spPr>
      </p:pic>
      <p:pic>
        <p:nvPicPr>
          <p:cNvPr id="1032195" name="Picture 3"/>
          <p:cNvPicPr>
            <a:picLocks noChangeAspect="1" noChangeArrowheads="1"/>
          </p:cNvPicPr>
          <p:nvPr/>
        </p:nvPicPr>
        <p:blipFill>
          <a:blip r:embed="rId3"/>
          <a:srcRect/>
          <a:stretch>
            <a:fillRect/>
          </a:stretch>
        </p:blipFill>
        <p:spPr bwMode="auto">
          <a:xfrm>
            <a:off x="896216" y="3591862"/>
            <a:ext cx="9785639" cy="29851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dirty="0" smtClean="0">
                <a:solidFill>
                  <a:srgbClr val="FF0000"/>
                </a:solidFill>
              </a:rPr>
              <a:t>Handover</a:t>
            </a:r>
            <a:endParaRPr lang="en-US" sz="4000"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93224617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WCDMA RAN HO Entities</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Soft/Softer Handover Execution (</a:t>
            </a:r>
            <a:r>
              <a:rPr lang="en-US" dirty="0" err="1" smtClean="0"/>
              <a:t>SHO_Eval</a:t>
            </a:r>
            <a:r>
              <a:rPr lang="en-US" dirty="0" smtClean="0"/>
              <a:t>)</a:t>
            </a:r>
          </a:p>
          <a:p>
            <a:r>
              <a:rPr lang="en-US" dirty="0" smtClean="0"/>
              <a:t>Inter-Frequency Handover Execution (</a:t>
            </a:r>
            <a:r>
              <a:rPr lang="en-US" dirty="0" err="1" smtClean="0"/>
              <a:t>IFHO_Eval</a:t>
            </a:r>
            <a:r>
              <a:rPr lang="en-US" dirty="0" smtClean="0"/>
              <a:t>)</a:t>
            </a:r>
          </a:p>
          <a:p>
            <a:r>
              <a:rPr lang="en-US" dirty="0" smtClean="0"/>
              <a:t>Inter-RAT Handover Execution (</a:t>
            </a:r>
            <a:r>
              <a:rPr lang="en-US" dirty="0" err="1" smtClean="0"/>
              <a:t>IRATHO_Eval</a:t>
            </a:r>
            <a:r>
              <a:rPr lang="en-US" dirty="0" smtClean="0"/>
              <a:t>)</a:t>
            </a:r>
          </a:p>
          <a:p>
            <a:r>
              <a:rPr lang="en-US" dirty="0" smtClean="0"/>
              <a:t>Inter-RAT Cell Change Execution (</a:t>
            </a:r>
            <a:r>
              <a:rPr lang="en-US" dirty="0" err="1" smtClean="0"/>
              <a:t>IRATCC_Eval</a:t>
            </a:r>
            <a:r>
              <a:rPr lang="en-US" dirty="0" smtClean="0"/>
              <a:t>)</a:t>
            </a:r>
          </a:p>
          <a:p>
            <a:r>
              <a:rPr lang="en-US" dirty="0" smtClean="0"/>
              <a:t>CN-HHO Execution (CN-</a:t>
            </a:r>
            <a:r>
              <a:rPr lang="en-US" dirty="0" err="1" smtClean="0"/>
              <a:t>HHO_Eval</a:t>
            </a:r>
            <a:r>
              <a:rPr lang="en-US" dirty="0" smtClean="0"/>
              <a:t> = Hard </a:t>
            </a:r>
            <a:r>
              <a:rPr lang="en-US" dirty="0"/>
              <a:t>Handover via Core Network evaluation </a:t>
            </a:r>
            <a:r>
              <a:rPr lang="en-US" dirty="0" smtClean="0"/>
              <a:t>algorithm)</a:t>
            </a:r>
          </a:p>
          <a:p>
            <a:r>
              <a:rPr lang="en-US" dirty="0" smtClean="0"/>
              <a:t>HS-DSCH Cell Change Execution (</a:t>
            </a:r>
            <a:r>
              <a:rPr lang="en-US" dirty="0" err="1" smtClean="0"/>
              <a:t>HSCC_Eval</a:t>
            </a:r>
            <a:r>
              <a:rPr lang="en-US" dirty="0" smtClean="0"/>
              <a:t> = </a:t>
            </a:r>
            <a:r>
              <a:rPr lang="en-US" dirty="0"/>
              <a:t>Serving HS-DSCH </a:t>
            </a:r>
            <a:r>
              <a:rPr lang="en-US" dirty="0" smtClean="0"/>
              <a:t>[</a:t>
            </a:r>
            <a:r>
              <a:rPr lang="en-US" dirty="0"/>
              <a:t>High </a:t>
            </a:r>
            <a:r>
              <a:rPr lang="en-US" dirty="0" smtClean="0"/>
              <a:t>Speed Downlink </a:t>
            </a:r>
            <a:r>
              <a:rPr lang="en-US" dirty="0"/>
              <a:t>Shared </a:t>
            </a:r>
            <a:r>
              <a:rPr lang="en-US" dirty="0" smtClean="0"/>
              <a:t>Channel] Cell </a:t>
            </a:r>
            <a:r>
              <a:rPr lang="en-US" dirty="0"/>
              <a:t>Change evaluation algorithm</a:t>
            </a:r>
            <a:r>
              <a:rPr lang="en-US" dirty="0" smtClean="0"/>
              <a:t>)</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05456063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4575" y="441426"/>
            <a:ext cx="5687136" cy="865714"/>
          </a:xfrm>
        </p:spPr>
        <p:txBody>
          <a:bodyPr>
            <a:normAutofit fontScale="90000"/>
          </a:bodyPr>
          <a:lstStyle/>
          <a:p>
            <a:pPr algn="ctr"/>
            <a:r>
              <a:rPr lang="en-US" sz="2400" b="1" i="1" dirty="0">
                <a:solidFill>
                  <a:srgbClr val="FF0000"/>
                </a:solidFill>
              </a:rPr>
              <a:t>Entities Involved in Reporting, Evaluation, and Execution </a:t>
            </a:r>
            <a:r>
              <a:rPr lang="en-US" sz="2400" b="1" i="1" dirty="0" smtClean="0">
                <a:solidFill>
                  <a:srgbClr val="FF0000"/>
                </a:solidFill>
              </a:rPr>
              <a:t>of Handover-Related </a:t>
            </a:r>
            <a:r>
              <a:rPr lang="en-US" sz="2400" b="1" i="1" dirty="0">
                <a:solidFill>
                  <a:srgbClr val="FF0000"/>
                </a:solidFill>
              </a:rPr>
              <a:t>Functions</a:t>
            </a:r>
            <a:endParaRPr lang="en-US" sz="24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874831" y="1137701"/>
            <a:ext cx="4600000" cy="4123810"/>
          </a:xfrm>
          <a:prstGeom prst="rect">
            <a:avLst/>
          </a:prstGeom>
        </p:spPr>
      </p:pic>
      <p:sp>
        <p:nvSpPr>
          <p:cNvPr id="5" name="Text Placeholder 4"/>
          <p:cNvSpPr>
            <a:spLocks noGrp="1"/>
          </p:cNvSpPr>
          <p:nvPr>
            <p:ph type="body" sz="half" idx="2"/>
          </p:nvPr>
        </p:nvSpPr>
        <p:spPr>
          <a:xfrm>
            <a:off x="252250" y="1781504"/>
            <a:ext cx="5549463" cy="4087485"/>
          </a:xfrm>
        </p:spPr>
        <p:txBody>
          <a:bodyPr>
            <a:normAutofit lnSpcReduction="10000"/>
          </a:bodyPr>
          <a:lstStyle/>
          <a:p>
            <a:pPr algn="just"/>
            <a:r>
              <a:rPr lang="en-US" sz="2000" dirty="0"/>
              <a:t>Soft/Softer Handover, Inter-Frequency Handover, Inter-RAT </a:t>
            </a:r>
            <a:r>
              <a:rPr lang="en-US" sz="2000" dirty="0" smtClean="0"/>
              <a:t>Handover (including </a:t>
            </a:r>
            <a:r>
              <a:rPr lang="en-US" sz="2000" dirty="0"/>
              <a:t>the particular case of Service Based Handover), Inter-RAT </a:t>
            </a:r>
            <a:r>
              <a:rPr lang="en-US" sz="2000" dirty="0" smtClean="0"/>
              <a:t>Cell Change</a:t>
            </a:r>
            <a:r>
              <a:rPr lang="en-US" sz="2000" dirty="0"/>
              <a:t>, Hard Handover via Core Network, and serving HS-DSCH Cell </a:t>
            </a:r>
            <a:r>
              <a:rPr lang="en-US" sz="2000" dirty="0" smtClean="0"/>
              <a:t>Change all </a:t>
            </a:r>
            <a:r>
              <a:rPr lang="en-US" sz="2000" dirty="0"/>
              <a:t>consist of an evaluation part and an execution part. The evaluation </a:t>
            </a:r>
            <a:r>
              <a:rPr lang="en-US" sz="2000" dirty="0" smtClean="0"/>
              <a:t>part initiates </a:t>
            </a:r>
            <a:r>
              <a:rPr lang="en-US" sz="2000" dirty="0"/>
              <a:t>and evaluates UE measurements on neighbor cells. The </a:t>
            </a:r>
            <a:r>
              <a:rPr lang="en-US" sz="2000" dirty="0" smtClean="0"/>
              <a:t>execution part</a:t>
            </a:r>
            <a:r>
              <a:rPr lang="en-US" sz="2000" dirty="0"/>
              <a:t>, triggered by the evaluation results, allocates resources (if necessary) </a:t>
            </a:r>
            <a:r>
              <a:rPr lang="en-US" sz="2000" dirty="0" smtClean="0"/>
              <a:t>and performs </a:t>
            </a:r>
            <a:r>
              <a:rPr lang="en-US" sz="2000" dirty="0"/>
              <a:t>the actual Handover (including serving HS-DSCH Cell Change) </a:t>
            </a:r>
            <a:r>
              <a:rPr lang="en-US" sz="2000" dirty="0" smtClean="0"/>
              <a:t>or Inter-RAT </a:t>
            </a:r>
            <a:r>
              <a:rPr lang="en-US" sz="2000" dirty="0"/>
              <a:t>Cell Change</a:t>
            </a:r>
            <a:r>
              <a:rPr lang="en-US" sz="2000" dirty="0" smtClean="0"/>
              <a:t>.</a:t>
            </a:r>
          </a:p>
          <a:p>
            <a:r>
              <a:rPr lang="en-US" sz="2000" dirty="0"/>
              <a:t>UEs </a:t>
            </a:r>
            <a:r>
              <a:rPr lang="en-US" sz="2000" dirty="0" smtClean="0"/>
              <a:t>are configured </a:t>
            </a:r>
            <a:r>
              <a:rPr lang="en-US" sz="2000" dirty="0"/>
              <a:t>to evaluate and send measurement reports to the system </a:t>
            </a:r>
            <a:r>
              <a:rPr lang="en-US" sz="2000" dirty="0" smtClean="0"/>
              <a:t>only when </a:t>
            </a:r>
            <a:r>
              <a:rPr lang="en-US" sz="2000" dirty="0"/>
              <a:t>certain events </a:t>
            </a:r>
            <a:r>
              <a:rPr lang="en-US" sz="2000" dirty="0" smtClean="0"/>
              <a:t>occur.</a:t>
            </a:r>
            <a:endParaRPr lang="en-US" sz="20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92939797"/>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2" y="365125"/>
            <a:ext cx="11772900" cy="1029335"/>
          </a:xfrm>
        </p:spPr>
        <p:txBody>
          <a:bodyPr/>
          <a:lstStyle/>
          <a:p>
            <a:pPr algn="ctr"/>
            <a:r>
              <a:rPr lang="en-US" b="1" dirty="0">
                <a:solidFill>
                  <a:srgbClr val="FF0000"/>
                </a:solidFill>
              </a:rPr>
              <a:t>UE Associated Cell sets </a:t>
            </a:r>
            <a:r>
              <a:rPr lang="en-US" b="1" dirty="0" smtClean="0">
                <a:solidFill>
                  <a:srgbClr val="FF0000"/>
                </a:solidFill>
              </a:rPr>
              <a:t>for Measurement</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a:t>Active Set </a:t>
            </a:r>
            <a:r>
              <a:rPr lang="en-US" dirty="0"/>
              <a:t>The cells involved in soft handover and measured </a:t>
            </a:r>
            <a:r>
              <a:rPr lang="en-US" dirty="0" smtClean="0"/>
              <a:t>by the </a:t>
            </a:r>
            <a:r>
              <a:rPr lang="en-US" dirty="0"/>
              <a:t>UE</a:t>
            </a:r>
          </a:p>
          <a:p>
            <a:r>
              <a:rPr lang="en-US" b="1" dirty="0"/>
              <a:t>Virtual Active Set </a:t>
            </a:r>
            <a:r>
              <a:rPr lang="en-US" dirty="0"/>
              <a:t>The Active Set associated with a non-used </a:t>
            </a:r>
            <a:r>
              <a:rPr lang="en-US" dirty="0" smtClean="0"/>
              <a:t>frequency for </a:t>
            </a:r>
            <a:r>
              <a:rPr lang="en-US" dirty="0"/>
              <a:t>support of </a:t>
            </a:r>
            <a:r>
              <a:rPr lang="en-US" dirty="0">
                <a:solidFill>
                  <a:srgbClr val="00B050"/>
                </a:solidFill>
              </a:rPr>
              <a:t>Inter-Frequency</a:t>
            </a:r>
            <a:r>
              <a:rPr lang="en-US" dirty="0"/>
              <a:t> evaluation</a:t>
            </a:r>
          </a:p>
          <a:p>
            <a:r>
              <a:rPr lang="en-US" b="1" dirty="0"/>
              <a:t>Monitored Set </a:t>
            </a:r>
            <a:r>
              <a:rPr lang="en-US" dirty="0"/>
              <a:t>The cells only measured by the UE and not part </a:t>
            </a:r>
            <a:r>
              <a:rPr lang="en-US" dirty="0" smtClean="0"/>
              <a:t>of the </a:t>
            </a:r>
            <a:r>
              <a:rPr lang="en-US" dirty="0"/>
              <a:t>Active Set. The monitored set can consist </a:t>
            </a:r>
            <a:r>
              <a:rPr lang="en-US" dirty="0" smtClean="0"/>
              <a:t>of </a:t>
            </a:r>
            <a:r>
              <a:rPr lang="en-US" dirty="0" smtClean="0">
                <a:solidFill>
                  <a:srgbClr val="00B050"/>
                </a:solidFill>
              </a:rPr>
              <a:t>intra-frequency</a:t>
            </a:r>
            <a:r>
              <a:rPr lang="en-US" dirty="0">
                <a:solidFill>
                  <a:srgbClr val="00B050"/>
                </a:solidFill>
              </a:rPr>
              <a:t>, Inter-Frequency and Inter-RAT </a:t>
            </a:r>
            <a:r>
              <a:rPr lang="en-US" dirty="0" smtClean="0">
                <a:solidFill>
                  <a:srgbClr val="00B050"/>
                </a:solidFill>
              </a:rPr>
              <a:t>cells </a:t>
            </a:r>
            <a:r>
              <a:rPr lang="en-US" dirty="0" smtClean="0">
                <a:solidFill>
                  <a:schemeClr val="accent1"/>
                </a:solidFill>
              </a:rPr>
              <a:t>or</a:t>
            </a:r>
            <a:r>
              <a:rPr lang="en-US" dirty="0" smtClean="0">
                <a:solidFill>
                  <a:srgbClr val="00B050"/>
                </a:solidFill>
              </a:rPr>
              <a:t> </a:t>
            </a:r>
            <a:r>
              <a:rPr lang="en-US" dirty="0"/>
              <a:t>list of (neighboring) cells whose pilot channel </a:t>
            </a:r>
            <a:r>
              <a:rPr lang="en-US" dirty="0" err="1" smtClean="0"/>
              <a:t>Ec</a:t>
            </a:r>
            <a:r>
              <a:rPr lang="en-US" dirty="0" smtClean="0"/>
              <a:t>/Io </a:t>
            </a:r>
            <a:r>
              <a:rPr lang="en-US" dirty="0"/>
              <a:t>is continuously measured but not strong enough to be added to the active </a:t>
            </a:r>
            <a:r>
              <a:rPr lang="en-US" dirty="0" smtClean="0"/>
              <a:t>set.</a:t>
            </a:r>
            <a:endParaRPr lang="en-US" dirty="0">
              <a:solidFill>
                <a:srgbClr val="00B050"/>
              </a:solidFill>
            </a:endParaRPr>
          </a:p>
          <a:p>
            <a:r>
              <a:rPr lang="en-US" b="1" dirty="0"/>
              <a:t>Detected Set </a:t>
            </a:r>
            <a:r>
              <a:rPr lang="en-US" dirty="0"/>
              <a:t>The </a:t>
            </a:r>
            <a:r>
              <a:rPr lang="en-US" dirty="0">
                <a:solidFill>
                  <a:srgbClr val="00B050"/>
                </a:solidFill>
              </a:rPr>
              <a:t>intra frequency cells </a:t>
            </a:r>
            <a:r>
              <a:rPr lang="en-US" dirty="0"/>
              <a:t>(P-CPICH scrambling </a:t>
            </a:r>
            <a:r>
              <a:rPr lang="en-US" dirty="0" smtClean="0"/>
              <a:t>codes) detected </a:t>
            </a:r>
            <a:r>
              <a:rPr lang="en-US" dirty="0"/>
              <a:t>by </a:t>
            </a:r>
            <a:r>
              <a:rPr lang="en-US" dirty="0" smtClean="0"/>
              <a:t>the UE and they are not in relation definition.</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57493000"/>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Monitored Set </a:t>
            </a:r>
            <a:r>
              <a:rPr lang="en-US" b="1" dirty="0" smtClean="0">
                <a:solidFill>
                  <a:srgbClr val="FF0000"/>
                </a:solidFill>
              </a:rPr>
              <a:t>Creation</a:t>
            </a:r>
            <a:endParaRPr lang="en-US" b="1" dirty="0">
              <a:solidFill>
                <a:srgbClr val="FF0000"/>
              </a:solidFill>
            </a:endParaRPr>
          </a:p>
        </p:txBody>
      </p:sp>
      <p:sp>
        <p:nvSpPr>
          <p:cNvPr id="3" name="Content Placeholder 2"/>
          <p:cNvSpPr>
            <a:spLocks noGrp="1"/>
          </p:cNvSpPr>
          <p:nvPr>
            <p:ph idx="1"/>
          </p:nvPr>
        </p:nvSpPr>
        <p:spPr/>
        <p:txBody>
          <a:bodyPr>
            <a:normAutofit lnSpcReduction="10000"/>
          </a:bodyPr>
          <a:lstStyle/>
          <a:p>
            <a:r>
              <a:rPr lang="en-US" dirty="0" smtClean="0"/>
              <a:t>After </a:t>
            </a:r>
            <a:r>
              <a:rPr lang="en-US" dirty="0"/>
              <a:t>the UE has </a:t>
            </a:r>
            <a:r>
              <a:rPr lang="en-US" dirty="0">
                <a:solidFill>
                  <a:srgbClr val="00B050"/>
                </a:solidFill>
              </a:rPr>
              <a:t>entered state CELL_DCH </a:t>
            </a:r>
            <a:r>
              <a:rPr lang="en-US" dirty="0"/>
              <a:t>or after the </a:t>
            </a:r>
            <a:r>
              <a:rPr lang="en-US" dirty="0">
                <a:solidFill>
                  <a:srgbClr val="00B050"/>
                </a:solidFill>
              </a:rPr>
              <a:t>Active Set is </a:t>
            </a:r>
            <a:r>
              <a:rPr lang="en-US" dirty="0" smtClean="0">
                <a:solidFill>
                  <a:srgbClr val="00B050"/>
                </a:solidFill>
              </a:rPr>
              <a:t>updated </a:t>
            </a:r>
            <a:r>
              <a:rPr lang="en-US" dirty="0" smtClean="0"/>
              <a:t>(including </a:t>
            </a:r>
            <a:r>
              <a:rPr lang="en-US" dirty="0"/>
              <a:t>successful IFHO), the Monitored Set is created. It is based on </a:t>
            </a:r>
            <a:r>
              <a:rPr lang="en-US" dirty="0" smtClean="0"/>
              <a:t>the neighbor </a:t>
            </a:r>
            <a:r>
              <a:rPr lang="en-US" dirty="0"/>
              <a:t>cells of the cells in the Active Set and is typically updated when </a:t>
            </a:r>
            <a:r>
              <a:rPr lang="en-US" dirty="0" smtClean="0"/>
              <a:t>the Active </a:t>
            </a:r>
            <a:r>
              <a:rPr lang="en-US" dirty="0"/>
              <a:t>Set is updated.</a:t>
            </a:r>
          </a:p>
          <a:p>
            <a:r>
              <a:rPr lang="en-US" dirty="0"/>
              <a:t>The Monitored Set consists of three subsets namely</a:t>
            </a:r>
          </a:p>
          <a:p>
            <a:pPr lvl="1"/>
            <a:r>
              <a:rPr lang="en-US" dirty="0" smtClean="0"/>
              <a:t>IAF </a:t>
            </a:r>
            <a:r>
              <a:rPr lang="en-US" dirty="0"/>
              <a:t>Monitored Subset</a:t>
            </a:r>
          </a:p>
          <a:p>
            <a:pPr lvl="1"/>
            <a:r>
              <a:rPr lang="en-US" dirty="0" smtClean="0"/>
              <a:t>IEF </a:t>
            </a:r>
            <a:r>
              <a:rPr lang="en-US" dirty="0"/>
              <a:t>Monitored Subset</a:t>
            </a:r>
          </a:p>
          <a:p>
            <a:pPr lvl="1"/>
            <a:r>
              <a:rPr lang="en-US" dirty="0" smtClean="0"/>
              <a:t>GSM </a:t>
            </a:r>
            <a:r>
              <a:rPr lang="en-US" dirty="0"/>
              <a:t>Monitored Subset</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3945868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Measurement Handling (</a:t>
            </a:r>
            <a:r>
              <a:rPr lang="en-US" b="1" dirty="0" err="1">
                <a:solidFill>
                  <a:srgbClr val="FF0000"/>
                </a:solidFill>
              </a:rPr>
              <a:t>Meas_Handl</a:t>
            </a:r>
            <a:r>
              <a:rPr lang="en-US" b="1" dirty="0" smtClean="0">
                <a:solidFill>
                  <a:srgbClr val="FF0000"/>
                </a:solidFill>
              </a:rPr>
              <a:t>)</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10000"/>
          </a:bodyPr>
          <a:lstStyle/>
          <a:p>
            <a:r>
              <a:rPr lang="en-US" dirty="0" smtClean="0"/>
              <a:t>The </a:t>
            </a:r>
            <a:r>
              <a:rPr lang="en-US" dirty="0"/>
              <a:t>Measurement Handling algorithm prepares a </a:t>
            </a:r>
            <a:r>
              <a:rPr lang="en-US" dirty="0">
                <a:solidFill>
                  <a:srgbClr val="FF0000"/>
                </a:solidFill>
              </a:rPr>
              <a:t>list of cells that the UE </a:t>
            </a:r>
            <a:r>
              <a:rPr lang="en-US" dirty="0" smtClean="0">
                <a:solidFill>
                  <a:srgbClr val="FF0000"/>
                </a:solidFill>
              </a:rPr>
              <a:t>will measure </a:t>
            </a:r>
            <a:r>
              <a:rPr lang="en-US" dirty="0">
                <a:solidFill>
                  <a:srgbClr val="FF0000"/>
                </a:solidFill>
              </a:rPr>
              <a:t>on</a:t>
            </a:r>
            <a:r>
              <a:rPr lang="en-US" dirty="0"/>
              <a:t>. The algorithm prepares a message to send to the UE </a:t>
            </a:r>
            <a:r>
              <a:rPr lang="en-US" dirty="0" smtClean="0"/>
              <a:t>containing the </a:t>
            </a:r>
            <a:r>
              <a:rPr lang="en-US" dirty="0">
                <a:solidFill>
                  <a:srgbClr val="FF0000"/>
                </a:solidFill>
              </a:rPr>
              <a:t>measurement criteria</a:t>
            </a:r>
            <a:r>
              <a:rPr lang="en-US" dirty="0"/>
              <a:t>, as well as the list of cells to measure on, </a:t>
            </a:r>
            <a:r>
              <a:rPr lang="en-US" dirty="0" smtClean="0"/>
              <a:t>in accordance </a:t>
            </a:r>
            <a:r>
              <a:rPr lang="en-US" dirty="0"/>
              <a:t>with the handover parameters defined by the operator and the </a:t>
            </a:r>
            <a:r>
              <a:rPr lang="en-US" dirty="0" smtClean="0"/>
              <a:t>cells currently </a:t>
            </a:r>
            <a:r>
              <a:rPr lang="en-US" dirty="0"/>
              <a:t>used in the </a:t>
            </a:r>
            <a:r>
              <a:rPr lang="en-US" dirty="0">
                <a:solidFill>
                  <a:srgbClr val="FF0000"/>
                </a:solidFill>
              </a:rPr>
              <a:t>active </a:t>
            </a:r>
            <a:r>
              <a:rPr lang="en-US" dirty="0" smtClean="0">
                <a:solidFill>
                  <a:srgbClr val="FF0000"/>
                </a:solidFill>
              </a:rPr>
              <a:t>set</a:t>
            </a:r>
          </a:p>
          <a:p>
            <a:pPr lvl="1"/>
            <a:r>
              <a:rPr lang="en-US" dirty="0"/>
              <a:t>The number of Intra-frequency cells in the Monitored Set + the Active </a:t>
            </a:r>
            <a:r>
              <a:rPr lang="en-US" dirty="0" smtClean="0"/>
              <a:t>Set cells </a:t>
            </a:r>
            <a:r>
              <a:rPr lang="en-US" dirty="0"/>
              <a:t>is limited by 3GPP to 32</a:t>
            </a:r>
            <a:r>
              <a:rPr lang="en-US" dirty="0" smtClean="0"/>
              <a:t>.</a:t>
            </a:r>
          </a:p>
          <a:p>
            <a:pPr lvl="1"/>
            <a:r>
              <a:rPr lang="en-US" dirty="0"/>
              <a:t>The number of Inter-Frequency cells in </a:t>
            </a:r>
            <a:r>
              <a:rPr lang="en-US" dirty="0" smtClean="0"/>
              <a:t>the Monitored </a:t>
            </a:r>
            <a:r>
              <a:rPr lang="en-US" dirty="0"/>
              <a:t>set is limited to 32. </a:t>
            </a:r>
            <a:endParaRPr lang="en-US" dirty="0" smtClean="0"/>
          </a:p>
          <a:p>
            <a:pPr lvl="1"/>
            <a:r>
              <a:rPr lang="en-US" dirty="0" smtClean="0"/>
              <a:t>The </a:t>
            </a:r>
            <a:r>
              <a:rPr lang="en-US" dirty="0"/>
              <a:t>number of Inter-RAT cells in the </a:t>
            </a:r>
            <a:r>
              <a:rPr lang="en-US" dirty="0" smtClean="0"/>
              <a:t>Monitored set </a:t>
            </a:r>
            <a:r>
              <a:rPr lang="en-US" dirty="0"/>
              <a:t>is limited to 32.</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54656289"/>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41897"/>
            <a:ext cx="10515600" cy="949709"/>
          </a:xfrm>
        </p:spPr>
        <p:txBody>
          <a:bodyPr/>
          <a:lstStyle/>
          <a:p>
            <a:pPr algn="ctr"/>
            <a:r>
              <a:rPr lang="en-US" b="1" i="1" dirty="0">
                <a:solidFill>
                  <a:srgbClr val="FF0000"/>
                </a:solidFill>
              </a:rPr>
              <a:t>Overview of Sets and Subsets of Cells</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558165" y="942753"/>
            <a:ext cx="4907931" cy="5692840"/>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926822671"/>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05000" y="304800"/>
            <a:ext cx="8001000" cy="609600"/>
          </a:xfrm>
        </p:spPr>
        <p:txBody>
          <a:bodyPr>
            <a:normAutofit fontScale="90000"/>
          </a:bodyPr>
          <a:lstStyle/>
          <a:p>
            <a:pPr algn="ctr"/>
            <a:r>
              <a:rPr lang="en-US" b="1" dirty="0" smtClean="0">
                <a:solidFill>
                  <a:srgbClr val="FF0000"/>
                </a:solidFill>
                <a:cs typeface="Arial" panose="020B0604020202020204" pitchFamily="34" charset="0"/>
              </a:rPr>
              <a:t>Overall Process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1267" name="Line 8"/>
          <p:cNvSpPr>
            <a:spLocks noChangeShapeType="1"/>
          </p:cNvSpPr>
          <p:nvPr/>
        </p:nvSpPr>
        <p:spPr bwMode="auto">
          <a:xfrm>
            <a:off x="5721928" y="1607127"/>
            <a:ext cx="47808" cy="680668"/>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grpSp>
        <p:nvGrpSpPr>
          <p:cNvPr id="11268" name="Group 16"/>
          <p:cNvGrpSpPr>
            <a:grpSpLocks/>
          </p:cNvGrpSpPr>
          <p:nvPr/>
        </p:nvGrpSpPr>
        <p:grpSpPr bwMode="auto">
          <a:xfrm>
            <a:off x="3071815" y="1113637"/>
            <a:ext cx="5685820" cy="5165188"/>
            <a:chOff x="975" y="709"/>
            <a:chExt cx="2770" cy="2789"/>
          </a:xfrm>
        </p:grpSpPr>
        <p:sp>
          <p:nvSpPr>
            <p:cNvPr id="11269" name="AutoShape 7"/>
            <p:cNvSpPr>
              <a:spLocks noChangeArrowheads="1"/>
            </p:cNvSpPr>
            <p:nvPr/>
          </p:nvSpPr>
          <p:spPr bwMode="auto">
            <a:xfrm>
              <a:off x="1945" y="709"/>
              <a:ext cx="649" cy="249"/>
            </a:xfrm>
            <a:prstGeom prst="flowChartProcess">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Font typeface="Wingdings" panose="05000000000000000000" pitchFamily="2" charset="2"/>
                <a:buNone/>
              </a:pPr>
              <a:r>
                <a:rPr lang="en-US" sz="2400" dirty="0"/>
                <a:t>Initiation</a:t>
              </a:r>
            </a:p>
          </p:txBody>
        </p:sp>
        <p:sp>
          <p:nvSpPr>
            <p:cNvPr id="11270" name="AutoShape 9"/>
            <p:cNvSpPr>
              <a:spLocks noChangeArrowheads="1"/>
            </p:cNvSpPr>
            <p:nvPr/>
          </p:nvSpPr>
          <p:spPr bwMode="auto">
            <a:xfrm>
              <a:off x="975" y="1343"/>
              <a:ext cx="2770" cy="848"/>
            </a:xfrm>
            <a:prstGeom prst="flowChartProcess">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457200" indent="-457200">
                <a:defRPr>
                  <a:solidFill>
                    <a:schemeClr val="tx1"/>
                  </a:solidFill>
                  <a:latin typeface="Arial" panose="020B0604020202020204" pitchFamily="34" charset="0"/>
                </a:defRPr>
              </a:lvl1pPr>
              <a:lvl2pPr marL="914400" indent="-457200">
                <a:defRPr>
                  <a:solidFill>
                    <a:schemeClr val="tx1"/>
                  </a:solidFill>
                  <a:latin typeface="Arial" panose="020B0604020202020204" pitchFamily="34" charset="0"/>
                </a:defRPr>
              </a:lvl2pPr>
              <a:lvl3pPr marL="1371600" indent="-457200">
                <a:defRPr>
                  <a:solidFill>
                    <a:schemeClr val="tx1"/>
                  </a:solidFill>
                  <a:latin typeface="Arial" panose="020B0604020202020204" pitchFamily="34" charset="0"/>
                </a:defRPr>
              </a:lvl3pPr>
              <a:lvl4pPr marL="1828800" indent="-457200">
                <a:defRPr>
                  <a:solidFill>
                    <a:schemeClr val="tx1"/>
                  </a:solidFill>
                  <a:latin typeface="Arial" panose="020B0604020202020204" pitchFamily="34" charset="0"/>
                </a:defRPr>
              </a:lvl4pPr>
              <a:lvl5pPr marL="2286000" indent="-457200">
                <a:defRPr>
                  <a:solidFill>
                    <a:schemeClr val="tx1"/>
                  </a:solidFill>
                  <a:latin typeface="Arial" panose="020B0604020202020204" pitchFamily="34" charset="0"/>
                </a:defRPr>
              </a:lvl5pPr>
              <a:lvl6pPr marL="2743200" indent="-457200" eaLnBrk="0" fontAlgn="base" hangingPunct="0">
                <a:spcBef>
                  <a:spcPct val="0"/>
                </a:spcBef>
                <a:spcAft>
                  <a:spcPct val="0"/>
                </a:spcAft>
                <a:defRPr>
                  <a:solidFill>
                    <a:schemeClr val="tx1"/>
                  </a:solidFill>
                  <a:latin typeface="Arial" panose="020B0604020202020204" pitchFamily="34" charset="0"/>
                </a:defRPr>
              </a:lvl6pPr>
              <a:lvl7pPr marL="3200400" indent="-457200" eaLnBrk="0" fontAlgn="base" hangingPunct="0">
                <a:spcBef>
                  <a:spcPct val="0"/>
                </a:spcBef>
                <a:spcAft>
                  <a:spcPct val="0"/>
                </a:spcAft>
                <a:defRPr>
                  <a:solidFill>
                    <a:schemeClr val="tx1"/>
                  </a:solidFill>
                  <a:latin typeface="Arial" panose="020B0604020202020204" pitchFamily="34" charset="0"/>
                </a:defRPr>
              </a:lvl7pPr>
              <a:lvl8pPr marL="3657600" indent="-457200" eaLnBrk="0" fontAlgn="base" hangingPunct="0">
                <a:spcBef>
                  <a:spcPct val="0"/>
                </a:spcBef>
                <a:spcAft>
                  <a:spcPct val="0"/>
                </a:spcAft>
                <a:defRPr>
                  <a:solidFill>
                    <a:schemeClr val="tx1"/>
                  </a:solidFill>
                  <a:latin typeface="Arial" panose="020B0604020202020204" pitchFamily="34" charset="0"/>
                </a:defRPr>
              </a:lvl8pPr>
              <a:lvl9pPr marL="4114800" indent="-4572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None/>
              </a:pPr>
              <a:r>
                <a:rPr lang="en-US" sz="2400" dirty="0"/>
                <a:t>UE Measurements / Evaluation</a:t>
              </a:r>
            </a:p>
            <a:p>
              <a:pPr lvl="1">
                <a:buFont typeface="Wingdings" panose="05000000000000000000" pitchFamily="2" charset="2"/>
                <a:buChar char="Ø"/>
              </a:pPr>
              <a:r>
                <a:rPr lang="en-US" dirty="0"/>
                <a:t>Measurements</a:t>
              </a:r>
            </a:p>
            <a:p>
              <a:pPr lvl="1">
                <a:buFont typeface="Wingdings" panose="05000000000000000000" pitchFamily="2" charset="2"/>
                <a:buChar char="Ø"/>
              </a:pPr>
              <a:r>
                <a:rPr lang="en-US" dirty="0"/>
                <a:t>Filtering, Offsetting, Weighting</a:t>
              </a:r>
            </a:p>
            <a:p>
              <a:pPr lvl="1">
                <a:buFont typeface="Wingdings" panose="05000000000000000000" pitchFamily="2" charset="2"/>
                <a:buChar char="Ø"/>
              </a:pPr>
              <a:r>
                <a:rPr lang="en-US" dirty="0"/>
                <a:t>Evaluation</a:t>
              </a:r>
            </a:p>
            <a:p>
              <a:pPr lvl="1">
                <a:buFont typeface="Wingdings" panose="05000000000000000000" pitchFamily="2" charset="2"/>
                <a:buChar char="Ø"/>
              </a:pPr>
              <a:r>
                <a:rPr lang="en-US" dirty="0"/>
                <a:t>Reporting</a:t>
              </a:r>
            </a:p>
          </p:txBody>
        </p:sp>
        <p:sp>
          <p:nvSpPr>
            <p:cNvPr id="11271" name="AutoShape 10"/>
            <p:cNvSpPr>
              <a:spLocks noChangeArrowheads="1"/>
            </p:cNvSpPr>
            <p:nvPr/>
          </p:nvSpPr>
          <p:spPr bwMode="auto">
            <a:xfrm>
              <a:off x="1565" y="2659"/>
              <a:ext cx="1490" cy="249"/>
            </a:xfrm>
            <a:prstGeom prst="flowChartProcess">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Font typeface="Wingdings" panose="05000000000000000000" pitchFamily="2" charset="2"/>
                <a:buNone/>
              </a:pPr>
              <a:r>
                <a:rPr lang="en-US" sz="2400"/>
                <a:t>RNC Evaluation</a:t>
              </a:r>
            </a:p>
          </p:txBody>
        </p:sp>
        <p:sp>
          <p:nvSpPr>
            <p:cNvPr id="11272" name="Line 11"/>
            <p:cNvSpPr>
              <a:spLocks noChangeShapeType="1"/>
            </p:cNvSpPr>
            <p:nvPr/>
          </p:nvSpPr>
          <p:spPr bwMode="auto">
            <a:xfrm>
              <a:off x="2336" y="2976"/>
              <a:ext cx="0" cy="272"/>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n-US"/>
            </a:p>
          </p:txBody>
        </p:sp>
        <p:sp>
          <p:nvSpPr>
            <p:cNvPr id="11273" name="Line 12"/>
            <p:cNvSpPr>
              <a:spLocks noChangeShapeType="1"/>
            </p:cNvSpPr>
            <p:nvPr/>
          </p:nvSpPr>
          <p:spPr bwMode="auto">
            <a:xfrm>
              <a:off x="2314" y="2180"/>
              <a:ext cx="22" cy="479"/>
            </a:xfrm>
            <a:prstGeom prst="line">
              <a:avLst/>
            </a:prstGeom>
            <a:noFill/>
            <a:ln w="9525">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en-US"/>
            </a:p>
          </p:txBody>
        </p:sp>
        <p:sp>
          <p:nvSpPr>
            <p:cNvPr id="11274" name="AutoShape 13"/>
            <p:cNvSpPr>
              <a:spLocks noChangeArrowheads="1"/>
            </p:cNvSpPr>
            <p:nvPr/>
          </p:nvSpPr>
          <p:spPr bwMode="auto">
            <a:xfrm>
              <a:off x="1791" y="3249"/>
              <a:ext cx="966" cy="249"/>
            </a:xfrm>
            <a:prstGeom prst="flowChartProcess">
              <a:avLst/>
            </a:prstGeom>
            <a:noFill/>
            <a:ln w="9525" algn="ctr">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buFont typeface="Wingdings" panose="05000000000000000000" pitchFamily="2" charset="2"/>
                <a:buNone/>
              </a:pPr>
              <a:r>
                <a:rPr lang="en-US" sz="2400"/>
                <a:t>Execution</a:t>
              </a:r>
            </a:p>
          </p:txBody>
        </p:sp>
      </p:grpSp>
    </p:spTree>
    <p:extLst>
      <p:ext uri="{BB962C8B-B14F-4D97-AF65-F5344CB8AC3E}">
        <p14:creationId xmlns:p14="http://schemas.microsoft.com/office/powerpoint/2010/main" val="335974174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Types of WCDMA Handover</a:t>
            </a:r>
            <a:endParaRPr lang="en-US" sz="32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0"/>
            <a:ext cx="8458200" cy="4154984"/>
          </a:xfrm>
          <a:prstGeom prst="rect">
            <a:avLst/>
          </a:prstGeom>
          <a:noFill/>
        </p:spPr>
        <p:txBody>
          <a:bodyPr wrap="square" rtlCol="0">
            <a:spAutoFit/>
          </a:bodyPr>
          <a:lstStyle/>
          <a:p>
            <a:pPr>
              <a:buClr>
                <a:srgbClr val="002060"/>
              </a:buClr>
            </a:pPr>
            <a:r>
              <a:rPr lang="en-AU" altLang="en-US" sz="2000" b="1" dirty="0"/>
              <a:t>There can be various types of WCDMA handover as follows:</a:t>
            </a:r>
          </a:p>
          <a:p>
            <a:pPr>
              <a:buClr>
                <a:srgbClr val="002060"/>
              </a:buClr>
            </a:pPr>
            <a:endParaRPr lang="en-AU" altLang="en-US" sz="2000" b="1" dirty="0"/>
          </a:p>
          <a:p>
            <a:pPr marL="342900" indent="-342900">
              <a:buClr>
                <a:srgbClr val="002060"/>
              </a:buClr>
              <a:buFont typeface="Arial" pitchFamily="34" charset="0"/>
              <a:buChar char="•"/>
            </a:pPr>
            <a:r>
              <a:rPr lang="en-AU" altLang="en-US" sz="2000" dirty="0"/>
              <a:t>Soft &amp; Softer handover</a:t>
            </a:r>
          </a:p>
          <a:p>
            <a:pPr marL="342900" indent="-342900">
              <a:buClr>
                <a:srgbClr val="002060"/>
              </a:buClr>
              <a:buFont typeface="Arial" pitchFamily="34" charset="0"/>
              <a:buChar char="•"/>
            </a:pPr>
            <a:endParaRPr lang="en-AU" altLang="en-US" sz="2000" dirty="0"/>
          </a:p>
          <a:p>
            <a:pPr marL="342900" indent="-342900">
              <a:buClr>
                <a:srgbClr val="002060"/>
              </a:buClr>
              <a:buFont typeface="Arial" pitchFamily="34" charset="0"/>
              <a:buChar char="•"/>
            </a:pPr>
            <a:r>
              <a:rPr lang="en-AU" altLang="en-US" sz="2000" dirty="0"/>
              <a:t>3G-2G IRAT handover</a:t>
            </a:r>
          </a:p>
          <a:p>
            <a:pPr marL="342900" indent="-342900">
              <a:buClr>
                <a:srgbClr val="002060"/>
              </a:buClr>
              <a:buFont typeface="Arial" pitchFamily="34" charset="0"/>
              <a:buChar char="•"/>
            </a:pPr>
            <a:endParaRPr lang="en-AU" altLang="en-US" sz="2000" dirty="0"/>
          </a:p>
          <a:p>
            <a:pPr marL="342900" indent="-342900">
              <a:buClr>
                <a:srgbClr val="002060"/>
              </a:buClr>
              <a:buFont typeface="Arial" pitchFamily="34" charset="0"/>
              <a:buChar char="•"/>
            </a:pPr>
            <a:r>
              <a:rPr lang="en-AU" altLang="en-US" sz="2000" dirty="0"/>
              <a:t>2G-3G IRAT handover</a:t>
            </a:r>
          </a:p>
          <a:p>
            <a:pPr marL="342900" indent="-342900">
              <a:buClr>
                <a:srgbClr val="002060"/>
              </a:buClr>
              <a:buFont typeface="Arial" pitchFamily="34" charset="0"/>
              <a:buChar char="•"/>
            </a:pPr>
            <a:endParaRPr lang="en-AU" altLang="en-US" sz="2000" dirty="0"/>
          </a:p>
          <a:p>
            <a:pPr marL="342900" indent="-342900">
              <a:buClr>
                <a:srgbClr val="002060"/>
              </a:buClr>
              <a:buFont typeface="Arial" pitchFamily="34" charset="0"/>
              <a:buChar char="•"/>
            </a:pPr>
            <a:r>
              <a:rPr lang="en-AU" altLang="en-US" sz="2000" dirty="0"/>
              <a:t>Inter Frequency handover</a:t>
            </a:r>
          </a:p>
          <a:p>
            <a:pPr>
              <a:buClr>
                <a:srgbClr val="002060"/>
              </a:buClr>
            </a:pPr>
            <a:endParaRPr lang="en-AU" altLang="en-US" sz="2000" dirty="0"/>
          </a:p>
          <a:p>
            <a:pPr marL="342900" indent="-342900">
              <a:buClr>
                <a:srgbClr val="002060"/>
              </a:buClr>
              <a:buFont typeface="Arial" pitchFamily="34" charset="0"/>
              <a:buChar char="•"/>
            </a:pPr>
            <a:r>
              <a:rPr lang="en-AU" altLang="en-US" sz="2000" dirty="0"/>
              <a:t>Load sharing</a:t>
            </a:r>
          </a:p>
          <a:p>
            <a:pPr>
              <a:buClr>
                <a:srgbClr val="002060"/>
              </a:buClr>
            </a:pPr>
            <a:endParaRPr lang="en-AU" altLang="en-US" sz="2000" b="1" dirty="0"/>
          </a:p>
          <a:p>
            <a:endParaRPr lang="en-US" altLang="zh-CN" sz="1200" dirty="0">
              <a:ea typeface="SimSun" pitchFamily="2" charset="-122"/>
            </a:endParaRPr>
          </a:p>
          <a:p>
            <a:endParaRPr lang="en-US" sz="1200" dirty="0"/>
          </a:p>
        </p:txBody>
      </p:sp>
    </p:spTree>
    <p:extLst>
      <p:ext uri="{BB962C8B-B14F-4D97-AF65-F5344CB8AC3E}">
        <p14:creationId xmlns:p14="http://schemas.microsoft.com/office/powerpoint/2010/main" val="41281439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Soft &amp; Softer handover</a:t>
            </a:r>
            <a:endParaRPr lang="en-US" sz="32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1"/>
            <a:ext cx="9025676" cy="2308324"/>
          </a:xfrm>
          <a:prstGeom prst="rect">
            <a:avLst/>
          </a:prstGeom>
          <a:noFill/>
        </p:spPr>
        <p:txBody>
          <a:bodyPr wrap="none" rtlCol="0">
            <a:spAutoFit/>
          </a:bodyPr>
          <a:lstStyle/>
          <a:p>
            <a:r>
              <a:rPr lang="en-US" sz="1600" dirty="0"/>
              <a:t>In </a:t>
            </a:r>
            <a:r>
              <a:rPr lang="en-US" sz="1600" b="1" dirty="0"/>
              <a:t>Soft Handover </a:t>
            </a:r>
            <a:r>
              <a:rPr lang="en-US" sz="1600" dirty="0"/>
              <a:t>the UE is connected to more than one RBS simultaneously. Soft Handover is possible and</a:t>
            </a:r>
          </a:p>
          <a:p>
            <a:r>
              <a:rPr lang="en-US" sz="1600" dirty="0"/>
              <a:t>necessary with a frequency re-use of one. At least one radio link is always active and there is no</a:t>
            </a:r>
          </a:p>
          <a:p>
            <a:r>
              <a:rPr lang="en-US" sz="1600" dirty="0"/>
              <a:t> interruption in the dataflow during the actual handover. The signals are received in the UE and combined</a:t>
            </a:r>
          </a:p>
          <a:p>
            <a:r>
              <a:rPr lang="en-US" sz="1600" dirty="0"/>
              <a:t> in the </a:t>
            </a:r>
            <a:r>
              <a:rPr lang="en-US" sz="1600" b="1" dirty="0"/>
              <a:t>RAKE receiver </a:t>
            </a:r>
            <a:r>
              <a:rPr lang="en-US" sz="1600" dirty="0"/>
              <a:t>to give protection against fading.</a:t>
            </a:r>
          </a:p>
          <a:p>
            <a:endParaRPr lang="en-US" sz="1600" dirty="0"/>
          </a:p>
          <a:p>
            <a:r>
              <a:rPr lang="en-US" sz="1600" dirty="0"/>
              <a:t>In </a:t>
            </a:r>
            <a:r>
              <a:rPr lang="en-US" sz="1600" b="1" dirty="0"/>
              <a:t>Softer Handover </a:t>
            </a:r>
            <a:r>
              <a:rPr lang="en-US" sz="1600" dirty="0"/>
              <a:t>the UE communicates with one RBS through several radio links. The Softer Handover</a:t>
            </a:r>
          </a:p>
          <a:p>
            <a:r>
              <a:rPr lang="en-US" sz="1600" dirty="0"/>
              <a:t> is a handover between two or more cells of the same RBS. </a:t>
            </a:r>
          </a:p>
          <a:p>
            <a:endParaRPr lang="en-US" sz="1600" dirty="0"/>
          </a:p>
          <a:p>
            <a:endParaRPr lang="en-US" sz="1600"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120" y="3253811"/>
            <a:ext cx="5130349" cy="315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320372" y="3661269"/>
            <a:ext cx="6096000" cy="1754326"/>
          </a:xfrm>
          <a:prstGeom prst="rect">
            <a:avLst/>
          </a:prstGeom>
        </p:spPr>
        <p:txBody>
          <a:bodyPr>
            <a:spAutoFit/>
          </a:bodyPr>
          <a:lstStyle/>
          <a:p>
            <a:r>
              <a:rPr lang="en-US" dirty="0">
                <a:solidFill>
                  <a:srgbClr val="000000"/>
                </a:solidFill>
                <a:latin typeface="Tahoma" panose="020B0604030504040204" pitchFamily="34" charset="0"/>
              </a:rPr>
              <a:t>In addition to this code limiting effect described above, soft and softer handover also add to the consumption of OVSF codes. Assuming that the average soft handover factor was 1.8 radio links per user, each user would require 1.8 codes on an average (excluding the HS-PDSCH). </a:t>
            </a:r>
            <a:endParaRPr lang="en-US" dirty="0"/>
          </a:p>
        </p:txBody>
      </p:sp>
    </p:spTree>
    <p:extLst>
      <p:ext uri="{BB962C8B-B14F-4D97-AF65-F5344CB8AC3E}">
        <p14:creationId xmlns:p14="http://schemas.microsoft.com/office/powerpoint/2010/main" val="3355757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DATA </a:t>
            </a:r>
            <a:r>
              <a:rPr lang="en-US" b="1" dirty="0" smtClean="0">
                <a:solidFill>
                  <a:srgbClr val="FF0000"/>
                </a:solidFill>
              </a:rPr>
              <a:t>COLLECTION</a:t>
            </a:r>
            <a:endParaRPr lang="en-US" dirty="0">
              <a:solidFill>
                <a:srgbClr val="FF0000"/>
              </a:solidFill>
            </a:endParaRPr>
          </a:p>
        </p:txBody>
      </p:sp>
      <p:sp>
        <p:nvSpPr>
          <p:cNvPr id="3" name="Content Placeholder 2"/>
          <p:cNvSpPr>
            <a:spLocks noGrp="1"/>
          </p:cNvSpPr>
          <p:nvPr>
            <p:ph idx="1"/>
          </p:nvPr>
        </p:nvSpPr>
        <p:spPr>
          <a:xfrm>
            <a:off x="566669" y="1390918"/>
            <a:ext cx="10787131" cy="4786045"/>
          </a:xfrm>
        </p:spPr>
        <p:txBody>
          <a:bodyPr>
            <a:normAutofit fontScale="77500" lnSpcReduction="20000"/>
          </a:bodyPr>
          <a:lstStyle/>
          <a:p>
            <a:pPr marL="0" indent="0" algn="just">
              <a:buNone/>
            </a:pPr>
            <a:r>
              <a:rPr lang="en-US" dirty="0" smtClean="0"/>
              <a:t>Performance </a:t>
            </a:r>
            <a:r>
              <a:rPr lang="en-US" dirty="0"/>
              <a:t>Statistics are continuously collected from all </a:t>
            </a:r>
            <a:r>
              <a:rPr lang="en-US" dirty="0" smtClean="0"/>
              <a:t>Network Elements </a:t>
            </a:r>
            <a:r>
              <a:rPr lang="en-US" dirty="0"/>
              <a:t>(NE) and stored persistently in Operation </a:t>
            </a:r>
            <a:r>
              <a:rPr lang="en-US" dirty="0" smtClean="0"/>
              <a:t>Support System</a:t>
            </a:r>
            <a:r>
              <a:rPr lang="en-US" dirty="0"/>
              <a:t>, Radio and Core (OSS-RC). Statistics are mainly used </a:t>
            </a:r>
            <a:r>
              <a:rPr lang="en-US" dirty="0" smtClean="0"/>
              <a:t>for the </a:t>
            </a:r>
            <a:r>
              <a:rPr lang="en-US" dirty="0"/>
              <a:t>detection of problem areas and for monitoring the </a:t>
            </a:r>
            <a:r>
              <a:rPr lang="en-US" dirty="0" smtClean="0"/>
              <a:t>performance of </a:t>
            </a:r>
            <a:r>
              <a:rPr lang="en-US" dirty="0"/>
              <a:t>the network on a daily </a:t>
            </a:r>
            <a:r>
              <a:rPr lang="en-US" dirty="0" smtClean="0"/>
              <a:t>basis. The </a:t>
            </a:r>
            <a:r>
              <a:rPr lang="en-US" dirty="0"/>
              <a:t>complete WCDMA Radio Access Network (</a:t>
            </a:r>
            <a:r>
              <a:rPr lang="en-US" dirty="0" smtClean="0"/>
              <a:t>RAN)Performance </a:t>
            </a:r>
            <a:r>
              <a:rPr lang="en-US" dirty="0"/>
              <a:t>Management (PM) functionality receives support</a:t>
            </a:r>
          </a:p>
          <a:p>
            <a:pPr marL="0" indent="0">
              <a:buNone/>
            </a:pPr>
            <a:r>
              <a:rPr lang="en-US" dirty="0"/>
              <a:t>from all WCDMA RAN nodes:</a:t>
            </a:r>
          </a:p>
          <a:p>
            <a:pPr marL="0" indent="0">
              <a:buNone/>
            </a:pPr>
            <a:r>
              <a:rPr lang="en-US" dirty="0">
                <a:solidFill>
                  <a:srgbClr val="0070C0"/>
                </a:solidFill>
              </a:rPr>
              <a:t>• Radio Base Station (RBS)</a:t>
            </a:r>
          </a:p>
          <a:p>
            <a:pPr marL="0" indent="0">
              <a:buNone/>
            </a:pPr>
            <a:r>
              <a:rPr lang="en-US" dirty="0">
                <a:solidFill>
                  <a:srgbClr val="0070C0"/>
                </a:solidFill>
              </a:rPr>
              <a:t>• Radio Network Controller (RNC)</a:t>
            </a:r>
          </a:p>
          <a:p>
            <a:pPr marL="0" indent="0">
              <a:buNone/>
            </a:pPr>
            <a:r>
              <a:rPr lang="en-US" dirty="0">
                <a:solidFill>
                  <a:srgbClr val="0070C0"/>
                </a:solidFill>
              </a:rPr>
              <a:t>• Radio Access Network Aggregator (RANAG – RXI)</a:t>
            </a:r>
          </a:p>
          <a:p>
            <a:pPr marL="0" indent="0">
              <a:buNone/>
            </a:pPr>
            <a:r>
              <a:rPr lang="en-US" dirty="0">
                <a:solidFill>
                  <a:srgbClr val="0070C0"/>
                </a:solidFill>
              </a:rPr>
              <a:t>• OSS-RC.</a:t>
            </a:r>
          </a:p>
          <a:p>
            <a:pPr marL="0" indent="0">
              <a:buNone/>
            </a:pPr>
            <a:r>
              <a:rPr lang="en-US" dirty="0"/>
              <a:t>The traffic nodes provide the performance information through </a:t>
            </a:r>
            <a:r>
              <a:rPr lang="en-US" dirty="0" smtClean="0"/>
              <a:t>a file </a:t>
            </a:r>
            <a:r>
              <a:rPr lang="en-US" dirty="0"/>
              <a:t>interface. This information is collected by OSS-RC.</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84612100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Soft &amp; Softer handover</a:t>
            </a:r>
            <a:endParaRPr lang="en-US" sz="32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3"/>
            <a:ext cx="9067800" cy="2308324"/>
          </a:xfrm>
          <a:prstGeom prst="rect">
            <a:avLst/>
          </a:prstGeom>
          <a:noFill/>
        </p:spPr>
        <p:txBody>
          <a:bodyPr wrap="square" rtlCol="0">
            <a:spAutoFit/>
          </a:bodyPr>
          <a:lstStyle/>
          <a:p>
            <a:r>
              <a:rPr lang="en-US" sz="1600" dirty="0"/>
              <a:t>In </a:t>
            </a:r>
            <a:r>
              <a:rPr lang="en-US" sz="1600" b="1" dirty="0"/>
              <a:t>Soft Handover </a:t>
            </a:r>
            <a:r>
              <a:rPr lang="en-US" sz="1600" dirty="0"/>
              <a:t>the combining techniques of information from different radio paths are different for uplink and downlink. </a:t>
            </a:r>
          </a:p>
          <a:p>
            <a:r>
              <a:rPr lang="en-US" sz="1600" b="1" dirty="0"/>
              <a:t>In the uplink selective combining is used</a:t>
            </a:r>
            <a:r>
              <a:rPr lang="en-US" sz="1600" dirty="0"/>
              <a:t>; the RNC receives transport blocks from different RBSs and chooses the best block according to the CRC.</a:t>
            </a:r>
          </a:p>
          <a:p>
            <a:r>
              <a:rPr lang="en-US" sz="1600" b="1" dirty="0"/>
              <a:t>In the downlink </a:t>
            </a:r>
            <a:r>
              <a:rPr lang="en-US" sz="1600" dirty="0"/>
              <a:t>the signals are combined in the Rake receiver in the UE, using </a:t>
            </a:r>
            <a:r>
              <a:rPr lang="en-US" sz="1600" b="1" dirty="0"/>
              <a:t>MRC</a:t>
            </a:r>
          </a:p>
          <a:p>
            <a:r>
              <a:rPr lang="en-US" sz="1600" b="1" dirty="0"/>
              <a:t>(Maximum Ratio Combing).</a:t>
            </a:r>
          </a:p>
          <a:p>
            <a:endParaRPr lang="en-US" sz="1600" b="1" dirty="0"/>
          </a:p>
          <a:p>
            <a:r>
              <a:rPr lang="en-US" sz="1600" dirty="0"/>
              <a:t>In </a:t>
            </a:r>
            <a:r>
              <a:rPr lang="en-US" sz="1600" b="1" dirty="0"/>
              <a:t>Softer Handover </a:t>
            </a:r>
            <a:r>
              <a:rPr lang="en-US" sz="1600" dirty="0"/>
              <a:t>different diversity branches, both in the uplink and downlink, can be combined in the same Rake receiver, hence MRC can be used in both directions.</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0437" y="4038600"/>
            <a:ext cx="4210051" cy="268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97623" y="4038600"/>
            <a:ext cx="4610100" cy="2656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695786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3297" y="384673"/>
            <a:ext cx="9395851" cy="846979"/>
          </a:xfrm>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Handover Events</a:t>
            </a:r>
            <a:endParaRPr lang="en-US" sz="3200" dirty="0">
              <a:solidFill>
                <a:srgbClr val="FF0000"/>
              </a:solidFill>
            </a:endParaRPr>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4"/>
            <a:ext cx="9067800" cy="1323439"/>
          </a:xfrm>
          <a:prstGeom prst="rect">
            <a:avLst/>
          </a:prstGeom>
          <a:noFill/>
        </p:spPr>
        <p:txBody>
          <a:bodyPr wrap="square" rtlCol="0">
            <a:spAutoFit/>
          </a:bodyPr>
          <a:lstStyle/>
          <a:p>
            <a:r>
              <a:rPr lang="en-US" sz="1600" dirty="0"/>
              <a:t>To enable handovers, the UE is measuring on </a:t>
            </a:r>
            <a:r>
              <a:rPr lang="en-US" sz="1600" b="1" dirty="0"/>
              <a:t>CPICHs in the </a:t>
            </a:r>
            <a:r>
              <a:rPr lang="en-US" sz="1600" b="1" i="1" dirty="0"/>
              <a:t>active</a:t>
            </a:r>
            <a:r>
              <a:rPr lang="en-US" sz="1600" b="1" dirty="0"/>
              <a:t> and </a:t>
            </a:r>
            <a:r>
              <a:rPr lang="en-US" sz="1600" b="1" i="1" dirty="0"/>
              <a:t>monitored set</a:t>
            </a:r>
            <a:r>
              <a:rPr lang="en-US" sz="1600" b="1" dirty="0"/>
              <a:t>, using the searcher finger</a:t>
            </a:r>
            <a:r>
              <a:rPr lang="en-US" sz="1600" dirty="0"/>
              <a:t> of the Rake receiver, When a new pilot enters the reporting range an </a:t>
            </a:r>
            <a:r>
              <a:rPr lang="en-US" sz="1600" b="1" dirty="0"/>
              <a:t>event</a:t>
            </a:r>
            <a:r>
              <a:rPr lang="en-US" sz="1600" dirty="0"/>
              <a:t> is triggered. Then the UE sends a report to the RNC for evaluation. When new resources are needed the Soft/Softer Handover Execution checks with Admission Control if they are available, before execution. The UE gets a message to add/replace or remove the new cell and information about the updated monitored set.</a:t>
            </a:r>
          </a:p>
        </p:txBody>
      </p:sp>
      <p:pic>
        <p:nvPicPr>
          <p:cNvPr id="4098" name="Picture 2" descr="overview signaling SHO"/>
          <p:cNvPicPr>
            <a:picLocks noChangeAspect="1" noChangeArrowheads="1"/>
          </p:cNvPicPr>
          <p:nvPr/>
        </p:nvPicPr>
        <p:blipFill>
          <a:blip r:embed="rId3" cstate="print">
            <a:extLst>
              <a:ext uri="{28A0092B-C50C-407E-A947-70E740481C1C}">
                <a14:useLocalDpi xmlns:a14="http://schemas.microsoft.com/office/drawing/2010/main" val="0"/>
              </a:ext>
            </a:extLst>
          </a:blip>
          <a:srcRect l="10872" t="8615" r="16510" b="11742"/>
          <a:stretch>
            <a:fillRect/>
          </a:stretch>
        </p:blipFill>
        <p:spPr bwMode="auto">
          <a:xfrm>
            <a:off x="1512629" y="2889913"/>
            <a:ext cx="4854575" cy="387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1" y="3236115"/>
            <a:ext cx="4330747" cy="869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87033" y="4276986"/>
            <a:ext cx="4253483" cy="2292935"/>
          </a:xfrm>
          <a:prstGeom prst="rect">
            <a:avLst/>
          </a:prstGeom>
        </p:spPr>
        <p:txBody>
          <a:bodyPr wrap="square">
            <a:spAutoFit/>
          </a:bodyPr>
          <a:lstStyle/>
          <a:p>
            <a:r>
              <a:rPr lang="en-US" sz="1100" dirty="0" err="1"/>
              <a:t>UeMeasControl</a:t>
            </a:r>
            <a:r>
              <a:rPr lang="en-US" sz="1100" dirty="0"/>
              <a:t>             measQuantity1                          </a:t>
            </a:r>
            <a:r>
              <a:rPr lang="en-US" sz="1100" dirty="0" err="1"/>
              <a:t>enumRef:SupportedMeasQuantities</a:t>
            </a:r>
            <a:r>
              <a:rPr lang="en-US" sz="1100" dirty="0"/>
              <a:t>                    </a:t>
            </a:r>
          </a:p>
          <a:p>
            <a:r>
              <a:rPr lang="en-US" sz="1100" dirty="0"/>
              <a:t>----------------------------------------------------------------------------------------------Used by UE functions for intra-frequency measurements (in CELL_DCH). Quantity to measure for the chosen mode. The value of this attribute will set the message data </a:t>
            </a:r>
            <a:r>
              <a:rPr lang="en-US" sz="1100" dirty="0" err="1"/>
              <a:t>CPICH_Ec</a:t>
            </a:r>
            <a:r>
              <a:rPr lang="en-US" sz="1100" dirty="0"/>
              <a:t>/No or CPICH_RSCP accordingly.</a:t>
            </a:r>
          </a:p>
          <a:p>
            <a:r>
              <a:rPr lang="en-US" sz="1100" dirty="0"/>
              <a:t>Dependencies: If CN Hard Handover is supported and measQuantity1 is changed, (the measurement method is changed), the attribute </a:t>
            </a:r>
            <a:r>
              <a:rPr lang="en-US" sz="1100" dirty="0" err="1"/>
              <a:t>intraFreqCnhhoPenalty</a:t>
            </a:r>
            <a:r>
              <a:rPr lang="en-US" sz="1100" dirty="0"/>
              <a:t> in MO Handover must be correctly set for the new measurement method. The system will not enforce this.</a:t>
            </a:r>
          </a:p>
          <a:p>
            <a:r>
              <a:rPr lang="en-US" sz="1100" dirty="0"/>
              <a:t>Change takes effect: Ongoing connections (next switch to CELL_DCH)</a:t>
            </a:r>
          </a:p>
          <a:p>
            <a:r>
              <a:rPr lang="en-US" sz="1100" dirty="0"/>
              <a:t>Default=CPICH_EC_NO</a:t>
            </a:r>
          </a:p>
          <a:p>
            <a:r>
              <a:rPr lang="en-US" sz="1100" dirty="0"/>
              <a:t>Range: 1,2</a:t>
            </a:r>
          </a:p>
        </p:txBody>
      </p:sp>
    </p:spTree>
    <p:extLst>
      <p:ext uri="{BB962C8B-B14F-4D97-AF65-F5344CB8AC3E}">
        <p14:creationId xmlns:p14="http://schemas.microsoft.com/office/powerpoint/2010/main" val="219237998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Event-1a-Addition of a RL</a:t>
            </a:r>
            <a:endParaRPr lang="en-US" sz="3200" dirty="0">
              <a:solidFill>
                <a:srgbClr val="FF0000"/>
              </a:solidFill>
            </a:endParaRPr>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4"/>
            <a:ext cx="9067800" cy="1508105"/>
          </a:xfrm>
          <a:prstGeom prst="rect">
            <a:avLst/>
          </a:prstGeom>
          <a:noFill/>
        </p:spPr>
        <p:txBody>
          <a:bodyPr wrap="square" rtlCol="0">
            <a:spAutoFit/>
          </a:bodyPr>
          <a:lstStyle/>
          <a:p>
            <a:r>
              <a:rPr lang="en-US" sz="1600" dirty="0"/>
              <a:t>When a primary CPICH, not included in the Active Set, enters the reporting range, event 1a occurs. The UE sends an event 1a report to the RNC. If the reported cell is a valid neighbor and the Active Set is not full, the cell is proposed as an addition to the Active Set. The event 1a reporting is configurable through the parameter </a:t>
            </a:r>
            <a:r>
              <a:rPr lang="en-US" sz="1600" b="1" dirty="0"/>
              <a:t>reportingRange1a.</a:t>
            </a:r>
          </a:p>
          <a:p>
            <a:endParaRPr lang="en-US" sz="1600" b="1" dirty="0"/>
          </a:p>
          <a:p>
            <a:r>
              <a:rPr lang="en-US" sz="1200" b="1" dirty="0"/>
              <a:t>&gt; (reportingRange1a + hysteresis1a/2) for timetotrigger1a duration</a:t>
            </a:r>
            <a:endParaRPr lang="en-US" sz="1200" dirty="0"/>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4604" y="3733805"/>
            <a:ext cx="4267201" cy="1762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6629404" y="5638805"/>
            <a:ext cx="2904193" cy="830997"/>
          </a:xfrm>
          <a:prstGeom prst="rect">
            <a:avLst/>
          </a:prstGeom>
          <a:noFill/>
        </p:spPr>
        <p:txBody>
          <a:bodyPr wrap="none" rtlCol="0">
            <a:spAutoFit/>
          </a:bodyPr>
          <a:lstStyle/>
          <a:p>
            <a:r>
              <a:rPr lang="en-US" sz="1600" b="1" dirty="0"/>
              <a:t>Hysteresis1a = 0 = No Hysteresis</a:t>
            </a:r>
          </a:p>
          <a:p>
            <a:r>
              <a:rPr lang="en-US" sz="1600" b="1" dirty="0"/>
              <a:t>Reportingrange1a= 6 = 3 dB</a:t>
            </a:r>
          </a:p>
          <a:p>
            <a:r>
              <a:rPr lang="en-US" sz="1600" b="1" dirty="0"/>
              <a:t>Timetotrigger1a = 9 = 200ms</a:t>
            </a:r>
          </a:p>
        </p:txBody>
      </p:sp>
      <p:pic>
        <p:nvPicPr>
          <p:cNvPr id="51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4" y="2362200"/>
            <a:ext cx="4267201"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3276600"/>
            <a:ext cx="4752408" cy="3598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69748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Event-1b-Removal of a RL</a:t>
            </a:r>
            <a:endParaRPr lang="en-US" sz="32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3"/>
            <a:ext cx="9067800" cy="1815882"/>
          </a:xfrm>
          <a:prstGeom prst="rect">
            <a:avLst/>
          </a:prstGeom>
          <a:noFill/>
        </p:spPr>
        <p:txBody>
          <a:bodyPr wrap="square" rtlCol="0">
            <a:spAutoFit/>
          </a:bodyPr>
          <a:lstStyle/>
          <a:p>
            <a:r>
              <a:rPr lang="en-US" sz="1600" dirty="0"/>
              <a:t>When a primary CPICH, included in the Active Set, leaves the reporting range, event 1b occurs. The UE sends an event 1b report (proposal of Radio Link removal) to the RNC.</a:t>
            </a:r>
          </a:p>
          <a:p>
            <a:r>
              <a:rPr lang="en-US" sz="1600" dirty="0"/>
              <a:t>If the report includes more than one cell, all cells are proposed by the evaluation to be removed. However, one cell is always kept in the Active Set. The event 1b reporting is configurable through the parameter </a:t>
            </a:r>
            <a:r>
              <a:rPr lang="en-US" sz="1600" b="1" dirty="0"/>
              <a:t>reportingRange1b.</a:t>
            </a:r>
          </a:p>
          <a:p>
            <a:r>
              <a:rPr lang="en-US" sz="1600" b="1" dirty="0"/>
              <a:t>&lt; (reportingRange1b - hysteresis1b /2) for timetotrigger1b duration</a:t>
            </a:r>
            <a:endParaRPr lang="en-US" sz="1600" dirty="0"/>
          </a:p>
          <a:p>
            <a:endParaRPr lang="en-US" sz="1600" dirty="0"/>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4" y="3399435"/>
            <a:ext cx="4252913" cy="1647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6629404" y="5410205"/>
            <a:ext cx="2913811" cy="830997"/>
          </a:xfrm>
          <a:prstGeom prst="rect">
            <a:avLst/>
          </a:prstGeom>
          <a:noFill/>
        </p:spPr>
        <p:txBody>
          <a:bodyPr wrap="none" rtlCol="0">
            <a:spAutoFit/>
          </a:bodyPr>
          <a:lstStyle/>
          <a:p>
            <a:r>
              <a:rPr lang="en-US" sz="1600" b="1" dirty="0"/>
              <a:t>Hysteresis1b = 0 = No Hysteresis</a:t>
            </a:r>
          </a:p>
          <a:p>
            <a:r>
              <a:rPr lang="en-US" sz="1600" b="1" dirty="0"/>
              <a:t>Reportingrange1b= 12 = 6 dB</a:t>
            </a:r>
          </a:p>
          <a:p>
            <a:r>
              <a:rPr lang="en-US" sz="1600" b="1" dirty="0"/>
              <a:t>Timetotrigger1b = 13 = 1280ms</a:t>
            </a:r>
          </a:p>
        </p:txBody>
      </p:sp>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3" y="3276600"/>
            <a:ext cx="4610100" cy="3598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9694718"/>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800" dirty="0">
                <a:solidFill>
                  <a:srgbClr val="FF0000"/>
                </a:solidFill>
              </a:rPr>
              <a:t>Event-1c-Replacement of a RL</a:t>
            </a:r>
            <a:endParaRPr lang="en-US" sz="32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4"/>
            <a:ext cx="9067800" cy="1323439"/>
          </a:xfrm>
          <a:prstGeom prst="rect">
            <a:avLst/>
          </a:prstGeom>
          <a:noFill/>
        </p:spPr>
        <p:txBody>
          <a:bodyPr wrap="square" rtlCol="0">
            <a:spAutoFit/>
          </a:bodyPr>
          <a:lstStyle/>
          <a:p>
            <a:r>
              <a:rPr lang="en-US" sz="1600" dirty="0"/>
              <a:t>When a primary CPICH, not included in the Active Set, becomes stronger than the weakest CPICH in the Active Set, event 1c occurs. The UE sends an event 1c report to the RNC.</a:t>
            </a:r>
          </a:p>
          <a:p>
            <a:r>
              <a:rPr lang="en-US" sz="1600" dirty="0"/>
              <a:t>If the reported cell is a valid neighbor and the Active Set is full, the reported cell is proposed as a replacement for the weakest cell in the Active Set. The event 1c reporting is configurable through the parameter </a:t>
            </a:r>
            <a:r>
              <a:rPr lang="en-US" sz="1600" b="1" dirty="0"/>
              <a:t>hysteresis1c</a:t>
            </a:r>
            <a:endParaRPr lang="en-US" sz="1600" dirty="0"/>
          </a:p>
        </p:txBody>
      </p:sp>
      <p:pic>
        <p:nvPicPr>
          <p:cNvPr id="61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7621" y="3457433"/>
            <a:ext cx="4517979" cy="1600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p:cNvSpPr txBox="1"/>
          <p:nvPr/>
        </p:nvSpPr>
        <p:spPr>
          <a:xfrm>
            <a:off x="6629402" y="5410205"/>
            <a:ext cx="2699137" cy="584775"/>
          </a:xfrm>
          <a:prstGeom prst="rect">
            <a:avLst/>
          </a:prstGeom>
          <a:noFill/>
        </p:spPr>
        <p:txBody>
          <a:bodyPr wrap="none" rtlCol="0">
            <a:spAutoFit/>
          </a:bodyPr>
          <a:lstStyle/>
          <a:p>
            <a:r>
              <a:rPr lang="en-US" sz="1600" b="1" dirty="0"/>
              <a:t>Hysteresis1c = 2 = 1 dB</a:t>
            </a:r>
          </a:p>
          <a:p>
            <a:r>
              <a:rPr lang="en-US" sz="1600" b="1" dirty="0"/>
              <a:t>Timetotrigger1c = 11 = 320ms</a:t>
            </a:r>
          </a:p>
        </p:txBody>
      </p:sp>
      <p:pic>
        <p:nvPicPr>
          <p:cNvPr id="61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18" y="3048005"/>
            <a:ext cx="4367284" cy="381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8911265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000" dirty="0">
                <a:solidFill>
                  <a:srgbClr val="FF0000"/>
                </a:solidFill>
              </a:rPr>
              <a:t>Event-1d-Change of best cell in AS</a:t>
            </a:r>
            <a:endParaRPr lang="en-US" sz="24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1"/>
            <a:ext cx="9067800" cy="1600438"/>
          </a:xfrm>
          <a:prstGeom prst="rect">
            <a:avLst/>
          </a:prstGeom>
          <a:noFill/>
        </p:spPr>
        <p:txBody>
          <a:bodyPr wrap="square" rtlCol="0">
            <a:spAutoFit/>
          </a:bodyPr>
          <a:lstStyle/>
          <a:p>
            <a:r>
              <a:rPr lang="en-US" sz="1600" dirty="0"/>
              <a:t>When any of the primary CPICHs become stronger than the best primary CPICH, event 1d occurs. The UE sends an event 1d report to the RNC.</a:t>
            </a:r>
          </a:p>
          <a:p>
            <a:r>
              <a:rPr lang="en-US" sz="1600" dirty="0"/>
              <a:t>the reported cell is a valid neighbor and the Active Set is not full, the cell is proposed as an addition to the Active Set. If the Active Set is full, the cell is proposed as a replacement for the weakest cell in the Active Set.</a:t>
            </a:r>
          </a:p>
          <a:p>
            <a:r>
              <a:rPr lang="en-US" sz="1600" dirty="0"/>
              <a:t>The event 1d reporting is configurable through the parameter </a:t>
            </a:r>
            <a:r>
              <a:rPr lang="en-US" sz="1600" b="1" dirty="0"/>
              <a:t>hysteresis1d</a:t>
            </a:r>
            <a:r>
              <a:rPr lang="en-US" sz="1600" dirty="0"/>
              <a:t>.</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4101" y="3962405"/>
            <a:ext cx="4410075"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629402" y="5410205"/>
            <a:ext cx="2723181" cy="584775"/>
          </a:xfrm>
          <a:prstGeom prst="rect">
            <a:avLst/>
          </a:prstGeom>
          <a:noFill/>
        </p:spPr>
        <p:txBody>
          <a:bodyPr wrap="none" rtlCol="0">
            <a:spAutoFit/>
          </a:bodyPr>
          <a:lstStyle/>
          <a:p>
            <a:r>
              <a:rPr lang="en-US" sz="1600" b="1" dirty="0"/>
              <a:t>Hysteresis1d = 15 = 7.5 dB</a:t>
            </a:r>
          </a:p>
          <a:p>
            <a:r>
              <a:rPr lang="en-US" sz="1600" b="1" dirty="0"/>
              <a:t>Timetotrigger1d = 12 = 640ms</a:t>
            </a: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4" y="3352800"/>
            <a:ext cx="4473621"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9341956"/>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4000" dirty="0">
                <a:solidFill>
                  <a:srgbClr val="FF0000"/>
                </a:solidFill>
              </a:rPr>
              <a:t>Counters &amp; KPIs related to SHO</a:t>
            </a:r>
            <a:endParaRPr lang="en-US" sz="24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828805"/>
            <a:ext cx="8458200" cy="769441"/>
          </a:xfrm>
          <a:prstGeom prst="rect">
            <a:avLst/>
          </a:prstGeom>
          <a:noFill/>
        </p:spPr>
        <p:txBody>
          <a:bodyPr wrap="square" rtlCol="0">
            <a:spAutoFit/>
          </a:bodyPr>
          <a:lstStyle/>
          <a:p>
            <a:pPr>
              <a:buClr>
                <a:srgbClr val="002060"/>
              </a:buClr>
            </a:pPr>
            <a:endParaRPr lang="en-AU" altLang="en-US" sz="2000" b="1" dirty="0"/>
          </a:p>
          <a:p>
            <a:endParaRPr lang="en-US" altLang="zh-CN" sz="1200" dirty="0">
              <a:ea typeface="SimSun" pitchFamily="2" charset="-122"/>
            </a:endParaRPr>
          </a:p>
          <a:p>
            <a:endParaRPr lang="en-US" sz="1200" dirty="0"/>
          </a:p>
        </p:txBody>
      </p:sp>
      <p:sp>
        <p:nvSpPr>
          <p:cNvPr id="4" name="TextBox 3"/>
          <p:cNvSpPr txBox="1"/>
          <p:nvPr/>
        </p:nvSpPr>
        <p:spPr>
          <a:xfrm>
            <a:off x="1600201" y="1572166"/>
            <a:ext cx="9067800" cy="5262979"/>
          </a:xfrm>
          <a:prstGeom prst="rect">
            <a:avLst/>
          </a:prstGeom>
          <a:noFill/>
        </p:spPr>
        <p:txBody>
          <a:bodyPr wrap="square" rtlCol="0">
            <a:spAutoFit/>
          </a:bodyPr>
          <a:lstStyle/>
          <a:p>
            <a:r>
              <a:rPr lang="en-US" sz="1600" b="1" dirty="0" err="1"/>
              <a:t>pmRlAddAttemptsBestCellSpeech</a:t>
            </a:r>
            <a:r>
              <a:rPr lang="en-US" sz="1600" dirty="0"/>
              <a:t> : CS Speech RABs</a:t>
            </a:r>
          </a:p>
          <a:p>
            <a:r>
              <a:rPr lang="en-US" sz="1600" b="1" dirty="0" err="1"/>
              <a:t>pmRlAddAttemptsBestCellCsConvers</a:t>
            </a:r>
            <a:r>
              <a:rPr lang="en-US" sz="1600" dirty="0"/>
              <a:t> : CS Conversational 64kbps RABs</a:t>
            </a:r>
          </a:p>
          <a:p>
            <a:r>
              <a:rPr lang="en-US" sz="1600" b="1" dirty="0" err="1"/>
              <a:t>pmRlAddAttemptsBestCellPacketHigh</a:t>
            </a:r>
            <a:r>
              <a:rPr lang="en-US" sz="1600" dirty="0"/>
              <a:t> : high-rate (greater than 64 kbps) PS Interactive RABs</a:t>
            </a:r>
          </a:p>
          <a:p>
            <a:r>
              <a:rPr lang="en-US" sz="1600" b="1" dirty="0" err="1"/>
              <a:t>pmRlAddAttemptsBestCellPacketLow</a:t>
            </a:r>
            <a:r>
              <a:rPr lang="en-US" sz="1600" dirty="0"/>
              <a:t> : low –rate (less than 64 kbps) PS Interactive RABs</a:t>
            </a:r>
          </a:p>
          <a:p>
            <a:r>
              <a:rPr lang="en-US" sz="1600" b="1" dirty="0" err="1"/>
              <a:t>pmRlAddAttemptsBestCellStandAlone</a:t>
            </a:r>
            <a:r>
              <a:rPr lang="en-US" sz="1600" dirty="0"/>
              <a:t> : Stand-alone SRB 13.6 connections</a:t>
            </a:r>
          </a:p>
          <a:p>
            <a:endParaRPr lang="en-US" sz="1600" dirty="0"/>
          </a:p>
          <a:p>
            <a:r>
              <a:rPr lang="en-US" sz="1600" b="1" dirty="0" err="1"/>
              <a:t>pmNoTimesCellFailAddToActSet</a:t>
            </a:r>
            <a:r>
              <a:rPr lang="en-US" sz="1600" dirty="0"/>
              <a:t> : Number of times that a cell could not be added to the active set of a UE.</a:t>
            </a:r>
          </a:p>
          <a:p>
            <a:endParaRPr lang="en-US" sz="1600" dirty="0"/>
          </a:p>
          <a:p>
            <a:r>
              <a:rPr lang="en-US" sz="1600" b="1" dirty="0">
                <a:solidFill>
                  <a:srgbClr val="FF0000"/>
                </a:solidFill>
              </a:rPr>
              <a:t>pmSumUesWith1Rls1RlInActSet</a:t>
            </a:r>
            <a:r>
              <a:rPr lang="en-US" sz="1600" dirty="0"/>
              <a:t> : Sum of all sample values recorded during a ROP for the number of UEs with one radio link set and one radio link in the active set.</a:t>
            </a:r>
          </a:p>
          <a:p>
            <a:r>
              <a:rPr lang="en-US" sz="1600" b="1" dirty="0"/>
              <a:t>pmSumUesWith1Rls2RlInActSet</a:t>
            </a:r>
          </a:p>
          <a:p>
            <a:r>
              <a:rPr lang="en-US" sz="1600" b="1" dirty="0"/>
              <a:t>pmSumUesWith1Rls3RlInActSet</a:t>
            </a:r>
            <a:r>
              <a:rPr lang="en-US" sz="1600" dirty="0"/>
              <a:t/>
            </a:r>
            <a:br>
              <a:rPr lang="en-US" sz="1600" dirty="0"/>
            </a:br>
            <a:endParaRPr lang="en-US" sz="1600" dirty="0"/>
          </a:p>
          <a:p>
            <a:endParaRPr lang="en-US" sz="1600" dirty="0"/>
          </a:p>
          <a:p>
            <a:r>
              <a:rPr lang="en-US" sz="1600" b="1" dirty="0" err="1"/>
              <a:t>SHOSuccess</a:t>
            </a:r>
            <a:r>
              <a:rPr lang="en-US" sz="1600" b="1" dirty="0"/>
              <a:t> = </a:t>
            </a:r>
            <a:r>
              <a:rPr lang="en-US" sz="1600" dirty="0"/>
              <a:t>100 * </a:t>
            </a:r>
            <a:r>
              <a:rPr lang="en-US" sz="1600" dirty="0" err="1"/>
              <a:t>pmNoTimesRlAddToActSet</a:t>
            </a:r>
            <a:r>
              <a:rPr lang="en-US" sz="1600" dirty="0"/>
              <a:t> / (</a:t>
            </a:r>
            <a:r>
              <a:rPr lang="en-US" sz="1600" dirty="0" err="1"/>
              <a:t>pmNoTimesRlAddToActSet</a:t>
            </a:r>
            <a:r>
              <a:rPr lang="en-US" sz="1600" dirty="0"/>
              <a:t> + </a:t>
            </a:r>
            <a:r>
              <a:rPr lang="en-US" sz="1600" dirty="0" err="1"/>
              <a:t>pmNoTimesCellFailAddToActSet</a:t>
            </a:r>
            <a:r>
              <a:rPr lang="en-US" sz="1600" dirty="0"/>
              <a:t>) </a:t>
            </a:r>
            <a:r>
              <a:rPr lang="en-US" sz="1600" b="1" dirty="0"/>
              <a:t>Accepted range is 99</a:t>
            </a:r>
          </a:p>
          <a:p>
            <a:endParaRPr lang="en-US" sz="1600" dirty="0"/>
          </a:p>
          <a:p>
            <a:r>
              <a:rPr lang="en-US" sz="1600" b="1" dirty="0"/>
              <a:t>SHO Overhead </a:t>
            </a:r>
            <a:r>
              <a:rPr lang="en-US" sz="1600" dirty="0"/>
              <a:t>= (1* pmSumUesWith1Rls1RlInActSet +2* pmSumUesWith1Rls2RlInActSet +3* pmSumUesWith1Rls3RlInActSet )/(pmSumUesWith1Rls1RlInActSet + pmSumUesWith2Rls1RlInActSet + pmSumUesWith3Rls1RlInActSet) </a:t>
            </a:r>
          </a:p>
          <a:p>
            <a:r>
              <a:rPr lang="en-US" sz="1600" b="1" dirty="0"/>
              <a:t>Accepted range is 1.5</a:t>
            </a:r>
          </a:p>
        </p:txBody>
      </p:sp>
    </p:spTree>
    <p:extLst>
      <p:ext uri="{BB962C8B-B14F-4D97-AF65-F5344CB8AC3E}">
        <p14:creationId xmlns:p14="http://schemas.microsoft.com/office/powerpoint/2010/main" val="3967023229"/>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1063" y="101406"/>
            <a:ext cx="10515600" cy="1325563"/>
          </a:xfrm>
          <a:noFill/>
        </p:spPr>
        <p:style>
          <a:lnRef idx="0">
            <a:schemeClr val="accent4"/>
          </a:lnRef>
          <a:fillRef idx="3">
            <a:schemeClr val="accent4"/>
          </a:fillRef>
          <a:effectRef idx="3">
            <a:schemeClr val="accent4"/>
          </a:effectRef>
          <a:fontRef idx="minor">
            <a:schemeClr val="lt1"/>
          </a:fontRef>
        </p:style>
        <p:txBody>
          <a:bodyPr>
            <a:noAutofit/>
          </a:bodyPr>
          <a:lstStyle/>
          <a:p>
            <a:r>
              <a:rPr lang="en-US" sz="4000" dirty="0">
                <a:solidFill>
                  <a:srgbClr val="FF0000"/>
                </a:solidFill>
              </a:rPr>
              <a:t>Inter Frequency &amp; Inter RAT Handover</a:t>
            </a:r>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5"/>
            <a:ext cx="8458200" cy="3108543"/>
          </a:xfrm>
          <a:prstGeom prst="rect">
            <a:avLst/>
          </a:prstGeom>
          <a:noFill/>
        </p:spPr>
        <p:txBody>
          <a:bodyPr wrap="square" rtlCol="0">
            <a:spAutoFit/>
          </a:bodyPr>
          <a:lstStyle/>
          <a:p>
            <a:r>
              <a:rPr lang="en-US" sz="1400" dirty="0"/>
              <a:t>Inter-Frequency handover is only attempted if </a:t>
            </a:r>
            <a:r>
              <a:rPr lang="en-US" sz="1400" b="1" dirty="0" err="1"/>
              <a:t>IfHoAllowed</a:t>
            </a:r>
            <a:r>
              <a:rPr lang="en-US" sz="1400" b="1" dirty="0"/>
              <a:t> </a:t>
            </a:r>
            <a:r>
              <a:rPr lang="en-US" sz="1400" dirty="0"/>
              <a:t>is set to Allowed and </a:t>
            </a:r>
            <a:r>
              <a:rPr lang="en-US" sz="1400" b="1" dirty="0" err="1"/>
              <a:t>FddIfHoSupp</a:t>
            </a:r>
            <a:r>
              <a:rPr lang="en-US" sz="1400" b="1" dirty="0"/>
              <a:t> </a:t>
            </a:r>
            <a:r>
              <a:rPr lang="en-US" sz="1400" dirty="0"/>
              <a:t>is set to On for the current </a:t>
            </a:r>
            <a:r>
              <a:rPr lang="en-US" sz="1400" dirty="0" err="1"/>
              <a:t>UeRc</a:t>
            </a:r>
            <a:r>
              <a:rPr lang="en-US" sz="1400" dirty="0"/>
              <a:t> state.</a:t>
            </a:r>
          </a:p>
          <a:p>
            <a:r>
              <a:rPr lang="en-US" sz="1400" dirty="0"/>
              <a:t>Inter-RAT handover is only attempted if </a:t>
            </a:r>
            <a:r>
              <a:rPr lang="en-US" sz="1400" b="1" dirty="0" err="1"/>
              <a:t>GsmHoAllowed</a:t>
            </a:r>
            <a:r>
              <a:rPr lang="en-US" sz="1400" b="1" dirty="0"/>
              <a:t> </a:t>
            </a:r>
            <a:r>
              <a:rPr lang="en-US" sz="1400" dirty="0"/>
              <a:t>is set to Allowed and </a:t>
            </a:r>
            <a:r>
              <a:rPr lang="en-US" sz="1400" b="1" dirty="0" err="1"/>
              <a:t>FddGsmHoSupp</a:t>
            </a:r>
            <a:r>
              <a:rPr lang="en-US" sz="1400" b="1" dirty="0"/>
              <a:t> </a:t>
            </a:r>
            <a:r>
              <a:rPr lang="en-US" sz="1400" dirty="0"/>
              <a:t>is set to On for the current </a:t>
            </a:r>
            <a:r>
              <a:rPr lang="en-US" sz="1400" dirty="0" err="1"/>
              <a:t>UeRc</a:t>
            </a:r>
            <a:r>
              <a:rPr lang="en-US" sz="1400" dirty="0"/>
              <a:t> state.</a:t>
            </a:r>
          </a:p>
          <a:p>
            <a:endParaRPr lang="en-US" sz="1400" dirty="0"/>
          </a:p>
          <a:p>
            <a:endParaRPr lang="en-US" sz="1400" dirty="0"/>
          </a:p>
          <a:p>
            <a:endParaRPr lang="en-US" sz="1400" dirty="0"/>
          </a:p>
          <a:p>
            <a:endParaRPr lang="en-US" sz="1400" dirty="0"/>
          </a:p>
          <a:p>
            <a:endParaRPr lang="en-US" sz="1400" dirty="0"/>
          </a:p>
          <a:p>
            <a:endParaRPr lang="en-US" sz="1400" dirty="0"/>
          </a:p>
          <a:p>
            <a:endParaRPr lang="en-US" sz="1400" dirty="0"/>
          </a:p>
          <a:p>
            <a:r>
              <a:rPr lang="en-US" sz="1400" dirty="0"/>
              <a:t>If both Inter-Frequency handover and Inter-RAT handover are allowed and both Inter-Frequency and Inter-RAT neighbors cells exist for the cells in the Active Set, the decision to perform Inter-Frequency or Inter-RAT handover is based on a configurable parameter, </a:t>
            </a:r>
            <a:r>
              <a:rPr lang="en-US" sz="1400" b="1" dirty="0" err="1"/>
              <a:t>hoType</a:t>
            </a:r>
            <a:r>
              <a:rPr lang="en-US" sz="1400" dirty="0"/>
              <a:t>, defined per cell</a:t>
            </a:r>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3" y="2478112"/>
            <a:ext cx="6486525" cy="110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1" y="4941477"/>
            <a:ext cx="6638925" cy="1019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1909763" y="6172200"/>
            <a:ext cx="8458200" cy="523220"/>
          </a:xfrm>
          <a:prstGeom prst="rect">
            <a:avLst/>
          </a:prstGeom>
          <a:noFill/>
        </p:spPr>
        <p:txBody>
          <a:bodyPr wrap="square" rtlCol="0">
            <a:spAutoFit/>
          </a:bodyPr>
          <a:lstStyle/>
          <a:p>
            <a:r>
              <a:rPr lang="en-US" sz="1400" dirty="0"/>
              <a:t>The Inter-frequency  or IRAT handover is triggered based on three criteria, </a:t>
            </a:r>
            <a:r>
              <a:rPr lang="en-US" sz="1400" dirty="0" err="1"/>
              <a:t>Ec</a:t>
            </a:r>
            <a:r>
              <a:rPr lang="en-US" sz="1400" dirty="0"/>
              <a:t>/No, RSCP) and UE </a:t>
            </a:r>
            <a:r>
              <a:rPr lang="en-US" sz="1400" dirty="0" err="1"/>
              <a:t>Tx</a:t>
            </a:r>
            <a:r>
              <a:rPr lang="en-US" sz="1400" dirty="0"/>
              <a:t> Power. These events are also used for IRATHO and IRATCC. Based on that Event 2d,2b,2f,3a will occur.</a:t>
            </a:r>
          </a:p>
        </p:txBody>
      </p:sp>
    </p:spTree>
    <p:extLst>
      <p:ext uri="{BB962C8B-B14F-4D97-AF65-F5344CB8AC3E}">
        <p14:creationId xmlns:p14="http://schemas.microsoft.com/office/powerpoint/2010/main" val="2499740468"/>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823" y="26427"/>
            <a:ext cx="10515600" cy="1325563"/>
          </a:xfrm>
          <a:noFill/>
        </p:spPr>
        <p:style>
          <a:lnRef idx="0">
            <a:schemeClr val="accent4"/>
          </a:lnRef>
          <a:fillRef idx="3">
            <a:schemeClr val="accent4"/>
          </a:fillRef>
          <a:effectRef idx="3">
            <a:schemeClr val="accent4"/>
          </a:effectRef>
          <a:fontRef idx="minor">
            <a:schemeClr val="lt1"/>
          </a:fontRef>
        </p:style>
        <p:txBody>
          <a:bodyPr>
            <a:noAutofit/>
          </a:bodyPr>
          <a:lstStyle/>
          <a:p>
            <a:r>
              <a:rPr lang="en-US" sz="4000" dirty="0">
                <a:solidFill>
                  <a:srgbClr val="FF0000"/>
                </a:solidFill>
              </a:rPr>
              <a:t>What is compressed mode?</a:t>
            </a:r>
            <a:endParaRPr lang="en-US" sz="24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3"/>
            <a:ext cx="8458200" cy="2246769"/>
          </a:xfrm>
          <a:prstGeom prst="rect">
            <a:avLst/>
          </a:prstGeom>
          <a:noFill/>
        </p:spPr>
        <p:txBody>
          <a:bodyPr wrap="square" rtlCol="0">
            <a:spAutoFit/>
          </a:bodyPr>
          <a:lstStyle/>
          <a:p>
            <a:r>
              <a:rPr lang="en-US" sz="1400" dirty="0"/>
              <a:t>During inter-frequency handover the UE’s must be given time to make the necessary measurements on the different WCDMA carrier frequency. </a:t>
            </a:r>
            <a:r>
              <a:rPr lang="en-US" sz="1400" b="1" dirty="0"/>
              <a:t>1 to 7 slots </a:t>
            </a:r>
            <a:r>
              <a:rPr lang="en-US" sz="1400" dirty="0"/>
              <a:t>per frame can be allocated for the UE to perform this intra frequency (hard handover). These slots can either be in the middle of the single frame or spread over two frames.</a:t>
            </a:r>
          </a:p>
          <a:p>
            <a:endParaRPr lang="en-US" sz="1400" dirty="0"/>
          </a:p>
          <a:p>
            <a:r>
              <a:rPr lang="en-US" sz="1400" dirty="0"/>
              <a:t>This compressed mode operation can be achieved in three different methods:</a:t>
            </a:r>
          </a:p>
          <a:p>
            <a:endParaRPr lang="en-US" sz="1400" dirty="0"/>
          </a:p>
          <a:p>
            <a:pPr marL="285750" indent="-285750">
              <a:buFont typeface="Arial" pitchFamily="34" charset="0"/>
              <a:buChar char="•"/>
            </a:pPr>
            <a:r>
              <a:rPr lang="en-US" sz="1400" dirty="0"/>
              <a:t>Decreasing the spreading factor by 2:1. This will increase the data rate so bits will get sent twice as fast.</a:t>
            </a:r>
          </a:p>
          <a:p>
            <a:pPr marL="285750" indent="-285750">
              <a:buFont typeface="Arial" pitchFamily="34" charset="0"/>
              <a:buChar char="•"/>
            </a:pPr>
            <a:r>
              <a:rPr lang="en-US" sz="1400" dirty="0"/>
              <a:t>Puncturing bits. This will remove various bits from the original data and hence reduce the amount of information that needs to be transmitted. </a:t>
            </a:r>
          </a:p>
          <a:p>
            <a:pPr marL="285750" indent="-285750">
              <a:buFont typeface="Arial" pitchFamily="34" charset="0"/>
              <a:buChar char="•"/>
            </a:pPr>
            <a:r>
              <a:rPr lang="en-US" sz="1400" dirty="0"/>
              <a:t>The higher layer scheduling could also be changed to use less timeslots for user traffic</a:t>
            </a:r>
          </a:p>
        </p:txBody>
      </p:sp>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1401" y="4114800"/>
            <a:ext cx="5553075" cy="2076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2732509"/>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2443" y="172364"/>
            <a:ext cx="10515600" cy="1325563"/>
          </a:xfrm>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Frequency Handover-Event 2d,2b,2f</a:t>
            </a:r>
            <a:endParaRPr lang="en-US" sz="20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2"/>
            <a:ext cx="8823279" cy="1600438"/>
          </a:xfrm>
          <a:prstGeom prst="rect">
            <a:avLst/>
          </a:prstGeom>
          <a:noFill/>
        </p:spPr>
        <p:txBody>
          <a:bodyPr wrap="square" rtlCol="0">
            <a:spAutoFit/>
          </a:bodyPr>
          <a:lstStyle/>
          <a:p>
            <a:r>
              <a:rPr lang="en-US" sz="1400" dirty="0"/>
              <a:t>Ran quality of current frequency &lt; (</a:t>
            </a:r>
            <a:r>
              <a:rPr lang="en-US" sz="1400" b="1" dirty="0"/>
              <a:t>usedFreqThresh2dEcno + serviceOffset2dEcno-hysteresis2d/2)</a:t>
            </a:r>
            <a:r>
              <a:rPr lang="en-US" sz="1400" dirty="0"/>
              <a:t>  for a duration </a:t>
            </a:r>
            <a:r>
              <a:rPr lang="en-US" sz="1400" b="1" dirty="0"/>
              <a:t>timetotrigge2d—Event 2d triggers </a:t>
            </a:r>
            <a:r>
              <a:rPr lang="en-US" sz="1400" dirty="0"/>
              <a:t>and UE enters the compressed mode.</a:t>
            </a:r>
          </a:p>
          <a:p>
            <a:endParaRPr lang="en-US" sz="1400" dirty="0"/>
          </a:p>
          <a:p>
            <a:r>
              <a:rPr lang="en-US" sz="1400" dirty="0"/>
              <a:t>Ran quality of current frequency &gt; (</a:t>
            </a:r>
            <a:r>
              <a:rPr lang="en-US" sz="1400" b="1" dirty="0"/>
              <a:t>usedFreqThresh2dEcno + serviceOffset2dEcno-hysteresis2d/2+usedFreqRelThresh2fEcno)</a:t>
            </a:r>
            <a:r>
              <a:rPr lang="en-US" sz="1400" dirty="0"/>
              <a:t>  for a duration </a:t>
            </a:r>
            <a:r>
              <a:rPr lang="en-US" sz="1400" b="1" dirty="0"/>
              <a:t>timetotrigge2f—Event 2f triggers </a:t>
            </a:r>
            <a:r>
              <a:rPr lang="en-US" sz="1400" dirty="0"/>
              <a:t>and UE exists the compressed mode.</a:t>
            </a:r>
          </a:p>
          <a:p>
            <a:endParaRPr lang="en-US" sz="1400" dirty="0"/>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97285" y="2875961"/>
            <a:ext cx="7365755" cy="38800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28464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599" y="204423"/>
            <a:ext cx="10972800" cy="680659"/>
          </a:xfrm>
        </p:spPr>
        <p:txBody>
          <a:bodyPr>
            <a:normAutofit fontScale="90000"/>
          </a:bodyPr>
          <a:lstStyle/>
          <a:p>
            <a:pPr algn="ctr"/>
            <a:r>
              <a:rPr lang="en-US" sz="4000" b="1" dirty="0">
                <a:solidFill>
                  <a:srgbClr val="FF0000"/>
                </a:solidFill>
              </a:rPr>
              <a:t>What is the main difference between 3G and 2G?</a:t>
            </a:r>
          </a:p>
        </p:txBody>
      </p:sp>
      <p:pic>
        <p:nvPicPr>
          <p:cNvPr id="4" name="Content Placeholder 3"/>
          <p:cNvPicPr>
            <a:picLocks noGrp="1" noChangeAspect="1"/>
          </p:cNvPicPr>
          <p:nvPr>
            <p:ph idx="1"/>
          </p:nvPr>
        </p:nvPicPr>
        <p:blipFill>
          <a:blip r:embed="rId2"/>
          <a:stretch>
            <a:fillRect/>
          </a:stretch>
        </p:blipFill>
        <p:spPr>
          <a:xfrm>
            <a:off x="1744218" y="774903"/>
            <a:ext cx="8675851" cy="2760498"/>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2352801" y="3613498"/>
            <a:ext cx="7704763" cy="2742857"/>
          </a:xfrm>
          <a:prstGeom prst="rect">
            <a:avLst/>
          </a:prstGeom>
        </p:spPr>
      </p:pic>
      <p:pic>
        <p:nvPicPr>
          <p:cNvPr id="6" name="Picture 5"/>
          <p:cNvPicPr>
            <a:picLocks noChangeAspect="1"/>
          </p:cNvPicPr>
          <p:nvPr/>
        </p:nvPicPr>
        <p:blipFill>
          <a:blip r:embed="rId4"/>
          <a:stretch>
            <a:fillRect/>
          </a:stretch>
        </p:blipFill>
        <p:spPr>
          <a:xfrm>
            <a:off x="2148383" y="1129000"/>
            <a:ext cx="7895239" cy="4600000"/>
          </a:xfrm>
          <a:prstGeom prst="rect">
            <a:avLst/>
          </a:prstGeom>
        </p:spPr>
      </p:pic>
    </p:spTree>
    <p:extLst>
      <p:ext uri="{BB962C8B-B14F-4D97-AF65-F5344CB8AC3E}">
        <p14:creationId xmlns:p14="http://schemas.microsoft.com/office/powerpoint/2010/main" val="3343156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6" presetClass="entr" presetSubtype="16"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circle(in)">
                                      <p:cBhvr>
                                        <p:cTn id="17" dur="20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Frequency Handover-Event 6d, 6</a:t>
            </a:r>
            <a:endParaRPr lang="en-US" sz="20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3"/>
            <a:ext cx="8823279" cy="1169551"/>
          </a:xfrm>
          <a:prstGeom prst="rect">
            <a:avLst/>
          </a:prstGeom>
          <a:noFill/>
        </p:spPr>
        <p:txBody>
          <a:bodyPr wrap="square" rtlCol="0">
            <a:spAutoFit/>
          </a:bodyPr>
          <a:lstStyle/>
          <a:p>
            <a:r>
              <a:rPr lang="en-US" sz="1400" dirty="0"/>
              <a:t>The UE is also configured for event trigger decision based on threshold  </a:t>
            </a:r>
            <a:r>
              <a:rPr lang="en-US" sz="1400" b="1" dirty="0"/>
              <a:t>ueTxPowerThresh6b </a:t>
            </a:r>
            <a:r>
              <a:rPr lang="en-US" sz="1400" dirty="0"/>
              <a:t>Reporting event 6d and 6b If the UE TX Power reaches maximum, and the condition is maintained during a time not less than </a:t>
            </a:r>
            <a:r>
              <a:rPr lang="en-US" sz="1400" b="1" dirty="0"/>
              <a:t>timeTrigg6d</a:t>
            </a:r>
            <a:r>
              <a:rPr lang="en-US" sz="1400" dirty="0"/>
              <a:t>, then event 6d occurs and Inter-Frequency or GSM/GPRS measurements need to be performed by UE. If the UE TX Power goes below </a:t>
            </a:r>
            <a:r>
              <a:rPr lang="en-US" sz="1400" b="1" dirty="0"/>
              <a:t>ueTxPowerThresh6b threshold</a:t>
            </a:r>
            <a:r>
              <a:rPr lang="en-US" sz="1400" dirty="0"/>
              <a:t>, and the condition is maintained during a time not less than </a:t>
            </a:r>
            <a:r>
              <a:rPr lang="en-US" sz="1400" b="1" dirty="0"/>
              <a:t>timeTrigg6b</a:t>
            </a:r>
            <a:r>
              <a:rPr lang="en-US" sz="1400" dirty="0"/>
              <a:t>, then event 6b occurs and the UE is requested to stop measurements on Inter-Frequency GSM/GPRS cells.</a:t>
            </a:r>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0" y="3185994"/>
            <a:ext cx="6096000" cy="31481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0645663"/>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Frequency Handover-Sequence</a:t>
            </a:r>
            <a:endParaRPr lang="en-US" sz="2000"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9388" y="2873256"/>
            <a:ext cx="6424613" cy="39847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09163" y="1440278"/>
            <a:ext cx="8654039" cy="1477328"/>
          </a:xfrm>
          <a:prstGeom prst="rect">
            <a:avLst/>
          </a:prstGeom>
          <a:noFill/>
        </p:spPr>
        <p:txBody>
          <a:bodyPr wrap="square" rtlCol="0">
            <a:spAutoFit/>
          </a:bodyPr>
          <a:lstStyle/>
          <a:p>
            <a:r>
              <a:rPr lang="en-US" dirty="0"/>
              <a:t>If the measured quality of the best cell in the Active Set on the currently used frequency is below </a:t>
            </a:r>
            <a:r>
              <a:rPr lang="en-US" b="1" dirty="0"/>
              <a:t>usedFreqTresh2dEcno + usedFreqThresh4_2bEcno</a:t>
            </a:r>
            <a:r>
              <a:rPr lang="en-US" dirty="0"/>
              <a:t>, and the quality and RSCP of the measured best cell on unused frequency both are above </a:t>
            </a:r>
            <a:r>
              <a:rPr lang="en-US" b="1" dirty="0"/>
              <a:t>nonusedFreqThresh4_2bEcno </a:t>
            </a:r>
            <a:r>
              <a:rPr lang="en-US" dirty="0"/>
              <a:t>and </a:t>
            </a:r>
            <a:r>
              <a:rPr lang="en-US" b="1" dirty="0"/>
              <a:t>nonusedFreqThresh4_2bRscp </a:t>
            </a:r>
            <a:r>
              <a:rPr lang="en-US" dirty="0"/>
              <a:t>(also taking the </a:t>
            </a:r>
            <a:r>
              <a:rPr lang="en-US" b="1" dirty="0"/>
              <a:t>hyst4_2b </a:t>
            </a:r>
            <a:r>
              <a:rPr lang="en-US" dirty="0"/>
              <a:t>into account), the UE sends a measurement report after </a:t>
            </a:r>
            <a:r>
              <a:rPr lang="en-US" b="1" dirty="0"/>
              <a:t>timeTrigg4_2b </a:t>
            </a:r>
            <a:r>
              <a:rPr lang="en-US" dirty="0"/>
              <a:t>to the SRNC to perform the handover.</a:t>
            </a:r>
          </a:p>
        </p:txBody>
      </p:sp>
    </p:spTree>
    <p:extLst>
      <p:ext uri="{BB962C8B-B14F-4D97-AF65-F5344CB8AC3E}">
        <p14:creationId xmlns:p14="http://schemas.microsoft.com/office/powerpoint/2010/main" val="137069157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Frequency parameters</a:t>
            </a:r>
            <a:endParaRPr lang="en-US" sz="2000"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4" name="TextBox 3"/>
          <p:cNvSpPr txBox="1"/>
          <p:nvPr/>
        </p:nvSpPr>
        <p:spPr>
          <a:xfrm>
            <a:off x="1709163" y="1524000"/>
            <a:ext cx="8654039" cy="5355312"/>
          </a:xfrm>
          <a:prstGeom prst="rect">
            <a:avLst/>
          </a:prstGeom>
          <a:noFill/>
        </p:spPr>
        <p:txBody>
          <a:bodyPr wrap="square" rtlCol="0">
            <a:spAutoFit/>
          </a:bodyPr>
          <a:lstStyle/>
          <a:p>
            <a:r>
              <a:rPr lang="en-US" dirty="0"/>
              <a:t>usedFreqThresh2dRscp = -102</a:t>
            </a:r>
            <a:r>
              <a:rPr lang="en-US" b="1" dirty="0"/>
              <a:t> (Cell Level)</a:t>
            </a:r>
          </a:p>
          <a:p>
            <a:r>
              <a:rPr lang="en-US" dirty="0"/>
              <a:t>usedFreqThresh2dEcno = -13</a:t>
            </a:r>
            <a:r>
              <a:rPr lang="en-US" b="1" dirty="0"/>
              <a:t> (Cell Level)</a:t>
            </a:r>
            <a:endParaRPr lang="en-US" dirty="0"/>
          </a:p>
          <a:p>
            <a:r>
              <a:rPr lang="en-US" dirty="0"/>
              <a:t>Hysteresis2d=0</a:t>
            </a:r>
          </a:p>
          <a:p>
            <a:r>
              <a:rPr lang="en-US" dirty="0"/>
              <a:t>Hysteresis2f =0</a:t>
            </a:r>
          </a:p>
          <a:p>
            <a:r>
              <a:rPr lang="en-US" dirty="0"/>
              <a:t>nonUsedFreqThresh4_2bRscp= -95</a:t>
            </a:r>
          </a:p>
          <a:p>
            <a:r>
              <a:rPr lang="en-US" dirty="0"/>
              <a:t>nonUsedFreqThresh4_2bEcno= -10</a:t>
            </a:r>
          </a:p>
          <a:p>
            <a:r>
              <a:rPr lang="en-US" dirty="0"/>
              <a:t>timeToTrigger2dEcno=320</a:t>
            </a:r>
          </a:p>
          <a:p>
            <a:r>
              <a:rPr lang="en-US" dirty="0"/>
              <a:t>timeToTrigger2dRscp=320</a:t>
            </a:r>
          </a:p>
          <a:p>
            <a:r>
              <a:rPr lang="en-US" dirty="0"/>
              <a:t>timeToTrigger2fEcno=1280</a:t>
            </a:r>
          </a:p>
          <a:p>
            <a:r>
              <a:rPr lang="en-US" dirty="0"/>
              <a:t>timeToTrigger2fEcno=1280</a:t>
            </a:r>
          </a:p>
          <a:p>
            <a:r>
              <a:rPr lang="en-US" dirty="0"/>
              <a:t>timeToTrigger6d=320</a:t>
            </a:r>
          </a:p>
          <a:p>
            <a:r>
              <a:rPr lang="en-US" dirty="0"/>
              <a:t>timeTrigg4_2b=100</a:t>
            </a:r>
          </a:p>
          <a:p>
            <a:r>
              <a:rPr lang="en-US" dirty="0"/>
              <a:t>timeTrigg6b=1280</a:t>
            </a:r>
          </a:p>
          <a:p>
            <a:r>
              <a:rPr lang="en-US" dirty="0"/>
              <a:t>ueTxPowerThresh6b=20</a:t>
            </a:r>
          </a:p>
          <a:p>
            <a:r>
              <a:rPr lang="en-US" dirty="0"/>
              <a:t>usedFreqRelThresh2fEcno=2</a:t>
            </a:r>
          </a:p>
          <a:p>
            <a:r>
              <a:rPr lang="en-US" dirty="0"/>
              <a:t>usedFreqRelThresh2fRscp=3</a:t>
            </a:r>
          </a:p>
          <a:p>
            <a:r>
              <a:rPr lang="en-US" dirty="0"/>
              <a:t>usedFreqRelThresh4_2bEcno=-1</a:t>
            </a:r>
          </a:p>
          <a:p>
            <a:r>
              <a:rPr lang="en-US" dirty="0"/>
              <a:t>usedFreqRelThresh4_2bRscp=-3</a:t>
            </a:r>
          </a:p>
          <a:p>
            <a:endParaRPr lang="en-US" dirty="0"/>
          </a:p>
        </p:txBody>
      </p:sp>
    </p:spTree>
    <p:extLst>
      <p:ext uri="{BB962C8B-B14F-4D97-AF65-F5344CB8AC3E}">
        <p14:creationId xmlns:p14="http://schemas.microsoft.com/office/powerpoint/2010/main" val="3676746419"/>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25321" y="198439"/>
            <a:ext cx="10515600" cy="1325563"/>
          </a:xfrm>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RAT Handover-Event 2d,3a,2f</a:t>
            </a:r>
            <a:endParaRPr lang="en-US" sz="20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2"/>
            <a:ext cx="8823279" cy="1600438"/>
          </a:xfrm>
          <a:prstGeom prst="rect">
            <a:avLst/>
          </a:prstGeom>
          <a:noFill/>
        </p:spPr>
        <p:txBody>
          <a:bodyPr wrap="square" rtlCol="0">
            <a:spAutoFit/>
          </a:bodyPr>
          <a:lstStyle/>
          <a:p>
            <a:r>
              <a:rPr lang="en-US" sz="1400" dirty="0"/>
              <a:t>Ran quality of current frequency &lt; (</a:t>
            </a:r>
            <a:r>
              <a:rPr lang="en-US" sz="1400" b="1" dirty="0"/>
              <a:t>usedFreqThresh2dEcno + serviceOffset2dEcno-hysteresis2d/2)</a:t>
            </a:r>
            <a:r>
              <a:rPr lang="en-US" sz="1400" dirty="0"/>
              <a:t>  for a duration </a:t>
            </a:r>
            <a:r>
              <a:rPr lang="en-US" sz="1400" b="1" dirty="0"/>
              <a:t>timetotrigge2d—Event 2d triggers </a:t>
            </a:r>
            <a:r>
              <a:rPr lang="en-US" sz="1400" dirty="0"/>
              <a:t>and UE enters the compressed mode.</a:t>
            </a:r>
          </a:p>
          <a:p>
            <a:endParaRPr lang="en-US" sz="1400" dirty="0"/>
          </a:p>
          <a:p>
            <a:r>
              <a:rPr lang="en-US" sz="1400" dirty="0"/>
              <a:t>Ran quality of current frequency &gt; (</a:t>
            </a:r>
            <a:r>
              <a:rPr lang="en-US" sz="1400" b="1" dirty="0"/>
              <a:t>usedFreqThresh2dEcno + serviceOffset2dEcno+hysteresis2d/2+usedFreqRelThresh2fEcno)</a:t>
            </a:r>
            <a:r>
              <a:rPr lang="en-US" sz="1400" dirty="0"/>
              <a:t>  for a duration </a:t>
            </a:r>
            <a:r>
              <a:rPr lang="en-US" sz="1400" b="1" dirty="0"/>
              <a:t>timetotrigge2f—Event 2f triggers </a:t>
            </a:r>
            <a:r>
              <a:rPr lang="en-US" sz="1400" dirty="0"/>
              <a:t>and UE exists the compressed mode.</a:t>
            </a:r>
          </a:p>
          <a:p>
            <a:endParaRPr lang="en-US" sz="14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0600" y="3124205"/>
            <a:ext cx="8239125" cy="370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675183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RAT Handover-Event 2d,3a,2f</a:t>
            </a:r>
            <a:endParaRPr lang="en-US" sz="20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3" name="TextBox 2"/>
          <p:cNvSpPr txBox="1"/>
          <p:nvPr/>
        </p:nvSpPr>
        <p:spPr>
          <a:xfrm>
            <a:off x="1768523" y="1524002"/>
            <a:ext cx="8823279" cy="738664"/>
          </a:xfrm>
          <a:prstGeom prst="rect">
            <a:avLst/>
          </a:prstGeom>
          <a:noFill/>
        </p:spPr>
        <p:txBody>
          <a:bodyPr wrap="square" rtlCol="0">
            <a:spAutoFit/>
          </a:bodyPr>
          <a:lstStyle/>
          <a:p>
            <a:r>
              <a:rPr lang="en-US" sz="1400" dirty="0"/>
              <a:t>estimated quality of the currently used radio link &lt; </a:t>
            </a:r>
            <a:r>
              <a:rPr lang="en-US" sz="1400" b="1" dirty="0"/>
              <a:t>usedFreqTresh2dEcno - utranRelThresh3aEcno – Hysteresis3a/2</a:t>
            </a:r>
          </a:p>
          <a:p>
            <a:endParaRPr lang="en-US" sz="1400" b="1" dirty="0"/>
          </a:p>
          <a:p>
            <a:r>
              <a:rPr lang="en-US" sz="1400" dirty="0"/>
              <a:t>estimated quality of the target GSM cell &gt; </a:t>
            </a:r>
            <a:r>
              <a:rPr lang="en-US" sz="1400" b="1" dirty="0"/>
              <a:t>gsmThresh3a+Hysteresis3a/2 </a:t>
            </a:r>
            <a:r>
              <a:rPr lang="en-US" sz="1400" dirty="0"/>
              <a:t>for a time duration </a:t>
            </a:r>
            <a:r>
              <a:rPr lang="en-US" sz="1400" b="1" dirty="0"/>
              <a:t>timetotrigger3a</a:t>
            </a:r>
            <a:endParaRPr lang="en-US" sz="1400" dirty="0"/>
          </a:p>
        </p:txBody>
      </p:sp>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6056" y="2667005"/>
            <a:ext cx="8239125" cy="3704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3509046"/>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RAT Handover-Event 2d,3a,2f</a:t>
            </a:r>
            <a:endParaRPr lang="en-US" sz="2000"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3" y="1981200"/>
            <a:ext cx="7924799"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162097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RAT Cell Change-Event 2d,3a,2f</a:t>
            </a:r>
            <a:endParaRPr lang="en-US" sz="2000"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1752601"/>
            <a:ext cx="7467600" cy="471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351212"/>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IRAT parameters</a:t>
            </a:r>
            <a:endParaRPr lang="en-US" sz="2000"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4" name="TextBox 3"/>
          <p:cNvSpPr txBox="1"/>
          <p:nvPr/>
        </p:nvSpPr>
        <p:spPr>
          <a:xfrm>
            <a:off x="1709163" y="1524000"/>
            <a:ext cx="8654039" cy="4801314"/>
          </a:xfrm>
          <a:prstGeom prst="rect">
            <a:avLst/>
          </a:prstGeom>
          <a:noFill/>
        </p:spPr>
        <p:txBody>
          <a:bodyPr wrap="square" rtlCol="0">
            <a:spAutoFit/>
          </a:bodyPr>
          <a:lstStyle/>
          <a:p>
            <a:r>
              <a:rPr lang="en-US" dirty="0"/>
              <a:t>usedFreqThresh2dRscp = -102</a:t>
            </a:r>
            <a:r>
              <a:rPr lang="en-US" b="1" dirty="0"/>
              <a:t> (Cell Level)</a:t>
            </a:r>
          </a:p>
          <a:p>
            <a:r>
              <a:rPr lang="en-US" dirty="0"/>
              <a:t>usedFreqThresh2dEcno = -13</a:t>
            </a:r>
            <a:r>
              <a:rPr lang="en-US" b="1" dirty="0"/>
              <a:t> (Cell Level)</a:t>
            </a:r>
            <a:endParaRPr lang="en-US" dirty="0"/>
          </a:p>
          <a:p>
            <a:r>
              <a:rPr lang="en-US" dirty="0"/>
              <a:t>Hysteresis2d=0</a:t>
            </a:r>
          </a:p>
          <a:p>
            <a:r>
              <a:rPr lang="en-US" dirty="0"/>
              <a:t>Hysteresis2f =0</a:t>
            </a:r>
          </a:p>
          <a:p>
            <a:r>
              <a:rPr lang="en-US" dirty="0"/>
              <a:t>timeToTrigger2dEcno=320</a:t>
            </a:r>
          </a:p>
          <a:p>
            <a:r>
              <a:rPr lang="en-US" dirty="0"/>
              <a:t>timeToTrigger2dRscp=320</a:t>
            </a:r>
          </a:p>
          <a:p>
            <a:r>
              <a:rPr lang="en-US" dirty="0"/>
              <a:t>timeToTrigger2fEcno=1280</a:t>
            </a:r>
          </a:p>
          <a:p>
            <a:r>
              <a:rPr lang="en-US" dirty="0"/>
              <a:t>timeToTrigger2fEcno=1280</a:t>
            </a:r>
          </a:p>
          <a:p>
            <a:r>
              <a:rPr lang="en-US" dirty="0"/>
              <a:t>timeToTrigger6d=320</a:t>
            </a:r>
          </a:p>
          <a:p>
            <a:r>
              <a:rPr lang="en-US" dirty="0"/>
              <a:t>usedFreqRelThresh2fEcno=2</a:t>
            </a:r>
          </a:p>
          <a:p>
            <a:r>
              <a:rPr lang="en-US" dirty="0"/>
              <a:t>usedFreqRelThresh2fRscp=3</a:t>
            </a:r>
          </a:p>
          <a:p>
            <a:r>
              <a:rPr lang="en-US" dirty="0"/>
              <a:t>Hysteresis3a=0</a:t>
            </a:r>
          </a:p>
          <a:p>
            <a:r>
              <a:rPr lang="en-US" dirty="0"/>
              <a:t>timeToTrigger3a=6</a:t>
            </a:r>
          </a:p>
          <a:p>
            <a:r>
              <a:rPr lang="en-US" dirty="0"/>
              <a:t>utranRelThresh3aEcno=0</a:t>
            </a:r>
          </a:p>
          <a:p>
            <a:r>
              <a:rPr lang="en-US" dirty="0"/>
              <a:t>utranRelThresh3aRscp=-5</a:t>
            </a:r>
          </a:p>
          <a:p>
            <a:r>
              <a:rPr lang="en-US" dirty="0"/>
              <a:t>measQuantity1= 2 (CPICH_EC_NO)</a:t>
            </a:r>
          </a:p>
          <a:p>
            <a:endParaRPr lang="en-US" dirty="0"/>
          </a:p>
        </p:txBody>
      </p:sp>
    </p:spTree>
    <p:extLst>
      <p:ext uri="{BB962C8B-B14F-4D97-AF65-F5344CB8AC3E}">
        <p14:creationId xmlns:p14="http://schemas.microsoft.com/office/powerpoint/2010/main" val="1860025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Inter Handover 2G-3G</a:t>
            </a:r>
            <a:endParaRPr lang="en-US" sz="20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601" y="3019269"/>
            <a:ext cx="5372835"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1529133" y="1447800"/>
            <a:ext cx="9090630" cy="1569660"/>
          </a:xfrm>
          <a:prstGeom prst="rect">
            <a:avLst/>
          </a:prstGeom>
          <a:noFill/>
        </p:spPr>
        <p:txBody>
          <a:bodyPr wrap="none" rtlCol="0">
            <a:spAutoFit/>
          </a:bodyPr>
          <a:lstStyle/>
          <a:p>
            <a:r>
              <a:rPr lang="en-US" sz="1600" dirty="0"/>
              <a:t>Triggering will be based on QSC settings when to start WCDMA measurements. The 2G-3G neighbor list has</a:t>
            </a:r>
          </a:p>
          <a:p>
            <a:r>
              <a:rPr lang="en-US" sz="1600" dirty="0"/>
              <a:t>to be defined for every cell in BSC which will be broadcasted on the SACCH. This list can be the same as the</a:t>
            </a:r>
          </a:p>
          <a:p>
            <a:r>
              <a:rPr lang="en-US" sz="1600" dirty="0"/>
              <a:t>list broadcast on BCCH to Multi-RAT MSs in idle mode, but it is also possible to set it separately in order to</a:t>
            </a:r>
          </a:p>
          <a:p>
            <a:r>
              <a:rPr lang="en-US" sz="1600" dirty="0"/>
              <a:t>have different UMTS neighbors in idle and active mode.</a:t>
            </a:r>
          </a:p>
          <a:p>
            <a:r>
              <a:rPr lang="en-US" sz="1600" dirty="0"/>
              <a:t>The Multi-RAT mobile is informed of how many UMTS cells (0-3) shall be reported in the measurement </a:t>
            </a:r>
          </a:p>
          <a:p>
            <a:r>
              <a:rPr lang="en-US" sz="1600" dirty="0"/>
              <a:t>report. This is set by parameter </a:t>
            </a:r>
            <a:r>
              <a:rPr lang="en-US" sz="1600" b="1" dirty="0"/>
              <a:t>FDDMRR. </a:t>
            </a:r>
            <a:r>
              <a:rPr lang="en-US" sz="1600" dirty="0"/>
              <a:t>The remaining positions will be used for GSM cells.</a:t>
            </a:r>
          </a:p>
        </p:txBody>
      </p:sp>
      <p:sp>
        <p:nvSpPr>
          <p:cNvPr id="4" name="TextBox 3"/>
          <p:cNvSpPr txBox="1"/>
          <p:nvPr/>
        </p:nvSpPr>
        <p:spPr>
          <a:xfrm>
            <a:off x="7239000" y="3200405"/>
            <a:ext cx="3415550" cy="1877437"/>
          </a:xfrm>
          <a:prstGeom prst="rect">
            <a:avLst/>
          </a:prstGeom>
          <a:noFill/>
        </p:spPr>
        <p:txBody>
          <a:bodyPr wrap="none" rtlCol="0">
            <a:spAutoFit/>
          </a:bodyPr>
          <a:lstStyle/>
          <a:p>
            <a:r>
              <a:rPr lang="en-US" sz="1600" dirty="0"/>
              <a:t>2 criteria's must be full filled for a GSM</a:t>
            </a:r>
          </a:p>
          <a:p>
            <a:r>
              <a:rPr lang="en-US" sz="1600" dirty="0"/>
              <a:t>to UMTS handover to happen.</a:t>
            </a:r>
          </a:p>
          <a:p>
            <a:pPr marL="285750" indent="-285750">
              <a:buFont typeface="Arial" pitchFamily="34" charset="0"/>
              <a:buChar char="•"/>
            </a:pPr>
            <a:r>
              <a:rPr lang="en-US" sz="1600" dirty="0"/>
              <a:t>Percentage of idle TCH in the</a:t>
            </a:r>
          </a:p>
          <a:p>
            <a:r>
              <a:rPr lang="en-US" sz="1600" dirty="0"/>
              <a:t> serving cell ≤ </a:t>
            </a:r>
            <a:r>
              <a:rPr lang="en-US" sz="1600" b="1" dirty="0"/>
              <a:t>ISHOLEV</a:t>
            </a:r>
          </a:p>
          <a:p>
            <a:pPr marL="285750" indent="-285750">
              <a:buFont typeface="Arial" pitchFamily="34" charset="0"/>
              <a:buChar char="•"/>
            </a:pPr>
            <a:r>
              <a:rPr lang="en-US" sz="1600" dirty="0"/>
              <a:t>CPICH </a:t>
            </a:r>
            <a:r>
              <a:rPr lang="en-US" sz="1600" dirty="0" err="1"/>
              <a:t>Ec</a:t>
            </a:r>
            <a:r>
              <a:rPr lang="en-US" sz="1600" dirty="0"/>
              <a:t>/No &gt; </a:t>
            </a:r>
            <a:r>
              <a:rPr lang="en-US" sz="1600" b="1" dirty="0"/>
              <a:t>MRSL</a:t>
            </a:r>
          </a:p>
          <a:p>
            <a:endParaRPr lang="en-US" dirty="0"/>
          </a:p>
          <a:p>
            <a:endParaRPr lang="en-US" dirty="0"/>
          </a:p>
        </p:txBody>
      </p:sp>
    </p:spTree>
    <p:extLst>
      <p:ext uri="{BB962C8B-B14F-4D97-AF65-F5344CB8AC3E}">
        <p14:creationId xmlns:p14="http://schemas.microsoft.com/office/powerpoint/2010/main" val="167208072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a:noAutofit/>
          </a:bodyPr>
          <a:lstStyle/>
          <a:p>
            <a:r>
              <a:rPr lang="en-US" sz="3600" dirty="0">
                <a:solidFill>
                  <a:srgbClr val="FF0000"/>
                </a:solidFill>
              </a:rPr>
              <a:t>WCDMA Load Sharing Techniques</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6" name="Text Box 2"/>
          <p:cNvSpPr txBox="1">
            <a:spLocks noChangeArrowheads="1"/>
          </p:cNvSpPr>
          <p:nvPr/>
        </p:nvSpPr>
        <p:spPr bwMode="auto">
          <a:xfrm>
            <a:off x="1828801" y="1828801"/>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455613" indent="-455613">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1pPr>
            <a:lvl2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2pPr>
            <a:lvl3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3pPr>
            <a:lvl4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4pPr>
            <a:lvl5pPr>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568325" algn="l"/>
                <a:tab pos="1025525" algn="l"/>
                <a:tab pos="1482725" algn="l"/>
                <a:tab pos="1939925" algn="l"/>
                <a:tab pos="2397125" algn="l"/>
                <a:tab pos="2854325" algn="l"/>
                <a:tab pos="3311525" algn="l"/>
                <a:tab pos="3768725" algn="l"/>
                <a:tab pos="4225925" algn="l"/>
                <a:tab pos="4683125" algn="l"/>
                <a:tab pos="5140325" algn="l"/>
                <a:tab pos="5597525" algn="l"/>
                <a:tab pos="6054725" algn="l"/>
                <a:tab pos="6511925" algn="l"/>
                <a:tab pos="6969125" algn="l"/>
                <a:tab pos="7426325" algn="l"/>
                <a:tab pos="7883525" algn="l"/>
                <a:tab pos="8340725" algn="l"/>
                <a:tab pos="8797925" algn="l"/>
                <a:tab pos="92551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sz="2400" dirty="0">
                <a:solidFill>
                  <a:srgbClr val="58585A"/>
                </a:solidFill>
              </a:rPr>
              <a:t> </a:t>
            </a:r>
            <a:r>
              <a:rPr lang="en-US" sz="2400" dirty="0">
                <a:solidFill>
                  <a:srgbClr val="000000"/>
                </a:solidFill>
              </a:rPr>
              <a:t>Load sharing enhances the performance of a Radio Access Network by pooling together resources from different parts of the entire network.</a:t>
            </a:r>
          </a:p>
          <a:p>
            <a:pPr>
              <a:spcBef>
                <a:spcPts val="600"/>
              </a:spcBef>
              <a:buFont typeface="Wingdings" pitchFamily="2" charset="2"/>
              <a:buChar char=""/>
            </a:pPr>
            <a:r>
              <a:rPr lang="en-US" sz="2400" dirty="0">
                <a:solidFill>
                  <a:srgbClr val="000000"/>
                </a:solidFill>
              </a:rPr>
              <a:t>The following load-sharing features are available in the WCDMA RAN</a:t>
            </a:r>
            <a:r>
              <a:rPr lang="en-US" sz="2400" dirty="0">
                <a:solidFill>
                  <a:srgbClr val="58585A"/>
                </a:solidFill>
              </a:rPr>
              <a:t>:</a:t>
            </a:r>
          </a:p>
          <a:p>
            <a:pPr>
              <a:spcBef>
                <a:spcPts val="600"/>
              </a:spcBef>
              <a:buFont typeface="Wingdings" pitchFamily="2" charset="2"/>
              <a:buChar char=""/>
            </a:pPr>
            <a:endParaRPr lang="en-US" sz="2400" dirty="0">
              <a:solidFill>
                <a:srgbClr val="58585A"/>
              </a:solidFill>
            </a:endParaRPr>
          </a:p>
          <a:p>
            <a:pPr marL="0" indent="0">
              <a:spcBef>
                <a:spcPts val="600"/>
              </a:spcBef>
            </a:pPr>
            <a:r>
              <a:rPr lang="en-US" dirty="0">
                <a:solidFill>
                  <a:srgbClr val="000000"/>
                </a:solidFill>
              </a:rPr>
              <a:t>		Inter-Frequency Load Sharing</a:t>
            </a:r>
          </a:p>
          <a:p>
            <a:pPr marL="0" indent="0">
              <a:spcBef>
                <a:spcPts val="600"/>
              </a:spcBef>
            </a:pPr>
            <a:r>
              <a:rPr lang="en-US" dirty="0">
                <a:solidFill>
                  <a:srgbClr val="000000"/>
                </a:solidFill>
              </a:rPr>
              <a:t>		HS IFLS non HS IFLS</a:t>
            </a:r>
          </a:p>
          <a:p>
            <a:pPr marL="0" indent="0">
              <a:spcBef>
                <a:spcPts val="600"/>
              </a:spcBef>
            </a:pPr>
            <a:r>
              <a:rPr lang="en-US" dirty="0">
                <a:solidFill>
                  <a:srgbClr val="000000"/>
                </a:solidFill>
              </a:rPr>
              <a:t>		Directed Retry to GSM</a:t>
            </a:r>
          </a:p>
          <a:p>
            <a:pPr marL="0" indent="0">
              <a:spcBef>
                <a:spcPts val="600"/>
              </a:spcBef>
            </a:pPr>
            <a:r>
              <a:rPr lang="en-US" dirty="0">
                <a:solidFill>
                  <a:srgbClr val="000000"/>
                </a:solidFill>
              </a:rPr>
              <a:t>		Load based HO to GSM</a:t>
            </a:r>
          </a:p>
          <a:p>
            <a:pPr marL="0" indent="0">
              <a:spcBef>
                <a:spcPts val="600"/>
              </a:spcBef>
            </a:pPr>
            <a:r>
              <a:rPr lang="en-US" dirty="0">
                <a:solidFill>
                  <a:srgbClr val="000000"/>
                </a:solidFill>
              </a:rPr>
              <a:t>		Inter-frequency load based HO</a:t>
            </a:r>
          </a:p>
          <a:p>
            <a:pPr marL="0" indent="0">
              <a:spcBef>
                <a:spcPts val="600"/>
              </a:spcBef>
            </a:pPr>
            <a:r>
              <a:rPr lang="en-US" dirty="0">
                <a:solidFill>
                  <a:srgbClr val="000000"/>
                </a:solidFill>
              </a:rPr>
              <a:t>		Service based HO</a:t>
            </a:r>
          </a:p>
        </p:txBody>
      </p:sp>
    </p:spTree>
    <p:extLst>
      <p:ext uri="{BB962C8B-B14F-4D97-AF65-F5344CB8AC3E}">
        <p14:creationId xmlns:p14="http://schemas.microsoft.com/office/powerpoint/2010/main" val="23234729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the frequency bands used in 3G</a:t>
            </a:r>
            <a:r>
              <a:rPr lang="en-US" dirty="0" smtClean="0"/>
              <a:t>?</a:t>
            </a:r>
            <a:br>
              <a:rPr lang="en-US" dirty="0" smtClean="0"/>
            </a:br>
            <a:r>
              <a:rPr lang="en-US" dirty="0"/>
              <a:t/>
            </a:r>
            <a:br>
              <a:rPr lang="en-US" dirty="0"/>
            </a:br>
            <a:r>
              <a:rPr lang="en-US" dirty="0" err="1" smtClean="0"/>
              <a:t>Irancell</a:t>
            </a:r>
            <a:r>
              <a:rPr lang="en-US" dirty="0" smtClean="0"/>
              <a:t> </a:t>
            </a:r>
            <a:r>
              <a:rPr lang="en-US" dirty="0" err="1" smtClean="0"/>
              <a:t>rightell</a:t>
            </a:r>
            <a:r>
              <a:rPr lang="en-US" dirty="0" smtClean="0"/>
              <a:t> and MCI frequency</a:t>
            </a:r>
            <a:endParaRPr lang="en-US" dirty="0"/>
          </a:p>
        </p:txBody>
      </p:sp>
      <p:pic>
        <p:nvPicPr>
          <p:cNvPr id="4" name="Content Placeholder 3"/>
          <p:cNvPicPr>
            <a:picLocks noGrp="1" noChangeAspect="1"/>
          </p:cNvPicPr>
          <p:nvPr>
            <p:ph idx="1"/>
          </p:nvPr>
        </p:nvPicPr>
        <p:blipFill>
          <a:blip r:embed="rId2"/>
          <a:stretch>
            <a:fillRect/>
          </a:stretch>
        </p:blipFill>
        <p:spPr>
          <a:xfrm>
            <a:off x="1472190" y="2906038"/>
            <a:ext cx="9247620" cy="1914286"/>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408149164"/>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Text Box 1"/>
          <p:cNvSpPr txBox="1">
            <a:spLocks noChangeArrowheads="1"/>
          </p:cNvSpPr>
          <p:nvPr/>
        </p:nvSpPr>
        <p:spPr bwMode="auto">
          <a:xfrm>
            <a:off x="1917702" y="152405"/>
            <a:ext cx="8216900"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solidFill>
                  <a:srgbClr val="FF0000"/>
                </a:solidFill>
              </a:rPr>
              <a:t>Inter-Frequency Load Sharing-Configuration</a:t>
            </a:r>
          </a:p>
        </p:txBody>
      </p:sp>
      <p:sp>
        <p:nvSpPr>
          <p:cNvPr id="8194" name="Text Box 2"/>
          <p:cNvSpPr txBox="1">
            <a:spLocks noChangeArrowheads="1"/>
          </p:cNvSpPr>
          <p:nvPr/>
        </p:nvSpPr>
        <p:spPr bwMode="auto">
          <a:xfrm>
            <a:off x="1851025" y="1219204"/>
            <a:ext cx="8350251" cy="47958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This feature is activated in an RNC by setting the parameter </a:t>
            </a:r>
            <a:r>
              <a:rPr lang="en-US" b="1" dirty="0" err="1">
                <a:solidFill>
                  <a:srgbClr val="000000"/>
                </a:solidFill>
              </a:rPr>
              <a:t>loadSharingRrcEnabled</a:t>
            </a:r>
            <a:r>
              <a:rPr lang="en-US" dirty="0">
                <a:solidFill>
                  <a:srgbClr val="000000"/>
                </a:solidFill>
              </a:rPr>
              <a:t> to </a:t>
            </a:r>
            <a:r>
              <a:rPr lang="en-US" b="1" dirty="0">
                <a:solidFill>
                  <a:srgbClr val="000000"/>
                </a:solidFill>
              </a:rPr>
              <a:t>TRUE.</a:t>
            </a:r>
          </a:p>
          <a:p>
            <a:pPr>
              <a:spcBef>
                <a:spcPts val="600"/>
              </a:spcBef>
              <a:buFont typeface="Wingdings" pitchFamily="2" charset="2"/>
              <a:buChar char=""/>
            </a:pPr>
            <a:r>
              <a:rPr lang="en-US" dirty="0">
                <a:solidFill>
                  <a:srgbClr val="000000"/>
                </a:solidFill>
              </a:rPr>
              <a:t>The attribute </a:t>
            </a:r>
            <a:r>
              <a:rPr lang="en-US" b="1" dirty="0" err="1">
                <a:solidFill>
                  <a:srgbClr val="000000"/>
                </a:solidFill>
              </a:rPr>
              <a:t>loadSharingCandidate</a:t>
            </a:r>
            <a:r>
              <a:rPr lang="en-US" b="1" dirty="0">
                <a:solidFill>
                  <a:srgbClr val="000000"/>
                </a:solidFill>
              </a:rPr>
              <a:t> </a:t>
            </a:r>
            <a:r>
              <a:rPr lang="en-US" dirty="0">
                <a:solidFill>
                  <a:srgbClr val="000000"/>
                </a:solidFill>
              </a:rPr>
              <a:t>specifies</a:t>
            </a:r>
            <a:r>
              <a:rPr lang="en-US" b="1" dirty="0">
                <a:solidFill>
                  <a:srgbClr val="000000"/>
                </a:solidFill>
              </a:rPr>
              <a:t> </a:t>
            </a:r>
            <a:r>
              <a:rPr lang="en-US" dirty="0">
                <a:solidFill>
                  <a:srgbClr val="000000"/>
                </a:solidFill>
              </a:rPr>
              <a:t>whether the target cell is a load-sharing neighbor of the source cell.</a:t>
            </a:r>
          </a:p>
          <a:p>
            <a:pPr>
              <a:spcBef>
                <a:spcPts val="600"/>
              </a:spcBef>
              <a:buFont typeface="Wingdings" pitchFamily="2" charset="2"/>
              <a:buChar char=""/>
            </a:pPr>
            <a:r>
              <a:rPr lang="en-US" dirty="0">
                <a:solidFill>
                  <a:srgbClr val="000000"/>
                </a:solidFill>
              </a:rPr>
              <a:t>Possible values for </a:t>
            </a:r>
            <a:r>
              <a:rPr lang="en-US" b="1" dirty="0" err="1">
                <a:solidFill>
                  <a:srgbClr val="000000"/>
                </a:solidFill>
              </a:rPr>
              <a:t>loadSharingCandidate</a:t>
            </a:r>
            <a:r>
              <a:rPr lang="en-US" dirty="0">
                <a:solidFill>
                  <a:srgbClr val="000000"/>
                </a:solidFill>
              </a:rPr>
              <a:t> are </a:t>
            </a:r>
            <a:r>
              <a:rPr lang="en-US" b="1" dirty="0">
                <a:solidFill>
                  <a:srgbClr val="000000"/>
                </a:solidFill>
              </a:rPr>
              <a:t>TRUE </a:t>
            </a:r>
            <a:r>
              <a:rPr lang="en-US" dirty="0">
                <a:solidFill>
                  <a:srgbClr val="000000"/>
                </a:solidFill>
              </a:rPr>
              <a:t>and</a:t>
            </a:r>
            <a:r>
              <a:rPr lang="en-US" b="1" dirty="0">
                <a:solidFill>
                  <a:srgbClr val="000000"/>
                </a:solidFill>
              </a:rPr>
              <a:t> FALSE.</a:t>
            </a:r>
          </a:p>
          <a:p>
            <a:pPr>
              <a:spcBef>
                <a:spcPts val="600"/>
              </a:spcBef>
              <a:buFont typeface="Wingdings" pitchFamily="2" charset="2"/>
              <a:buChar char=""/>
            </a:pPr>
            <a:r>
              <a:rPr lang="en-US" dirty="0">
                <a:solidFill>
                  <a:srgbClr val="000000"/>
                </a:solidFill>
              </a:rPr>
              <a:t>There should be no more than one neighbor per carrier for each source cell, and all load-sharing neighbors should be co-located.</a:t>
            </a:r>
          </a:p>
          <a:p>
            <a:pPr>
              <a:spcBef>
                <a:spcPts val="600"/>
              </a:spcBef>
              <a:buFont typeface="Wingdings" pitchFamily="2" charset="2"/>
              <a:buChar char=""/>
            </a:pPr>
            <a:r>
              <a:rPr lang="en-US" dirty="0">
                <a:solidFill>
                  <a:srgbClr val="000000"/>
                </a:solidFill>
              </a:rPr>
              <a:t>This feature uses the same neighbor-cell relations as Inter-Frequency Handover.</a:t>
            </a:r>
          </a:p>
          <a:p>
            <a:pPr>
              <a:spcBef>
                <a:spcPts val="600"/>
              </a:spcBef>
              <a:buFont typeface="Wingdings" pitchFamily="2" charset="2"/>
              <a:buChar char=""/>
            </a:pPr>
            <a:r>
              <a:rPr lang="en-US" dirty="0">
                <a:solidFill>
                  <a:srgbClr val="000000"/>
                </a:solidFill>
              </a:rPr>
              <a:t>If a relation is created for Load Sharing purpose but not wanted by Inter-Frequency Handover, the handover can be suppressed by setting the cell parameter </a:t>
            </a:r>
            <a:r>
              <a:rPr lang="en-US" b="1" dirty="0" err="1">
                <a:solidFill>
                  <a:srgbClr val="000000"/>
                </a:solidFill>
              </a:rPr>
              <a:t>hoType</a:t>
            </a:r>
            <a:r>
              <a:rPr lang="en-US" dirty="0">
                <a:solidFill>
                  <a:srgbClr val="000000"/>
                </a:solidFill>
              </a:rPr>
              <a:t> to </a:t>
            </a:r>
            <a:r>
              <a:rPr lang="en-US" b="1" dirty="0">
                <a:solidFill>
                  <a:srgbClr val="000000"/>
                </a:solidFill>
              </a:rPr>
              <a:t>NONE </a:t>
            </a:r>
            <a:r>
              <a:rPr lang="en-US" dirty="0">
                <a:solidFill>
                  <a:srgbClr val="000000"/>
                </a:solidFill>
              </a:rPr>
              <a:t>or</a:t>
            </a:r>
            <a:r>
              <a:rPr lang="en-US" b="1" dirty="0">
                <a:solidFill>
                  <a:srgbClr val="000000"/>
                </a:solidFill>
              </a:rPr>
              <a:t> GSM_PREFERRED.</a:t>
            </a:r>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2" y="5715000"/>
            <a:ext cx="6743700" cy="114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5601" y="5057780"/>
            <a:ext cx="6696075"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8874367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7" name="Text Box 1"/>
          <p:cNvSpPr txBox="1">
            <a:spLocks noChangeArrowheads="1"/>
          </p:cNvSpPr>
          <p:nvPr/>
        </p:nvSpPr>
        <p:spPr bwMode="auto">
          <a:xfrm>
            <a:off x="2157414" y="152405"/>
            <a:ext cx="7824788"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Inter-Frequency Load Sharing-Operation</a:t>
            </a:r>
          </a:p>
        </p:txBody>
      </p:sp>
      <p:sp>
        <p:nvSpPr>
          <p:cNvPr id="9218"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The amount of resource excluded from load-sharing use is specified by the cell parameter </a:t>
            </a:r>
            <a:r>
              <a:rPr lang="en-US" b="1" dirty="0" err="1">
                <a:solidFill>
                  <a:srgbClr val="000000"/>
                </a:solidFill>
              </a:rPr>
              <a:t>loadSharingMargin</a:t>
            </a:r>
            <a:r>
              <a:rPr lang="en-US" b="1" dirty="0">
                <a:solidFill>
                  <a:srgbClr val="000000"/>
                </a:solidFill>
              </a:rPr>
              <a:t> </a:t>
            </a:r>
            <a:r>
              <a:rPr lang="en-US" dirty="0">
                <a:solidFill>
                  <a:srgbClr val="000000"/>
                </a:solidFill>
              </a:rPr>
              <a:t>as a percentage of </a:t>
            </a:r>
            <a:r>
              <a:rPr lang="en-US" b="1" dirty="0" err="1">
                <a:solidFill>
                  <a:srgbClr val="000000"/>
                </a:solidFill>
              </a:rPr>
              <a:t>pwrAdm</a:t>
            </a:r>
            <a:r>
              <a:rPr lang="en-US" b="1" dirty="0">
                <a:solidFill>
                  <a:srgbClr val="000000"/>
                </a:solidFill>
              </a:rPr>
              <a:t>.</a:t>
            </a:r>
          </a:p>
          <a:p>
            <a:pPr>
              <a:spcBef>
                <a:spcPts val="600"/>
              </a:spcBef>
              <a:buFont typeface="Wingdings" pitchFamily="2" charset="2"/>
              <a:buChar char=""/>
            </a:pPr>
            <a:r>
              <a:rPr lang="en-US" dirty="0">
                <a:solidFill>
                  <a:srgbClr val="000000"/>
                </a:solidFill>
              </a:rPr>
              <a:t>The performance of Inter-Frequency Load Sharing can be monitored via the following three counters:</a:t>
            </a:r>
          </a:p>
          <a:p>
            <a:pPr>
              <a:spcBef>
                <a:spcPts val="600"/>
              </a:spcBef>
            </a:pPr>
            <a:r>
              <a:rPr lang="en-US" dirty="0">
                <a:solidFill>
                  <a:srgbClr val="000000"/>
                </a:solidFill>
              </a:rPr>
              <a:t>        •</a:t>
            </a:r>
            <a:r>
              <a:rPr lang="en-US" dirty="0">
                <a:solidFill>
                  <a:srgbClr val="58585A"/>
                </a:solidFill>
              </a:rPr>
              <a:t> </a:t>
            </a:r>
            <a:r>
              <a:rPr lang="en-US" b="1" dirty="0" err="1">
                <a:solidFill>
                  <a:srgbClr val="000000"/>
                </a:solidFill>
              </a:rPr>
              <a:t>pmTotNoRrcConnectReq</a:t>
            </a:r>
            <a:r>
              <a:rPr lang="en-US" b="1" dirty="0">
                <a:solidFill>
                  <a:srgbClr val="000000"/>
                </a:solidFill>
              </a:rPr>
              <a:t> </a:t>
            </a:r>
            <a:r>
              <a:rPr lang="en-US" dirty="0">
                <a:solidFill>
                  <a:srgbClr val="000000"/>
                </a:solidFill>
              </a:rPr>
              <a:t>gives the total number of RRC connection requests in a cell.</a:t>
            </a:r>
          </a:p>
          <a:p>
            <a:pPr>
              <a:spcBef>
                <a:spcPts val="600"/>
              </a:spcBef>
            </a:pPr>
            <a:r>
              <a:rPr lang="en-US" b="1" dirty="0">
                <a:solidFill>
                  <a:srgbClr val="000000"/>
                </a:solidFill>
              </a:rPr>
              <a:t>        </a:t>
            </a:r>
            <a:r>
              <a:rPr lang="en-US" dirty="0">
                <a:solidFill>
                  <a:srgbClr val="000000"/>
                </a:solidFill>
              </a:rPr>
              <a:t>•</a:t>
            </a:r>
            <a:r>
              <a:rPr lang="en-US" dirty="0">
                <a:solidFill>
                  <a:srgbClr val="58585A"/>
                </a:solidFill>
              </a:rPr>
              <a:t> </a:t>
            </a:r>
            <a:r>
              <a:rPr lang="en-US" b="1" dirty="0" err="1">
                <a:solidFill>
                  <a:srgbClr val="000000"/>
                </a:solidFill>
              </a:rPr>
              <a:t>pmNoLoadSharingRrcConn</a:t>
            </a:r>
            <a:r>
              <a:rPr lang="en-US" b="1" dirty="0">
                <a:solidFill>
                  <a:srgbClr val="000000"/>
                </a:solidFill>
              </a:rPr>
              <a:t> </a:t>
            </a:r>
            <a:r>
              <a:rPr lang="en-US" dirty="0">
                <a:solidFill>
                  <a:srgbClr val="000000"/>
                </a:solidFill>
              </a:rPr>
              <a:t>gives the number of RRC redirections performed for load-sharing reason in a cell.</a:t>
            </a:r>
          </a:p>
          <a:p>
            <a:pPr>
              <a:spcBef>
                <a:spcPts val="600"/>
              </a:spcBef>
            </a:pPr>
            <a:r>
              <a:rPr lang="en-US" b="1" dirty="0">
                <a:solidFill>
                  <a:srgbClr val="000000"/>
                </a:solidFill>
              </a:rPr>
              <a:t>         </a:t>
            </a:r>
            <a:r>
              <a:rPr lang="en-US" dirty="0">
                <a:solidFill>
                  <a:srgbClr val="000000"/>
                </a:solidFill>
              </a:rPr>
              <a:t>•</a:t>
            </a:r>
            <a:r>
              <a:rPr lang="en-US" dirty="0">
                <a:solidFill>
                  <a:srgbClr val="58585A"/>
                </a:solidFill>
              </a:rPr>
              <a:t> </a:t>
            </a:r>
            <a:r>
              <a:rPr lang="en-US" b="1" dirty="0" err="1">
                <a:solidFill>
                  <a:srgbClr val="000000"/>
                </a:solidFill>
              </a:rPr>
              <a:t>pmNoOfReturningRrcConn</a:t>
            </a:r>
            <a:r>
              <a:rPr lang="en-US" b="1" dirty="0">
                <a:solidFill>
                  <a:srgbClr val="000000"/>
                </a:solidFill>
              </a:rPr>
              <a:t> </a:t>
            </a:r>
            <a:r>
              <a:rPr lang="en-US" dirty="0">
                <a:solidFill>
                  <a:srgbClr val="000000"/>
                </a:solidFill>
              </a:rPr>
              <a:t>gives the number of calls that has returned to the original frequency after an RRC-redirection</a:t>
            </a:r>
            <a:r>
              <a:rPr lang="en-US" dirty="0">
                <a:solidFill>
                  <a:srgbClr val="58585A"/>
                </a:solidFill>
              </a:rPr>
              <a:t>.</a:t>
            </a:r>
          </a:p>
        </p:txBody>
      </p:sp>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1" y="4648200"/>
            <a:ext cx="5886451"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59833" y="5659438"/>
            <a:ext cx="7219951" cy="971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2811167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20879" y="1325084"/>
            <a:ext cx="8351839" cy="4995706"/>
          </a:xfrm>
        </p:spPr>
        <p:txBody>
          <a:bodyPr>
            <a:normAutofit fontScale="92500" lnSpcReduction="10000"/>
          </a:bodyPr>
          <a:lstStyle/>
          <a:p>
            <a:pPr algn="just"/>
            <a:r>
              <a:rPr lang="pt-BR" sz="1600" b="1" dirty="0"/>
              <a:t>IFLS</a:t>
            </a:r>
            <a:r>
              <a:rPr lang="pt-BR" sz="1600" dirty="0"/>
              <a:t> feature will help to sending exceedig traffic in a cell to other carriers in order to balance the number of users and avoid congestion. </a:t>
            </a:r>
            <a:r>
              <a:rPr lang="pt-BR" sz="1600" dirty="0" err="1"/>
              <a:t>This</a:t>
            </a:r>
            <a:r>
              <a:rPr lang="pt-BR" sz="1600" dirty="0"/>
              <a:t> </a:t>
            </a:r>
            <a:r>
              <a:rPr lang="pt-BR" sz="1600" dirty="0" err="1"/>
              <a:t>feature</a:t>
            </a:r>
            <a:r>
              <a:rPr lang="pt-BR" sz="1600" dirty="0"/>
              <a:t> </a:t>
            </a:r>
            <a:r>
              <a:rPr lang="pt-BR" sz="1600" dirty="0" err="1"/>
              <a:t>works</a:t>
            </a:r>
            <a:r>
              <a:rPr lang="pt-BR" sz="1600" dirty="0"/>
              <a:t> for HS </a:t>
            </a:r>
            <a:r>
              <a:rPr lang="pt-BR" sz="1600" dirty="0" err="1"/>
              <a:t>and</a:t>
            </a:r>
            <a:r>
              <a:rPr lang="pt-BR" sz="1600" dirty="0"/>
              <a:t> Non HS IFLS </a:t>
            </a:r>
            <a:r>
              <a:rPr lang="pt-BR" sz="1600" dirty="0" err="1"/>
              <a:t>when</a:t>
            </a:r>
            <a:r>
              <a:rPr lang="pt-BR" sz="1600" dirty="0"/>
              <a:t> </a:t>
            </a:r>
            <a:r>
              <a:rPr lang="pt-BR" sz="1600" dirty="0" err="1"/>
              <a:t>activated</a:t>
            </a:r>
            <a:r>
              <a:rPr lang="pt-BR" sz="1600" dirty="0"/>
              <a:t> </a:t>
            </a:r>
            <a:r>
              <a:rPr lang="pt-BR" sz="1600" dirty="0" err="1"/>
              <a:t>at</a:t>
            </a:r>
            <a:r>
              <a:rPr lang="pt-BR" sz="1600" dirty="0"/>
              <a:t> RNC </a:t>
            </a:r>
            <a:r>
              <a:rPr lang="pt-BR" sz="1600" dirty="0" err="1"/>
              <a:t>level</a:t>
            </a:r>
            <a:r>
              <a:rPr lang="pt-BR" sz="1600" dirty="0"/>
              <a:t>:</a:t>
            </a:r>
          </a:p>
          <a:p>
            <a:pPr lvl="1" algn="just"/>
            <a:r>
              <a:rPr lang="en-US" sz="1400" b="1" dirty="0" err="1"/>
              <a:t>rncfeature</a:t>
            </a:r>
            <a:r>
              <a:rPr lang="en-US" sz="1400" b="1" dirty="0"/>
              <a:t> </a:t>
            </a:r>
            <a:r>
              <a:rPr lang="en-US" sz="1400" b="1" dirty="0" err="1"/>
              <a:t>hspaloadsharing</a:t>
            </a:r>
            <a:r>
              <a:rPr lang="en-US" sz="1400" b="1" dirty="0"/>
              <a:t> </a:t>
            </a:r>
            <a:r>
              <a:rPr lang="en-US" sz="1400" b="1" dirty="0">
                <a:sym typeface="Wingdings" panose="05000000000000000000" pitchFamily="2" charset="2"/>
              </a:rPr>
              <a:t> TRUE (HS IFLS at RNC level)</a:t>
            </a:r>
          </a:p>
          <a:p>
            <a:pPr lvl="1" algn="just"/>
            <a:r>
              <a:rPr lang="en-US" sz="1400" b="1" dirty="0" err="1"/>
              <a:t>rncfeature</a:t>
            </a:r>
            <a:r>
              <a:rPr lang="en-US" sz="1400" b="1" dirty="0"/>
              <a:t> </a:t>
            </a:r>
            <a:r>
              <a:rPr lang="en-US" sz="1400" b="1" dirty="0" err="1"/>
              <a:t>dchloadsharing</a:t>
            </a:r>
            <a:r>
              <a:rPr lang="en-US" sz="1400" b="1" dirty="0"/>
              <a:t> </a:t>
            </a:r>
            <a:r>
              <a:rPr lang="en-US" sz="1400" b="1" dirty="0">
                <a:sym typeface="Wingdings" panose="05000000000000000000" pitchFamily="2" charset="2"/>
              </a:rPr>
              <a:t> TRUE (Non HS IFLS at RNC level)</a:t>
            </a:r>
          </a:p>
          <a:p>
            <a:pPr lvl="1" algn="just"/>
            <a:endParaRPr lang="en-US" sz="1400" dirty="0">
              <a:sym typeface="Wingdings" panose="05000000000000000000" pitchFamily="2" charset="2"/>
            </a:endParaRPr>
          </a:p>
          <a:p>
            <a:pPr algn="just"/>
            <a:endParaRPr lang="pt-BR" sz="1600" dirty="0"/>
          </a:p>
          <a:p>
            <a:pPr algn="just"/>
            <a:r>
              <a:rPr lang="pt-BR" sz="1600" dirty="0"/>
              <a:t>In </a:t>
            </a:r>
            <a:r>
              <a:rPr lang="pt-BR" sz="1600" dirty="0" err="1"/>
              <a:t>order</a:t>
            </a:r>
            <a:r>
              <a:rPr lang="pt-BR" sz="1600" dirty="0"/>
              <a:t> </a:t>
            </a:r>
            <a:r>
              <a:rPr lang="pt-BR" sz="1600" dirty="0" err="1"/>
              <a:t>to</a:t>
            </a:r>
            <a:r>
              <a:rPr lang="pt-BR" sz="1600" dirty="0"/>
              <a:t> use </a:t>
            </a:r>
            <a:r>
              <a:rPr lang="pt-BR" sz="1600" dirty="0" err="1"/>
              <a:t>this</a:t>
            </a:r>
            <a:r>
              <a:rPr lang="pt-BR" sz="1600" dirty="0"/>
              <a:t> </a:t>
            </a:r>
            <a:r>
              <a:rPr lang="pt-BR" sz="1600" dirty="0" err="1"/>
              <a:t>feature</a:t>
            </a:r>
            <a:r>
              <a:rPr lang="pt-BR" sz="1600" dirty="0"/>
              <a:t> </a:t>
            </a:r>
            <a:r>
              <a:rPr lang="pt-BR" sz="1600" dirty="0" err="1"/>
              <a:t>is</a:t>
            </a:r>
            <a:r>
              <a:rPr lang="pt-BR" sz="1600" dirty="0"/>
              <a:t> </a:t>
            </a:r>
            <a:r>
              <a:rPr lang="pt-BR" sz="1600" dirty="0" err="1"/>
              <a:t>necessary</a:t>
            </a:r>
            <a:r>
              <a:rPr lang="pt-BR" sz="1600" dirty="0"/>
              <a:t> </a:t>
            </a:r>
            <a:r>
              <a:rPr lang="pt-BR" sz="1600" dirty="0" err="1"/>
              <a:t>to</a:t>
            </a:r>
            <a:r>
              <a:rPr lang="pt-BR" sz="1600" dirty="0"/>
              <a:t> </a:t>
            </a:r>
            <a:r>
              <a:rPr lang="pt-BR" sz="1600" dirty="0" err="1"/>
              <a:t>create</a:t>
            </a:r>
            <a:r>
              <a:rPr lang="pt-BR" sz="1600" dirty="0"/>
              <a:t> for </a:t>
            </a:r>
            <a:r>
              <a:rPr lang="pt-BR" sz="1600" dirty="0" err="1"/>
              <a:t>each</a:t>
            </a:r>
            <a:r>
              <a:rPr lang="pt-BR" sz="1600" dirty="0"/>
              <a:t> </a:t>
            </a:r>
            <a:r>
              <a:rPr lang="pt-BR" sz="1600" dirty="0" err="1"/>
              <a:t>cell</a:t>
            </a:r>
            <a:r>
              <a:rPr lang="pt-BR" sz="1600" dirty="0"/>
              <a:t> a </a:t>
            </a:r>
            <a:r>
              <a:rPr lang="pt-BR" sz="1600" u="sng" dirty="0" err="1"/>
              <a:t>coverage</a:t>
            </a:r>
            <a:r>
              <a:rPr lang="pt-BR" sz="1600" u="sng" dirty="0"/>
              <a:t> </a:t>
            </a:r>
            <a:r>
              <a:rPr lang="pt-BR" sz="1600" u="sng" dirty="0" err="1"/>
              <a:t>relation</a:t>
            </a:r>
            <a:r>
              <a:rPr lang="pt-BR" sz="1600" dirty="0"/>
              <a:t> </a:t>
            </a:r>
            <a:r>
              <a:rPr lang="pt-BR" sz="1600" dirty="0" err="1"/>
              <a:t>with</a:t>
            </a:r>
            <a:r>
              <a:rPr lang="pt-BR" sz="1600" dirty="0"/>
              <a:t> </a:t>
            </a:r>
            <a:r>
              <a:rPr lang="pt-BR" sz="1600" dirty="0" err="1"/>
              <a:t>all</a:t>
            </a:r>
            <a:r>
              <a:rPr lang="pt-BR" sz="1600" dirty="0"/>
              <a:t> </a:t>
            </a:r>
            <a:r>
              <a:rPr lang="pt-BR" sz="1600" dirty="0" err="1"/>
              <a:t>other</a:t>
            </a:r>
            <a:r>
              <a:rPr lang="pt-BR" sz="1600" dirty="0"/>
              <a:t> </a:t>
            </a:r>
            <a:r>
              <a:rPr lang="pt-BR" sz="1600" dirty="0" err="1"/>
              <a:t>carriers</a:t>
            </a:r>
            <a:r>
              <a:rPr lang="pt-BR" sz="1600" dirty="0"/>
              <a:t> </a:t>
            </a:r>
            <a:r>
              <a:rPr lang="pt-BR" sz="1600" dirty="0" err="1"/>
              <a:t>of</a:t>
            </a:r>
            <a:r>
              <a:rPr lang="pt-BR" sz="1600" dirty="0"/>
              <a:t> </a:t>
            </a:r>
            <a:r>
              <a:rPr lang="pt-BR" sz="1600" dirty="0" err="1"/>
              <a:t>the</a:t>
            </a:r>
            <a:r>
              <a:rPr lang="pt-BR" sz="1600" dirty="0"/>
              <a:t> </a:t>
            </a:r>
            <a:r>
              <a:rPr lang="pt-BR" sz="1600" dirty="0" err="1"/>
              <a:t>same</a:t>
            </a:r>
            <a:r>
              <a:rPr lang="pt-BR" sz="1600" dirty="0"/>
              <a:t> sector. Next </a:t>
            </a:r>
            <a:r>
              <a:rPr lang="pt-BR" sz="1600" dirty="0" err="1"/>
              <a:t>step</a:t>
            </a:r>
            <a:r>
              <a:rPr lang="pt-BR" sz="1600" dirty="0"/>
              <a:t> </a:t>
            </a:r>
            <a:r>
              <a:rPr lang="pt-BR" sz="1600" dirty="0" err="1"/>
              <a:t>is</a:t>
            </a:r>
            <a:r>
              <a:rPr lang="pt-BR" sz="1600" dirty="0"/>
              <a:t> configure </a:t>
            </a:r>
            <a:r>
              <a:rPr lang="pt-BR" sz="1600" dirty="0" err="1"/>
              <a:t>and</a:t>
            </a:r>
            <a:r>
              <a:rPr lang="pt-BR" sz="1600" dirty="0"/>
              <a:t> </a:t>
            </a:r>
            <a:r>
              <a:rPr lang="pt-BR" sz="1600" dirty="0" err="1"/>
              <a:t>activate</a:t>
            </a:r>
            <a:r>
              <a:rPr lang="pt-BR" sz="1600" dirty="0"/>
              <a:t> </a:t>
            </a:r>
            <a:r>
              <a:rPr lang="pt-BR" sz="1600" dirty="0" err="1"/>
              <a:t>the</a:t>
            </a:r>
            <a:r>
              <a:rPr lang="pt-BR" sz="1600" dirty="0"/>
              <a:t> </a:t>
            </a:r>
            <a:r>
              <a:rPr lang="pt-BR" sz="1600" dirty="0" err="1"/>
              <a:t>feature</a:t>
            </a:r>
            <a:r>
              <a:rPr lang="pt-BR" sz="1600" dirty="0"/>
              <a:t> </a:t>
            </a:r>
            <a:r>
              <a:rPr lang="pt-BR" sz="1600" dirty="0" err="1"/>
              <a:t>at</a:t>
            </a:r>
            <a:r>
              <a:rPr lang="pt-BR" sz="1600" dirty="0"/>
              <a:t> </a:t>
            </a:r>
            <a:r>
              <a:rPr lang="pt-BR" sz="1600" dirty="0" err="1"/>
              <a:t>coverage</a:t>
            </a:r>
            <a:r>
              <a:rPr lang="pt-BR" sz="1600" dirty="0"/>
              <a:t> </a:t>
            </a:r>
            <a:r>
              <a:rPr lang="pt-BR" sz="1600" dirty="0" err="1"/>
              <a:t>relation</a:t>
            </a:r>
            <a:r>
              <a:rPr lang="pt-BR" sz="1600" dirty="0"/>
              <a:t> </a:t>
            </a:r>
            <a:r>
              <a:rPr lang="pt-BR" sz="1600" dirty="0" err="1"/>
              <a:t>level</a:t>
            </a:r>
            <a:r>
              <a:rPr lang="pt-BR" sz="1600" dirty="0"/>
              <a:t>:</a:t>
            </a:r>
          </a:p>
          <a:p>
            <a:pPr lvl="1" algn="just"/>
            <a:r>
              <a:rPr lang="pt-BR" sz="1200" b="1" dirty="0">
                <a:cs typeface="Courier New" panose="02070309020205020404" pitchFamily="49" charset="0"/>
              </a:rPr>
              <a:t>set UtranCell=WXXX,CoverageRelation=WXXX relationCapability dchLoadSharing=1</a:t>
            </a:r>
          </a:p>
          <a:p>
            <a:pPr lvl="1" algn="just"/>
            <a:r>
              <a:rPr lang="pt-BR" sz="1200" b="1" dirty="0">
                <a:cs typeface="Courier New" panose="02070309020205020404" pitchFamily="49" charset="0"/>
              </a:rPr>
              <a:t>set </a:t>
            </a:r>
            <a:r>
              <a:rPr lang="pt-BR" sz="1200" b="1" dirty="0" err="1">
                <a:cs typeface="Courier New" panose="02070309020205020404" pitchFamily="49" charset="0"/>
              </a:rPr>
              <a:t>UtranCell</a:t>
            </a:r>
            <a:r>
              <a:rPr lang="pt-BR" sz="1200" b="1" dirty="0">
                <a:cs typeface="Courier New" panose="02070309020205020404" pitchFamily="49" charset="0"/>
              </a:rPr>
              <a:t>=</a:t>
            </a:r>
            <a:r>
              <a:rPr lang="pt-BR" sz="1200" b="1" dirty="0" err="1">
                <a:cs typeface="Courier New" panose="02070309020205020404" pitchFamily="49" charset="0"/>
              </a:rPr>
              <a:t>WXXX,CoverageRelation</a:t>
            </a:r>
            <a:r>
              <a:rPr lang="pt-BR" sz="1200" b="1" dirty="0">
                <a:cs typeface="Courier New" panose="02070309020205020404" pitchFamily="49" charset="0"/>
              </a:rPr>
              <a:t>=WXXX </a:t>
            </a:r>
            <a:r>
              <a:rPr lang="pt-BR" sz="1200" b="1" dirty="0" err="1">
                <a:cs typeface="Courier New" panose="02070309020205020404" pitchFamily="49" charset="0"/>
              </a:rPr>
              <a:t>relationCapability</a:t>
            </a:r>
            <a:r>
              <a:rPr lang="pt-BR" sz="1200" b="1" dirty="0">
                <a:cs typeface="Courier New" panose="02070309020205020404" pitchFamily="49" charset="0"/>
              </a:rPr>
              <a:t> </a:t>
            </a:r>
            <a:r>
              <a:rPr lang="en-US" sz="1200" b="1" dirty="0" err="1">
                <a:cs typeface="Courier New" panose="02070309020205020404" pitchFamily="49" charset="0"/>
              </a:rPr>
              <a:t>hsLoadSharing</a:t>
            </a:r>
            <a:r>
              <a:rPr lang="en-US" sz="1200" b="1" dirty="0">
                <a:cs typeface="Courier New" panose="02070309020205020404" pitchFamily="49" charset="0"/>
              </a:rPr>
              <a:t> </a:t>
            </a:r>
            <a:r>
              <a:rPr lang="pt-BR" sz="1200" b="1" dirty="0">
                <a:cs typeface="Courier New" panose="02070309020205020404" pitchFamily="49" charset="0"/>
              </a:rPr>
              <a:t>=1</a:t>
            </a:r>
          </a:p>
          <a:p>
            <a:pPr lvl="1" algn="just"/>
            <a:endParaRPr lang="pt-BR" sz="1200" dirty="0">
              <a:latin typeface="Courier New" panose="02070309020205020404" pitchFamily="49" charset="0"/>
              <a:cs typeface="Courier New" panose="02070309020205020404" pitchFamily="49" charset="0"/>
            </a:endParaRPr>
          </a:p>
          <a:p>
            <a:pPr marL="176213" lvl="1" indent="-176213" algn="just">
              <a:buClr>
                <a:srgbClr val="00A9D4"/>
              </a:buClr>
              <a:buFont typeface="Arial" charset="0"/>
              <a:buChar char="›"/>
            </a:pPr>
            <a:endParaRPr lang="pt-BR" sz="1600" dirty="0"/>
          </a:p>
          <a:p>
            <a:pPr marL="176213" lvl="1" indent="-176213" algn="just">
              <a:buClr>
                <a:srgbClr val="00A9D4"/>
              </a:buClr>
              <a:buFont typeface="Arial" charset="0"/>
              <a:buChar char="›"/>
            </a:pPr>
            <a:r>
              <a:rPr lang="pt-BR" sz="1600" dirty="0"/>
              <a:t>The following initial configuration was used:</a:t>
            </a:r>
          </a:p>
          <a:p>
            <a:pPr lvl="1" algn="just"/>
            <a:r>
              <a:rPr lang="pt-BR" sz="1400" b="1" dirty="0"/>
              <a:t>hsPathlossThreshold </a:t>
            </a:r>
            <a:r>
              <a:rPr lang="pt-BR" sz="1400" b="1" dirty="0">
                <a:sym typeface="Wingdings" panose="05000000000000000000" pitchFamily="2" charset="2"/>
              </a:rPr>
              <a:t> 120 (coverage relation level) </a:t>
            </a:r>
            <a:r>
              <a:rPr lang="pt-BR" sz="1400" dirty="0">
                <a:sym typeface="Wingdings" panose="05000000000000000000" pitchFamily="2" charset="2"/>
              </a:rPr>
              <a:t>(</a:t>
            </a:r>
            <a:r>
              <a:rPr lang="en-US" sz="1400" dirty="0">
                <a:sym typeface="Wingdings" panose="05000000000000000000" pitchFamily="2" charset="2"/>
              </a:rPr>
              <a:t>Pathloss threshold used for both HS IFLS)</a:t>
            </a:r>
            <a:endParaRPr lang="pt-BR" sz="1400" dirty="0">
              <a:sym typeface="Wingdings" panose="05000000000000000000" pitchFamily="2" charset="2"/>
            </a:endParaRPr>
          </a:p>
          <a:p>
            <a:pPr lvl="1" algn="just"/>
            <a:r>
              <a:rPr lang="pt-BR" sz="1400" b="1" dirty="0"/>
              <a:t>pathlossThreshold </a:t>
            </a:r>
            <a:r>
              <a:rPr lang="pt-BR" sz="1400" b="1" dirty="0">
                <a:sym typeface="Wingdings" panose="05000000000000000000" pitchFamily="2" charset="2"/>
              </a:rPr>
              <a:t> 170 (sector level)</a:t>
            </a:r>
            <a:r>
              <a:rPr lang="pt-BR" sz="1400" dirty="0">
                <a:sym typeface="Wingdings" panose="05000000000000000000" pitchFamily="2" charset="2"/>
              </a:rPr>
              <a:t> (</a:t>
            </a:r>
            <a:r>
              <a:rPr lang="en-US" sz="1400" dirty="0">
                <a:sym typeface="Wingdings" panose="05000000000000000000" pitchFamily="2" charset="2"/>
              </a:rPr>
              <a:t>A pathloss check is performed before triggering a blind IFHO to a candidate cell, when performing load sharing from DCH state. If the pathloss is high</a:t>
            </a:r>
          </a:p>
          <a:p>
            <a:pPr lvl="1" algn="just"/>
            <a:r>
              <a:rPr lang="en-US" sz="1400" dirty="0" err="1">
                <a:sym typeface="Wingdings" panose="05000000000000000000" pitchFamily="2" charset="2"/>
              </a:rPr>
              <a:t>er</a:t>
            </a:r>
            <a:r>
              <a:rPr lang="en-US" sz="1400" dirty="0">
                <a:sym typeface="Wingdings" panose="05000000000000000000" pitchFamily="2" charset="2"/>
              </a:rPr>
              <a:t> than this threshold, the blind IFHO is not allowed.)</a:t>
            </a:r>
            <a:endParaRPr lang="pt-BR" sz="1400" dirty="0"/>
          </a:p>
          <a:p>
            <a:pPr lvl="1" algn="just"/>
            <a:r>
              <a:rPr lang="pt-BR" sz="1400" b="1" dirty="0"/>
              <a:t>hsIflsMarginUsers </a:t>
            </a:r>
            <a:r>
              <a:rPr lang="pt-BR" sz="1400" b="1" dirty="0">
                <a:sym typeface="Wingdings" panose="05000000000000000000" pitchFamily="2" charset="2"/>
              </a:rPr>
              <a:t> 10 (sector level) </a:t>
            </a:r>
            <a:r>
              <a:rPr lang="pt-BR" sz="1400" dirty="0">
                <a:sym typeface="Wingdings" panose="05000000000000000000" pitchFamily="2" charset="2"/>
              </a:rPr>
              <a:t>(</a:t>
            </a:r>
            <a:r>
              <a:rPr lang="en-US" sz="1400" dirty="0">
                <a:sym typeface="Wingdings" panose="05000000000000000000" pitchFamily="2" charset="2"/>
              </a:rPr>
              <a:t>Margin for HS </a:t>
            </a:r>
            <a:r>
              <a:rPr lang="en-US" sz="1400" dirty="0" err="1">
                <a:sym typeface="Wingdings" panose="05000000000000000000" pitchFamily="2" charset="2"/>
              </a:rPr>
              <a:t>interfrequency</a:t>
            </a:r>
            <a:r>
              <a:rPr lang="en-US" sz="1400" dirty="0">
                <a:sym typeface="Wingdings" panose="05000000000000000000" pitchFamily="2" charset="2"/>
              </a:rPr>
              <a:t> load sharing, relative to the admission limit </a:t>
            </a:r>
            <a:r>
              <a:rPr lang="en-US" sz="1400" dirty="0" err="1">
                <a:sym typeface="Wingdings" panose="05000000000000000000" pitchFamily="2" charset="2"/>
              </a:rPr>
              <a:t>hsdpaUsersAdm</a:t>
            </a:r>
            <a:r>
              <a:rPr lang="en-US" sz="1400" dirty="0">
                <a:sym typeface="Wingdings" panose="05000000000000000000" pitchFamily="2" charset="2"/>
              </a:rPr>
              <a:t>)</a:t>
            </a:r>
            <a:endParaRPr lang="pt-BR" sz="1400" dirty="0">
              <a:sym typeface="Wingdings" panose="05000000000000000000" pitchFamily="2" charset="2"/>
            </a:endParaRPr>
          </a:p>
          <a:p>
            <a:pPr lvl="1" algn="just"/>
            <a:r>
              <a:rPr lang="pt-BR" sz="1400" b="1" dirty="0"/>
              <a:t>hsIflsThreshUsers </a:t>
            </a:r>
            <a:r>
              <a:rPr lang="pt-BR" sz="1400" b="1" dirty="0">
                <a:sym typeface="Wingdings" panose="05000000000000000000" pitchFamily="2" charset="2"/>
              </a:rPr>
              <a:t> 20 (sector level) </a:t>
            </a:r>
            <a:r>
              <a:rPr lang="pt-BR" sz="1400" dirty="0">
                <a:sym typeface="Wingdings" panose="05000000000000000000" pitchFamily="2" charset="2"/>
              </a:rPr>
              <a:t>(load sharing triggered for source cell)</a:t>
            </a:r>
          </a:p>
          <a:p>
            <a:pPr lvl="1" algn="just"/>
            <a:r>
              <a:rPr lang="pt-BR" sz="1400" b="1" dirty="0"/>
              <a:t>dchIflsThreshPower -&gt; 0</a:t>
            </a:r>
            <a:r>
              <a:rPr lang="pt-BR" sz="1400" dirty="0"/>
              <a:t> (power threshold for DCH load sharing)</a:t>
            </a:r>
          </a:p>
          <a:p>
            <a:pPr algn="just"/>
            <a:endParaRPr lang="pt-BR" sz="2000" dirty="0"/>
          </a:p>
          <a:p>
            <a:pPr marL="0" indent="0" algn="just">
              <a:buNone/>
            </a:pPr>
            <a:endParaRPr lang="pt-BR" sz="2000" dirty="0"/>
          </a:p>
        </p:txBody>
      </p:sp>
      <p:sp>
        <p:nvSpPr>
          <p:cNvPr id="4" name="Title 3"/>
          <p:cNvSpPr>
            <a:spLocks noGrp="1"/>
          </p:cNvSpPr>
          <p:nvPr>
            <p:ph type="title"/>
          </p:nvPr>
        </p:nvSpPr>
        <p:spPr>
          <a:xfrm>
            <a:off x="2362202" y="228605"/>
            <a:ext cx="7494588" cy="1085371"/>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3600" dirty="0">
                <a:solidFill>
                  <a:srgbClr val="FF0000"/>
                </a:solidFill>
              </a:rPr>
              <a:t>HS/Non HS IFLS</a:t>
            </a:r>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1" y="2514600"/>
            <a:ext cx="6772275" cy="171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3802" y="2743200"/>
            <a:ext cx="6686551" cy="15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2" y="3810000"/>
            <a:ext cx="6591300"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021939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008539" y="267057"/>
            <a:ext cx="7971428" cy="3419048"/>
          </a:xfrm>
          <a:prstGeom prst="rect">
            <a:avLst/>
          </a:prstGeom>
        </p:spPr>
      </p:pic>
      <p:sp>
        <p:nvSpPr>
          <p:cNvPr id="3" name="Title 2"/>
          <p:cNvSpPr>
            <a:spLocks noGrp="1"/>
          </p:cNvSpPr>
          <p:nvPr>
            <p:ph type="title"/>
          </p:nvPr>
        </p:nvSpPr>
        <p:spPr>
          <a:xfrm>
            <a:off x="0" y="704963"/>
            <a:ext cx="3920925" cy="634929"/>
          </a:xfrm>
        </p:spPr>
        <p:txBody>
          <a:bodyPr>
            <a:normAutofit fontScale="90000"/>
          </a:bodyPr>
          <a:lstStyle/>
          <a:p>
            <a:pPr algn="ctr"/>
            <a:r>
              <a:rPr lang="en-US" b="1" dirty="0" smtClean="0">
                <a:solidFill>
                  <a:srgbClr val="FF0000"/>
                </a:solidFill>
              </a:rPr>
              <a:t>IFLS</a:t>
            </a:r>
            <a:br>
              <a:rPr lang="en-US" b="1" dirty="0" smtClean="0">
                <a:solidFill>
                  <a:srgbClr val="FF0000"/>
                </a:solidFill>
              </a:rPr>
            </a:br>
            <a:r>
              <a:rPr lang="en-US" b="1" dirty="0" smtClean="0">
                <a:solidFill>
                  <a:srgbClr val="FF0000"/>
                </a:solidFill>
              </a:rPr>
              <a:t> </a:t>
            </a:r>
            <a:r>
              <a:rPr lang="en-US" sz="2200" b="1" dirty="0" smtClean="0">
                <a:solidFill>
                  <a:srgbClr val="FF0000"/>
                </a:solidFill>
              </a:rPr>
              <a:t>(inter Frequencies Load Sharing)</a:t>
            </a:r>
            <a:endParaRPr lang="en-US" sz="2200" b="1" dirty="0">
              <a:solidFill>
                <a:srgbClr val="FF0000"/>
              </a:solidFill>
            </a:endParaRPr>
          </a:p>
        </p:txBody>
      </p:sp>
      <p:sp>
        <p:nvSpPr>
          <p:cNvPr id="5" name="Rectangle 4"/>
          <p:cNvSpPr/>
          <p:nvPr/>
        </p:nvSpPr>
        <p:spPr>
          <a:xfrm>
            <a:off x="299649" y="3686105"/>
            <a:ext cx="11847443" cy="2862322"/>
          </a:xfrm>
          <a:prstGeom prst="rect">
            <a:avLst/>
          </a:prstGeom>
        </p:spPr>
        <p:txBody>
          <a:bodyPr wrap="square">
            <a:spAutoFit/>
          </a:bodyPr>
          <a:lstStyle/>
          <a:p>
            <a:r>
              <a:rPr lang="en-US" sz="1000" dirty="0" err="1" smtClean="0"/>
              <a:t>UtranCell</a:t>
            </a:r>
            <a:r>
              <a:rPr lang="en-US" sz="1000" dirty="0" smtClean="0"/>
              <a:t>                 </a:t>
            </a:r>
            <a:r>
              <a:rPr lang="en-US" sz="1000" b="1" dirty="0" err="1">
                <a:solidFill>
                  <a:srgbClr val="FF0000"/>
                </a:solidFill>
              </a:rPr>
              <a:t>hsIflsThreshUsers</a:t>
            </a:r>
            <a:r>
              <a:rPr lang="en-US" sz="1000" dirty="0"/>
              <a:t>                      long                                               </a:t>
            </a:r>
          </a:p>
          <a:p>
            <a:r>
              <a:rPr lang="en-US" sz="1000" dirty="0"/>
              <a:t>------------------------------------------------------------------------------------------------------------------------------------</a:t>
            </a:r>
          </a:p>
          <a:p>
            <a:r>
              <a:rPr lang="en-US" sz="1000" dirty="0"/>
              <a:t>Threshold for triggering HS </a:t>
            </a:r>
            <a:r>
              <a:rPr lang="en-US" sz="1000" dirty="0" err="1"/>
              <a:t>interfrequency</a:t>
            </a:r>
            <a:r>
              <a:rPr lang="en-US" sz="1000" dirty="0"/>
              <a:t> load sharing in the source cell, relative to the admission limit </a:t>
            </a:r>
            <a:r>
              <a:rPr lang="en-US" sz="1000" dirty="0" err="1"/>
              <a:t>hsdpaUsersAdm</a:t>
            </a:r>
            <a:r>
              <a:rPr lang="en-US" sz="1000" dirty="0"/>
              <a:t>. If more than </a:t>
            </a:r>
            <a:r>
              <a:rPr lang="en-US" sz="1000" dirty="0" err="1"/>
              <a:t>hsIflsThreshUsers</a:t>
            </a:r>
            <a:r>
              <a:rPr lang="en-US" sz="1000" dirty="0"/>
              <a:t>/100 * </a:t>
            </a:r>
            <a:r>
              <a:rPr lang="en-US" sz="1000" dirty="0" err="1"/>
              <a:t>hsdpaUsersAdm</a:t>
            </a:r>
            <a:r>
              <a:rPr lang="en-US" sz="1000" dirty="0"/>
              <a:t> HS users are present when a RAB transition is being evaluated, load sharing is triggered.</a:t>
            </a:r>
          </a:p>
          <a:p>
            <a:r>
              <a:rPr lang="en-US" sz="1000" dirty="0">
                <a:solidFill>
                  <a:srgbClr val="0070C0"/>
                </a:solidFill>
              </a:rPr>
              <a:t>Setting this parameter to 0 disables HS </a:t>
            </a:r>
            <a:r>
              <a:rPr lang="en-US" sz="1000" dirty="0" err="1">
                <a:solidFill>
                  <a:srgbClr val="0070C0"/>
                </a:solidFill>
              </a:rPr>
              <a:t>interfrequency</a:t>
            </a:r>
            <a:r>
              <a:rPr lang="en-US" sz="1000" dirty="0">
                <a:solidFill>
                  <a:srgbClr val="0070C0"/>
                </a:solidFill>
              </a:rPr>
              <a:t> load sharing in this cell</a:t>
            </a:r>
            <a:r>
              <a:rPr lang="en-US" sz="1000" dirty="0"/>
              <a:t>.</a:t>
            </a:r>
          </a:p>
          <a:p>
            <a:r>
              <a:rPr lang="en-US" sz="1000" dirty="0"/>
              <a:t>Only used if </a:t>
            </a:r>
            <a:r>
              <a:rPr lang="en-US" sz="1000" dirty="0" err="1"/>
              <a:t>RncFeature</a:t>
            </a:r>
            <a:r>
              <a:rPr lang="en-US" sz="1000" dirty="0"/>
              <a:t>=</a:t>
            </a:r>
            <a:r>
              <a:rPr lang="en-US" sz="1000" dirty="0" err="1"/>
              <a:t>HspaLoadSharing</a:t>
            </a:r>
            <a:r>
              <a:rPr lang="en-US" sz="1000" dirty="0"/>
              <a:t> or </a:t>
            </a:r>
            <a:r>
              <a:rPr lang="en-US" sz="1000" dirty="0" err="1"/>
              <a:t>RncFeature</a:t>
            </a:r>
            <a:r>
              <a:rPr lang="en-US" sz="1000" dirty="0"/>
              <a:t>=</a:t>
            </a:r>
            <a:r>
              <a:rPr lang="en-US" sz="1000" dirty="0" err="1"/>
              <a:t>IflsRedirectDownswitch</a:t>
            </a:r>
            <a:r>
              <a:rPr lang="en-US" sz="1000" dirty="0"/>
              <a:t> (or both) is activated.</a:t>
            </a:r>
          </a:p>
          <a:p>
            <a:r>
              <a:rPr lang="en-US" sz="1000" dirty="0"/>
              <a:t>Feature: </a:t>
            </a:r>
            <a:r>
              <a:rPr lang="en-US" sz="1000" dirty="0" err="1"/>
              <a:t>HspaLoadSharing</a:t>
            </a:r>
            <a:r>
              <a:rPr lang="en-US" sz="1000" dirty="0"/>
              <a:t>, </a:t>
            </a:r>
            <a:r>
              <a:rPr lang="en-US" sz="1000" dirty="0" err="1"/>
              <a:t>IflsRedirectDownswitch</a:t>
            </a:r>
            <a:endParaRPr lang="en-US" sz="1000" dirty="0"/>
          </a:p>
          <a:p>
            <a:r>
              <a:rPr lang="en-US" sz="1000" dirty="0"/>
              <a:t>Change takes effect: Immediately</a:t>
            </a:r>
          </a:p>
          <a:p>
            <a:r>
              <a:rPr lang="en-US" sz="1000" dirty="0"/>
              <a:t>Unit: %</a:t>
            </a:r>
          </a:p>
          <a:p>
            <a:r>
              <a:rPr lang="en-US" sz="1000" dirty="0"/>
              <a:t>Range: 0 to 100, Default=0</a:t>
            </a:r>
          </a:p>
          <a:p>
            <a:endParaRPr lang="en-US" sz="1000" dirty="0"/>
          </a:p>
          <a:p>
            <a:r>
              <a:rPr lang="en-US" sz="1000" dirty="0" err="1" smtClean="0"/>
              <a:t>UtranCell</a:t>
            </a:r>
            <a:r>
              <a:rPr lang="en-US" sz="1000" dirty="0" smtClean="0"/>
              <a:t>                 </a:t>
            </a:r>
            <a:r>
              <a:rPr lang="en-US" sz="1000" b="1" dirty="0" err="1">
                <a:solidFill>
                  <a:srgbClr val="FF0000"/>
                </a:solidFill>
              </a:rPr>
              <a:t>hsIflsMarginUsers</a:t>
            </a:r>
            <a:r>
              <a:rPr lang="en-US" sz="1000" dirty="0"/>
              <a:t>                      long                                               </a:t>
            </a:r>
          </a:p>
          <a:p>
            <a:r>
              <a:rPr lang="en-US" sz="1000" dirty="0"/>
              <a:t>------------------------------------------------------------------------------------------------------------------------------------</a:t>
            </a:r>
          </a:p>
          <a:p>
            <a:r>
              <a:rPr lang="en-US" sz="1000" dirty="0"/>
              <a:t>Margin for HS </a:t>
            </a:r>
            <a:r>
              <a:rPr lang="en-US" sz="1000" dirty="0" err="1"/>
              <a:t>interfrequency</a:t>
            </a:r>
            <a:r>
              <a:rPr lang="en-US" sz="1000" dirty="0"/>
              <a:t> load sharing, relative to the admission limit </a:t>
            </a:r>
            <a:r>
              <a:rPr lang="en-US" sz="1000" dirty="0" err="1"/>
              <a:t>hsdpaUsersAdm</a:t>
            </a:r>
            <a:r>
              <a:rPr lang="en-US" sz="1000" dirty="0"/>
              <a:t>. When calculating remaining free resources in the cell during evaluation of a RAB transition, this margin is subtracted from the result, making the cell look more loaded than it is and therefore making it a less likely target for HS </a:t>
            </a:r>
            <a:r>
              <a:rPr lang="en-US" sz="1000" dirty="0" smtClean="0"/>
              <a:t>inter-frequency </a:t>
            </a:r>
            <a:r>
              <a:rPr lang="en-US" sz="1000" dirty="0"/>
              <a:t>load sharing decisions.</a:t>
            </a:r>
          </a:p>
          <a:p>
            <a:r>
              <a:rPr lang="en-US" sz="1000" dirty="0"/>
              <a:t>Only used if </a:t>
            </a:r>
            <a:r>
              <a:rPr lang="en-US" sz="1000" dirty="0" err="1"/>
              <a:t>RncFeature</a:t>
            </a:r>
            <a:r>
              <a:rPr lang="en-US" sz="1000" dirty="0"/>
              <a:t>=</a:t>
            </a:r>
            <a:r>
              <a:rPr lang="en-US" sz="1000" dirty="0" err="1"/>
              <a:t>HspaLoadSharing</a:t>
            </a:r>
            <a:r>
              <a:rPr lang="en-US" sz="1000" dirty="0"/>
              <a:t> or </a:t>
            </a:r>
            <a:r>
              <a:rPr lang="en-US" sz="1000" dirty="0" err="1"/>
              <a:t>RncFeature</a:t>
            </a:r>
            <a:r>
              <a:rPr lang="en-US" sz="1000" dirty="0"/>
              <a:t>=</a:t>
            </a:r>
            <a:r>
              <a:rPr lang="en-US" sz="1000" dirty="0" err="1"/>
              <a:t>IflsRedirectDownswitch</a:t>
            </a:r>
            <a:r>
              <a:rPr lang="en-US" sz="1000" dirty="0"/>
              <a:t> (or both) is activated.</a:t>
            </a:r>
          </a:p>
          <a:p>
            <a:r>
              <a:rPr lang="en-US" sz="1000" dirty="0"/>
              <a:t>Feature: </a:t>
            </a:r>
            <a:r>
              <a:rPr lang="en-US" sz="1000" dirty="0" err="1"/>
              <a:t>HspaLoadSharing</a:t>
            </a:r>
            <a:r>
              <a:rPr lang="en-US" sz="1000" dirty="0"/>
              <a:t>, </a:t>
            </a:r>
            <a:r>
              <a:rPr lang="en-US" sz="1000" dirty="0" err="1"/>
              <a:t>IflsRedirectDownswitch</a:t>
            </a:r>
            <a:endParaRPr lang="en-US" sz="1000" dirty="0"/>
          </a:p>
          <a:p>
            <a:r>
              <a:rPr lang="en-US" sz="1000" dirty="0"/>
              <a:t>Change takes effect: Immediately</a:t>
            </a:r>
          </a:p>
        </p:txBody>
      </p:sp>
    </p:spTree>
    <p:extLst>
      <p:ext uri="{BB962C8B-B14F-4D97-AF65-F5344CB8AC3E}">
        <p14:creationId xmlns:p14="http://schemas.microsoft.com/office/powerpoint/2010/main" val="3811683756"/>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20879" y="1557494"/>
            <a:ext cx="8351839" cy="4995706"/>
          </a:xfrm>
        </p:spPr>
        <p:txBody>
          <a:bodyPr/>
          <a:lstStyle/>
          <a:p>
            <a:pPr algn="just"/>
            <a:r>
              <a:rPr lang="pt-BR" sz="1600" dirty="0"/>
              <a:t>The parameter </a:t>
            </a:r>
            <a:r>
              <a:rPr lang="pt-BR" sz="1600" b="1" dirty="0"/>
              <a:t>iflsCpichEcnoThresh</a:t>
            </a:r>
            <a:r>
              <a:rPr lang="pt-BR" sz="1600" dirty="0"/>
              <a:t> defines the measured  downlink EcNo value above which HS and Non HS IFLS reconfiguration from FACH or URA are allowed. </a:t>
            </a:r>
            <a:r>
              <a:rPr lang="pt-BR" sz="1600" dirty="0" err="1"/>
              <a:t>When</a:t>
            </a:r>
            <a:r>
              <a:rPr lang="pt-BR" sz="1600" dirty="0"/>
              <a:t> </a:t>
            </a:r>
            <a:r>
              <a:rPr lang="pt-BR" sz="1600" dirty="0" err="1"/>
              <a:t>configured</a:t>
            </a:r>
            <a:r>
              <a:rPr lang="pt-BR" sz="1600" dirty="0"/>
              <a:t> as -24 </a:t>
            </a:r>
            <a:r>
              <a:rPr lang="pt-BR" sz="1600" dirty="0" err="1"/>
              <a:t>means</a:t>
            </a:r>
            <a:r>
              <a:rPr lang="pt-BR" sz="1600" dirty="0"/>
              <a:t> </a:t>
            </a:r>
            <a:r>
              <a:rPr lang="pt-BR" sz="1600" dirty="0" err="1"/>
              <a:t>that</a:t>
            </a:r>
            <a:r>
              <a:rPr lang="pt-BR" sz="1600" dirty="0"/>
              <a:t> </a:t>
            </a:r>
            <a:r>
              <a:rPr lang="pt-BR" sz="1600" dirty="0" err="1"/>
              <a:t>this</a:t>
            </a:r>
            <a:r>
              <a:rPr lang="pt-BR" sz="1600" dirty="0"/>
              <a:t> </a:t>
            </a:r>
            <a:r>
              <a:rPr lang="pt-BR" sz="1600" dirty="0" err="1"/>
              <a:t>value</a:t>
            </a:r>
            <a:r>
              <a:rPr lang="pt-BR" sz="1600" dirty="0"/>
              <a:t> </a:t>
            </a:r>
            <a:r>
              <a:rPr lang="pt-BR" sz="1600" dirty="0" err="1"/>
              <a:t>is</a:t>
            </a:r>
            <a:r>
              <a:rPr lang="pt-BR" sz="1600" dirty="0"/>
              <a:t> </a:t>
            </a:r>
            <a:r>
              <a:rPr lang="pt-BR" sz="1600" dirty="0" err="1"/>
              <a:t>not</a:t>
            </a:r>
            <a:r>
              <a:rPr lang="pt-BR" sz="1600" dirty="0"/>
              <a:t> </a:t>
            </a:r>
            <a:r>
              <a:rPr lang="pt-BR" sz="1600" dirty="0" err="1"/>
              <a:t>used</a:t>
            </a:r>
            <a:r>
              <a:rPr lang="pt-BR" sz="1600" dirty="0"/>
              <a:t> </a:t>
            </a:r>
            <a:r>
              <a:rPr lang="pt-BR" sz="1600" dirty="0" err="1"/>
              <a:t>and</a:t>
            </a:r>
            <a:r>
              <a:rPr lang="pt-BR" sz="1600" dirty="0"/>
              <a:t> </a:t>
            </a:r>
            <a:r>
              <a:rPr lang="pt-BR" sz="1600" dirty="0" err="1"/>
              <a:t>reconfigurations</a:t>
            </a:r>
            <a:r>
              <a:rPr lang="pt-BR" sz="1600" dirty="0"/>
              <a:t> are </a:t>
            </a:r>
            <a:r>
              <a:rPr lang="pt-BR" sz="1600" dirty="0" err="1"/>
              <a:t>always</a:t>
            </a:r>
            <a:r>
              <a:rPr lang="pt-BR" sz="1600" dirty="0"/>
              <a:t> </a:t>
            </a:r>
            <a:r>
              <a:rPr lang="pt-BR" sz="1600" dirty="0" err="1"/>
              <a:t>allowed</a:t>
            </a:r>
            <a:r>
              <a:rPr lang="pt-BR" sz="1600" dirty="0"/>
              <a:t> </a:t>
            </a:r>
            <a:r>
              <a:rPr lang="pt-BR" sz="1600" dirty="0" err="1"/>
              <a:t>when</a:t>
            </a:r>
            <a:r>
              <a:rPr lang="pt-BR" sz="1600" dirty="0"/>
              <a:t> HS </a:t>
            </a:r>
            <a:r>
              <a:rPr lang="pt-BR" sz="1600" dirty="0" err="1"/>
              <a:t>and</a:t>
            </a:r>
            <a:r>
              <a:rPr lang="pt-BR" sz="1600" dirty="0"/>
              <a:t>/</a:t>
            </a:r>
            <a:r>
              <a:rPr lang="pt-BR" sz="1600" dirty="0" err="1"/>
              <a:t>or</a:t>
            </a:r>
            <a:r>
              <a:rPr lang="pt-BR" sz="1600" dirty="0"/>
              <a:t> Non HS IFLS are </a:t>
            </a:r>
            <a:r>
              <a:rPr lang="pt-BR" sz="1600" dirty="0" err="1"/>
              <a:t>activated</a:t>
            </a:r>
            <a:r>
              <a:rPr lang="pt-BR" sz="1600" dirty="0"/>
              <a:t>.</a:t>
            </a:r>
          </a:p>
          <a:p>
            <a:pPr algn="just"/>
            <a:endParaRPr lang="pt-BR" sz="1600" dirty="0"/>
          </a:p>
          <a:p>
            <a:pPr algn="just"/>
            <a:r>
              <a:rPr lang="pt-BR" sz="1600" b="1" dirty="0" err="1"/>
              <a:t>iflsMode</a:t>
            </a:r>
            <a:r>
              <a:rPr lang="pt-BR" sz="1600" dirty="0"/>
              <a:t> defines </a:t>
            </a:r>
            <a:r>
              <a:rPr lang="pt-BR" sz="1600" dirty="0" err="1"/>
              <a:t>the</a:t>
            </a:r>
            <a:r>
              <a:rPr lang="pt-BR" sz="1600" dirty="0"/>
              <a:t> RAB </a:t>
            </a:r>
            <a:r>
              <a:rPr lang="pt-BR" sz="1600" dirty="0" err="1"/>
              <a:t>reconfigurations</a:t>
            </a:r>
            <a:r>
              <a:rPr lang="pt-BR" sz="1600" dirty="0"/>
              <a:t> </a:t>
            </a:r>
            <a:r>
              <a:rPr lang="pt-BR" sz="1600" dirty="0" err="1"/>
              <a:t>that</a:t>
            </a:r>
            <a:r>
              <a:rPr lang="pt-BR" sz="1600" dirty="0"/>
              <a:t> </a:t>
            </a:r>
            <a:r>
              <a:rPr lang="pt-BR" sz="1600" dirty="0" err="1"/>
              <a:t>can</a:t>
            </a:r>
            <a:r>
              <a:rPr lang="pt-BR" sz="1600" dirty="0"/>
              <a:t> trigger </a:t>
            </a:r>
            <a:r>
              <a:rPr lang="pt-BR" sz="1600" dirty="0" err="1"/>
              <a:t>and</a:t>
            </a:r>
            <a:r>
              <a:rPr lang="pt-BR" sz="1600" dirty="0"/>
              <a:t> IFLS </a:t>
            </a:r>
            <a:r>
              <a:rPr lang="pt-BR" sz="1600" dirty="0" err="1"/>
              <a:t>event</a:t>
            </a:r>
            <a:r>
              <a:rPr lang="pt-BR" sz="1600" dirty="0"/>
              <a:t>. </a:t>
            </a:r>
            <a:r>
              <a:rPr lang="pt-BR" sz="1600" dirty="0" err="1"/>
              <a:t>This</a:t>
            </a:r>
            <a:r>
              <a:rPr lang="pt-BR" sz="1600" dirty="0"/>
              <a:t> </a:t>
            </a:r>
            <a:r>
              <a:rPr lang="pt-BR" sz="1600" dirty="0" err="1"/>
              <a:t>can</a:t>
            </a:r>
            <a:r>
              <a:rPr lang="pt-BR" sz="1600" dirty="0"/>
              <a:t> </a:t>
            </a:r>
            <a:r>
              <a:rPr lang="pt-BR" sz="1600" dirty="0" err="1"/>
              <a:t>be</a:t>
            </a:r>
            <a:r>
              <a:rPr lang="pt-BR" sz="1600" dirty="0"/>
              <a:t> </a:t>
            </a:r>
            <a:r>
              <a:rPr lang="pt-BR" sz="1600" dirty="0" err="1"/>
              <a:t>due</a:t>
            </a:r>
            <a:r>
              <a:rPr lang="pt-BR" sz="1600" dirty="0"/>
              <a:t> </a:t>
            </a:r>
            <a:r>
              <a:rPr lang="pt-BR" sz="1600" dirty="0" err="1"/>
              <a:t>to</a:t>
            </a:r>
            <a:r>
              <a:rPr lang="pt-BR" sz="1600" dirty="0"/>
              <a:t>:</a:t>
            </a:r>
          </a:p>
          <a:p>
            <a:pPr lvl="1" algn="just"/>
            <a:r>
              <a:rPr lang="pt-BR" sz="1400" dirty="0"/>
              <a:t>RAB Establishment (0)</a:t>
            </a:r>
          </a:p>
          <a:p>
            <a:pPr lvl="1" algn="just"/>
            <a:r>
              <a:rPr lang="pt-BR" sz="1400" dirty="0"/>
              <a:t>Upswitch attemps (1)</a:t>
            </a:r>
          </a:p>
          <a:p>
            <a:pPr lvl="1" algn="just"/>
            <a:r>
              <a:rPr lang="pt-BR" sz="1400" dirty="0"/>
              <a:t>Both (2)</a:t>
            </a:r>
          </a:p>
          <a:p>
            <a:pPr lvl="1" algn="just"/>
            <a:endParaRPr lang="pt-BR" sz="1200" dirty="0"/>
          </a:p>
          <a:p>
            <a:pPr algn="just"/>
            <a:r>
              <a:rPr lang="pt-BR" sz="1600" dirty="0"/>
              <a:t>In our network we are usingfollowing configuration:</a:t>
            </a:r>
          </a:p>
          <a:p>
            <a:pPr lvl="1" algn="just"/>
            <a:r>
              <a:rPr lang="pt-BR" sz="1400" dirty="0"/>
              <a:t>iflsCpichEcnoThresh </a:t>
            </a:r>
            <a:r>
              <a:rPr lang="pt-BR" sz="1400" dirty="0">
                <a:sym typeface="Wingdings" panose="05000000000000000000" pitchFamily="2" charset="2"/>
              </a:rPr>
              <a:t> -24</a:t>
            </a:r>
          </a:p>
          <a:p>
            <a:pPr lvl="1" algn="just"/>
            <a:r>
              <a:rPr lang="pt-BR" sz="1400" dirty="0" err="1"/>
              <a:t>iflsMode</a:t>
            </a:r>
            <a:r>
              <a:rPr lang="pt-BR" sz="1400" dirty="0"/>
              <a:t> </a:t>
            </a:r>
            <a:r>
              <a:rPr lang="pt-BR" sz="1400" dirty="0">
                <a:sym typeface="Wingdings" panose="05000000000000000000" pitchFamily="2" charset="2"/>
              </a:rPr>
              <a:t> 2 (RAB Establishment </a:t>
            </a:r>
            <a:r>
              <a:rPr lang="pt-BR" sz="1400" dirty="0" err="1">
                <a:sym typeface="Wingdings" panose="05000000000000000000" pitchFamily="2" charset="2"/>
              </a:rPr>
              <a:t>and</a:t>
            </a:r>
            <a:r>
              <a:rPr lang="pt-BR" sz="1400" dirty="0">
                <a:sym typeface="Wingdings" panose="05000000000000000000" pitchFamily="2" charset="2"/>
              </a:rPr>
              <a:t> </a:t>
            </a:r>
            <a:r>
              <a:rPr lang="pt-BR" sz="1400" dirty="0" err="1">
                <a:sym typeface="Wingdings" panose="05000000000000000000" pitchFamily="2" charset="2"/>
              </a:rPr>
              <a:t>Upswitch</a:t>
            </a:r>
            <a:r>
              <a:rPr lang="pt-BR" sz="1400" dirty="0">
                <a:sym typeface="Wingdings" panose="05000000000000000000" pitchFamily="2" charset="2"/>
              </a:rPr>
              <a:t> </a:t>
            </a:r>
            <a:r>
              <a:rPr lang="pt-BR" sz="1400" dirty="0" err="1">
                <a:sym typeface="Wingdings" panose="05000000000000000000" pitchFamily="2" charset="2"/>
              </a:rPr>
              <a:t>attempts</a:t>
            </a:r>
            <a:r>
              <a:rPr lang="pt-BR" sz="1400" dirty="0">
                <a:sym typeface="Wingdings" panose="05000000000000000000" pitchFamily="2" charset="2"/>
              </a:rPr>
              <a:t>)</a:t>
            </a:r>
          </a:p>
          <a:p>
            <a:pPr lvl="1" algn="just"/>
            <a:endParaRPr lang="pt-BR" sz="1600" b="1" dirty="0">
              <a:sym typeface="Wingdings" panose="05000000000000000000" pitchFamily="2" charset="2"/>
            </a:endParaRPr>
          </a:p>
          <a:p>
            <a:pPr lvl="1" algn="just"/>
            <a:endParaRPr lang="pt-BR" sz="1600" b="1" dirty="0">
              <a:sym typeface="Wingdings" panose="05000000000000000000" pitchFamily="2" charset="2"/>
            </a:endParaRPr>
          </a:p>
          <a:p>
            <a:pPr lvl="1" algn="just"/>
            <a:endParaRPr lang="pt-BR" sz="1600" dirty="0"/>
          </a:p>
          <a:p>
            <a:pPr algn="just"/>
            <a:endParaRPr lang="pt-BR" sz="1600" dirty="0"/>
          </a:p>
          <a:p>
            <a:pPr algn="just"/>
            <a:endParaRPr lang="pt-BR" sz="1600" dirty="0"/>
          </a:p>
        </p:txBody>
      </p:sp>
      <p:sp>
        <p:nvSpPr>
          <p:cNvPr id="4" name="Title 3"/>
          <p:cNvSpPr>
            <a:spLocks noGrp="1"/>
          </p:cNvSpPr>
          <p:nvPr>
            <p:ph type="title"/>
          </p:nvPr>
        </p:nvSpPr>
        <p:spPr>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pt-BR" sz="3600" dirty="0">
                <a:solidFill>
                  <a:srgbClr val="FF0000"/>
                </a:solidFill>
              </a:rPr>
              <a:t>CPICH Ecno Thr &amp; iflsMode </a:t>
            </a:r>
            <a:endParaRPr lang="en-US" sz="3600" dirty="0">
              <a:solidFill>
                <a:srgbClr val="FF0000"/>
              </a:solidFill>
            </a:endParaRPr>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0" y="5105400"/>
            <a:ext cx="7924800" cy="781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0173725"/>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20879" y="1325084"/>
            <a:ext cx="8351839" cy="4995706"/>
          </a:xfrm>
        </p:spPr>
        <p:txBody>
          <a:bodyPr>
            <a:normAutofit/>
          </a:bodyPr>
          <a:lstStyle/>
          <a:p>
            <a:pPr algn="just"/>
            <a:r>
              <a:rPr lang="en-US" sz="1600" dirty="0"/>
              <a:t>IFLS feature works by means of  Blind Handover that is, is not performing measurements before sending the traffic to other carriers as a common Handover would made. For this reason is commonly seen RAB issues affecting the PS accessibility performance due to big difference in coverages.</a:t>
            </a:r>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endParaRPr lang="en-US" sz="1600" dirty="0"/>
          </a:p>
          <a:p>
            <a:pPr algn="just"/>
            <a:r>
              <a:rPr lang="en-US" sz="1600" dirty="0"/>
              <a:t>A tuning of the parameter </a:t>
            </a:r>
            <a:r>
              <a:rPr lang="en-US" sz="1600" b="1" dirty="0" err="1"/>
              <a:t>hsPathlossThreshold</a:t>
            </a:r>
            <a:r>
              <a:rPr lang="en-US" sz="1600" dirty="0"/>
              <a:t> will help to improve the chances of success by doing a check between the source and target before launch a blind handover. If the pathloss is higher that threshold the IFLS is not allowed. For tis case we use the configuration:</a:t>
            </a:r>
          </a:p>
          <a:p>
            <a:pPr lvl="1" algn="just"/>
            <a:r>
              <a:rPr lang="pt-BR" sz="1400" dirty="0" err="1"/>
              <a:t>hsPathlossThreshold</a:t>
            </a:r>
            <a:r>
              <a:rPr lang="pt-BR" sz="1400" dirty="0"/>
              <a:t> </a:t>
            </a:r>
            <a:r>
              <a:rPr lang="pt-BR" sz="1400" dirty="0">
                <a:sym typeface="Wingdings" panose="05000000000000000000" pitchFamily="2" charset="2"/>
              </a:rPr>
              <a:t> 115 (for 850 </a:t>
            </a:r>
            <a:r>
              <a:rPr lang="pt-BR" sz="1400" dirty="0" err="1">
                <a:sym typeface="Wingdings" panose="05000000000000000000" pitchFamily="2" charset="2"/>
              </a:rPr>
              <a:t>carrier</a:t>
            </a:r>
            <a:r>
              <a:rPr lang="pt-BR" sz="1400" dirty="0">
                <a:sym typeface="Wingdings" panose="05000000000000000000" pitchFamily="2" charset="2"/>
              </a:rPr>
              <a:t>)</a:t>
            </a:r>
          </a:p>
          <a:p>
            <a:pPr lvl="1" algn="just"/>
            <a:r>
              <a:rPr lang="pt-BR" sz="1400" dirty="0"/>
              <a:t>hsPathlossThreshold  </a:t>
            </a:r>
            <a:r>
              <a:rPr lang="pt-BR" sz="1400" dirty="0">
                <a:sym typeface="Wingdings" panose="05000000000000000000" pitchFamily="2" charset="2"/>
              </a:rPr>
              <a:t> 120 (for 2100 carrier)</a:t>
            </a:r>
            <a:r>
              <a:rPr lang="pt-BR" sz="1400" dirty="0"/>
              <a:t>	</a:t>
            </a:r>
            <a:endParaRPr lang="en-US" sz="1400" dirty="0"/>
          </a:p>
          <a:p>
            <a:pPr algn="just"/>
            <a:endParaRPr lang="pt-BR" sz="1400" dirty="0">
              <a:sym typeface="Wingdings" panose="05000000000000000000" pitchFamily="2" charset="2"/>
            </a:endParaRPr>
          </a:p>
          <a:p>
            <a:pPr lvl="1" algn="just"/>
            <a:endParaRPr lang="pt-BR" sz="1600" b="1" dirty="0">
              <a:sym typeface="Wingdings" panose="05000000000000000000" pitchFamily="2" charset="2"/>
            </a:endParaRPr>
          </a:p>
          <a:p>
            <a:pPr lvl="1" algn="just"/>
            <a:endParaRPr lang="pt-BR" sz="1600" b="1" dirty="0">
              <a:sym typeface="Wingdings" panose="05000000000000000000" pitchFamily="2" charset="2"/>
            </a:endParaRPr>
          </a:p>
          <a:p>
            <a:pPr lvl="1" algn="just"/>
            <a:endParaRPr lang="pt-BR" sz="1600" dirty="0"/>
          </a:p>
          <a:p>
            <a:pPr algn="just"/>
            <a:endParaRPr lang="pt-BR" sz="1600" dirty="0"/>
          </a:p>
          <a:p>
            <a:pPr algn="just"/>
            <a:endParaRPr lang="pt-BR" sz="1600" dirty="0"/>
          </a:p>
        </p:txBody>
      </p:sp>
      <p:sp>
        <p:nvSpPr>
          <p:cNvPr id="4" name="Title 3"/>
          <p:cNvSpPr>
            <a:spLocks noGrp="1"/>
          </p:cNvSpPr>
          <p:nvPr>
            <p:ph type="title"/>
          </p:nvPr>
        </p:nvSpPr>
        <p:spPr>
          <a:xfrm>
            <a:off x="2132527" y="99817"/>
            <a:ext cx="7494588" cy="1085371"/>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pt-BR" sz="3600" dirty="0">
                <a:solidFill>
                  <a:srgbClr val="FF0000"/>
                </a:solidFill>
              </a:rPr>
              <a:t>HS Pathloss Threshold</a:t>
            </a:r>
            <a:endParaRPr lang="en-US" sz="3600" dirty="0">
              <a:solidFill>
                <a:srgbClr val="FF0000"/>
              </a:solidFill>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7517" y="2338391"/>
            <a:ext cx="6276975" cy="2181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6770195"/>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a:xfrm>
            <a:off x="1920879" y="1481294"/>
            <a:ext cx="8351839" cy="4995706"/>
          </a:xfrm>
        </p:spPr>
        <p:txBody>
          <a:bodyPr>
            <a:normAutofit/>
          </a:bodyPr>
          <a:lstStyle/>
          <a:p>
            <a:pPr algn="just"/>
            <a:r>
              <a:rPr lang="es-MX" sz="1600" dirty="0" err="1"/>
              <a:t>This</a:t>
            </a:r>
            <a:r>
              <a:rPr lang="es-MX" sz="1600" dirty="0"/>
              <a:t> </a:t>
            </a:r>
            <a:r>
              <a:rPr lang="es-MX" sz="1600" dirty="0" err="1"/>
              <a:t>feature</a:t>
            </a:r>
            <a:r>
              <a:rPr lang="es-MX" sz="1600" dirty="0"/>
              <a:t> </a:t>
            </a:r>
            <a:r>
              <a:rPr lang="es-MX" sz="1600" dirty="0" err="1"/>
              <a:t>offers</a:t>
            </a:r>
            <a:r>
              <a:rPr lang="es-MX" sz="1600" dirty="0"/>
              <a:t> </a:t>
            </a:r>
            <a:r>
              <a:rPr lang="es-MX" sz="1600" dirty="0" err="1"/>
              <a:t>the</a:t>
            </a:r>
            <a:r>
              <a:rPr lang="es-MX" sz="1600" dirty="0"/>
              <a:t> </a:t>
            </a:r>
            <a:r>
              <a:rPr lang="es-MX" sz="1600" dirty="0" err="1"/>
              <a:t>possibility</a:t>
            </a:r>
            <a:r>
              <a:rPr lang="es-MX" sz="1600" dirty="0"/>
              <a:t> to </a:t>
            </a:r>
            <a:r>
              <a:rPr lang="es-MX" sz="1600" dirty="0" err="1"/>
              <a:t>redirect</a:t>
            </a:r>
            <a:r>
              <a:rPr lang="es-MX" sz="1600" dirty="0"/>
              <a:t> </a:t>
            </a:r>
            <a:r>
              <a:rPr lang="es-MX" sz="1600" dirty="0" err="1"/>
              <a:t>the</a:t>
            </a:r>
            <a:r>
              <a:rPr lang="es-MX" sz="1600" dirty="0"/>
              <a:t> </a:t>
            </a:r>
            <a:r>
              <a:rPr lang="es-MX" sz="1600" dirty="0" err="1"/>
              <a:t>User</a:t>
            </a:r>
            <a:r>
              <a:rPr lang="es-MX" sz="1600" dirty="0"/>
              <a:t> </a:t>
            </a:r>
            <a:r>
              <a:rPr lang="es-MX" sz="1600" dirty="0" err="1"/>
              <a:t>Equipments</a:t>
            </a:r>
            <a:r>
              <a:rPr lang="es-MX" sz="1600" dirty="0"/>
              <a:t> to </a:t>
            </a:r>
            <a:r>
              <a:rPr lang="es-MX" sz="1600" dirty="0" err="1"/>
              <a:t>another</a:t>
            </a:r>
            <a:r>
              <a:rPr lang="es-MX" sz="1600" dirty="0"/>
              <a:t> </a:t>
            </a:r>
            <a:r>
              <a:rPr lang="es-MX" sz="1600" dirty="0" err="1"/>
              <a:t>carrier</a:t>
            </a:r>
            <a:r>
              <a:rPr lang="es-MX" sz="1600" dirty="0"/>
              <a:t>, </a:t>
            </a:r>
            <a:r>
              <a:rPr lang="es-MX" sz="1600" dirty="0" err="1"/>
              <a:t>this</a:t>
            </a:r>
            <a:r>
              <a:rPr lang="es-MX" sz="1600" dirty="0"/>
              <a:t> </a:t>
            </a:r>
            <a:r>
              <a:rPr lang="es-MX" sz="1600" dirty="0" err="1"/>
              <a:t>triggered</a:t>
            </a:r>
            <a:r>
              <a:rPr lang="es-MX" sz="1600" dirty="0"/>
              <a:t> </a:t>
            </a:r>
            <a:r>
              <a:rPr lang="es-MX" sz="1600" dirty="0" err="1"/>
              <a:t>by</a:t>
            </a:r>
            <a:r>
              <a:rPr lang="es-MX" sz="1600" dirty="0"/>
              <a:t> in-</a:t>
            </a:r>
            <a:r>
              <a:rPr lang="es-MX" sz="1600" dirty="0" err="1"/>
              <a:t>activity</a:t>
            </a:r>
            <a:r>
              <a:rPr lang="es-MX" sz="1600" dirty="0"/>
              <a:t> </a:t>
            </a:r>
            <a:r>
              <a:rPr lang="es-MX" sz="1600" dirty="0" err="1"/>
              <a:t>downswitches</a:t>
            </a:r>
            <a:r>
              <a:rPr lang="es-MX" sz="1600" dirty="0"/>
              <a:t> </a:t>
            </a:r>
            <a:r>
              <a:rPr lang="es-MX" sz="1600" dirty="0" err="1"/>
              <a:t>from</a:t>
            </a:r>
            <a:r>
              <a:rPr lang="es-MX" sz="1600" dirty="0"/>
              <a:t> DCH to FACH </a:t>
            </a:r>
            <a:r>
              <a:rPr lang="es-MX" sz="1600" dirty="0" err="1"/>
              <a:t>or</a:t>
            </a:r>
            <a:r>
              <a:rPr lang="es-MX" sz="1600" dirty="0"/>
              <a:t> URA </a:t>
            </a:r>
            <a:r>
              <a:rPr lang="es-MX" sz="1600" dirty="0" err="1"/>
              <a:t>states</a:t>
            </a:r>
            <a:r>
              <a:rPr lang="es-MX" sz="1600" dirty="0"/>
              <a:t> </a:t>
            </a:r>
            <a:r>
              <a:rPr lang="es-MX" sz="1600" dirty="0" err="1"/>
              <a:t>or</a:t>
            </a:r>
            <a:r>
              <a:rPr lang="es-MX" sz="1600" dirty="0"/>
              <a:t> </a:t>
            </a:r>
            <a:r>
              <a:rPr lang="es-MX" sz="1600" dirty="0" err="1"/>
              <a:t>fastDormancy</a:t>
            </a:r>
            <a:r>
              <a:rPr lang="es-MX" sz="1600" dirty="0"/>
              <a:t>.</a:t>
            </a:r>
          </a:p>
          <a:p>
            <a:pPr algn="just"/>
            <a:endParaRPr lang="en-US" sz="1400" dirty="0"/>
          </a:p>
          <a:p>
            <a:pPr algn="just"/>
            <a:r>
              <a:rPr lang="en-US" sz="1600" dirty="0"/>
              <a:t>This feature only should be activated if the feature </a:t>
            </a:r>
            <a:r>
              <a:rPr lang="en-US" sz="1600" dirty="0" err="1"/>
              <a:t>IflsRedirectDownswitch</a:t>
            </a:r>
            <a:r>
              <a:rPr lang="en-US" sz="1600" dirty="0"/>
              <a:t> is active on the RNC.</a:t>
            </a:r>
          </a:p>
          <a:p>
            <a:pPr algn="just"/>
            <a:endParaRPr lang="en-US" sz="1600" dirty="0"/>
          </a:p>
          <a:p>
            <a:pPr algn="just"/>
            <a:r>
              <a:rPr lang="en-US" sz="1600" dirty="0"/>
              <a:t>For this case, the configuration selected was only from DCH to FACH.</a:t>
            </a:r>
          </a:p>
          <a:p>
            <a:pPr algn="just"/>
            <a:endParaRPr lang="es-MX" sz="1600" dirty="0"/>
          </a:p>
          <a:p>
            <a:pPr algn="just"/>
            <a:r>
              <a:rPr lang="en-US" sz="1200" b="1" dirty="0">
                <a:latin typeface="Courier New" panose="02070309020205020404" pitchFamily="49" charset="0"/>
                <a:cs typeface="Courier New" panose="02070309020205020404" pitchFamily="49" charset="0"/>
              </a:rPr>
              <a:t>get </a:t>
            </a:r>
            <a:r>
              <a:rPr lang="en-US" sz="1200" b="1" dirty="0" err="1">
                <a:latin typeface="Courier New" panose="02070309020205020404" pitchFamily="49" charset="0"/>
                <a:cs typeface="Courier New" panose="02070309020205020404" pitchFamily="49" charset="0"/>
              </a:rPr>
              <a:t>utrancell</a:t>
            </a:r>
            <a:r>
              <a:rPr lang="en-US" sz="1200" b="1" dirty="0">
                <a:latin typeface="Courier New" panose="02070309020205020404" pitchFamily="49" charset="0"/>
                <a:cs typeface="Courier New" panose="02070309020205020404" pitchFamily="49" charset="0"/>
              </a:rPr>
              <a:t>=”XXX” </a:t>
            </a:r>
            <a:r>
              <a:rPr lang="en-US" sz="1200" b="1" dirty="0" err="1">
                <a:latin typeface="Courier New" panose="02070309020205020404" pitchFamily="49" charset="0"/>
                <a:cs typeface="Courier New" panose="02070309020205020404" pitchFamily="49" charset="0"/>
              </a:rPr>
              <a:t>hsiflsdownswitchtrigg</a:t>
            </a:r>
            <a:endParaRPr lang="es-MX" sz="1200" dirty="0">
              <a:latin typeface="Courier New" panose="02070309020205020404" pitchFamily="49" charset="0"/>
              <a:cs typeface="Courier New" panose="02070309020205020404" pitchFamily="49" charset="0"/>
            </a:endParaRPr>
          </a:p>
          <a:p>
            <a:pPr algn="just"/>
            <a:r>
              <a:rPr lang="en-US" sz="1200" b="1" dirty="0">
                <a:latin typeface="Courier New" panose="02070309020205020404" pitchFamily="49" charset="0"/>
                <a:cs typeface="Courier New" panose="02070309020205020404" pitchFamily="49" charset="0"/>
              </a:rPr>
              <a:t> </a:t>
            </a:r>
            <a:endParaRPr lang="es-MX" sz="1200" dirty="0">
              <a:latin typeface="Courier New" panose="02070309020205020404" pitchFamily="49" charset="0"/>
              <a:cs typeface="Courier New" panose="02070309020205020404" pitchFamily="49" charset="0"/>
            </a:endParaRPr>
          </a:p>
          <a:p>
            <a:pPr algn="just"/>
            <a:r>
              <a:rPr lang="en-US" sz="1200" b="1" dirty="0">
                <a:latin typeface="Courier New" panose="02070309020205020404" pitchFamily="49" charset="0"/>
                <a:cs typeface="Courier New" panose="02070309020205020404" pitchFamily="49" charset="0"/>
              </a:rPr>
              <a:t>======================================================================</a:t>
            </a:r>
            <a:endParaRPr lang="es-MX" sz="1200" dirty="0">
              <a:latin typeface="Courier New" panose="02070309020205020404" pitchFamily="49" charset="0"/>
              <a:cs typeface="Courier New" panose="02070309020205020404" pitchFamily="49" charset="0"/>
            </a:endParaRPr>
          </a:p>
          <a:p>
            <a:pPr algn="just"/>
            <a:r>
              <a:rPr lang="en-US" sz="1200" b="1" dirty="0">
                <a:latin typeface="Courier New" panose="02070309020205020404" pitchFamily="49" charset="0"/>
                <a:cs typeface="Courier New" panose="02070309020205020404" pitchFamily="49" charset="0"/>
              </a:rPr>
              <a:t>MO                                     Attribute         Value</a:t>
            </a:r>
            <a:endParaRPr lang="es-MX" sz="1200" dirty="0">
              <a:latin typeface="Courier New" panose="02070309020205020404" pitchFamily="49" charset="0"/>
              <a:cs typeface="Courier New" panose="02070309020205020404" pitchFamily="49" charset="0"/>
            </a:endParaRPr>
          </a:p>
          <a:p>
            <a:pPr algn="just"/>
            <a:r>
              <a:rPr lang="en-US" sz="1200" b="1" dirty="0">
                <a:latin typeface="Courier New" panose="02070309020205020404" pitchFamily="49" charset="0"/>
                <a:cs typeface="Courier New" panose="02070309020205020404" pitchFamily="49" charset="0"/>
              </a:rPr>
              <a:t>======================================================================</a:t>
            </a:r>
            <a:endParaRPr lang="es-MX" sz="1200" dirty="0">
              <a:latin typeface="Courier New" panose="02070309020205020404" pitchFamily="49" charset="0"/>
              <a:cs typeface="Courier New" panose="02070309020205020404" pitchFamily="49" charset="0"/>
            </a:endParaRPr>
          </a:p>
          <a:p>
            <a:pPr algn="just"/>
            <a:r>
              <a:rPr lang="en-US" sz="1200" b="1" dirty="0" err="1">
                <a:latin typeface="Courier New" panose="02070309020205020404" pitchFamily="49" charset="0"/>
                <a:cs typeface="Courier New" panose="02070309020205020404" pitchFamily="49" charset="0"/>
              </a:rPr>
              <a:t>UtranCell</a:t>
            </a:r>
            <a:r>
              <a:rPr lang="en-US" sz="1200" b="1" dirty="0">
                <a:latin typeface="Courier New" panose="02070309020205020404" pitchFamily="49" charset="0"/>
                <a:cs typeface="Courier New" panose="02070309020205020404" pitchFamily="49" charset="0"/>
              </a:rPr>
              <a:t>=”XXX”                       </a:t>
            </a:r>
            <a:r>
              <a:rPr lang="en-US" sz="1200" b="1" dirty="0" err="1">
                <a:latin typeface="Courier New" panose="02070309020205020404" pitchFamily="49" charset="0"/>
                <a:cs typeface="Courier New" panose="02070309020205020404" pitchFamily="49" charset="0"/>
              </a:rPr>
              <a:t>hsIflsDownswitchTrigg</a:t>
            </a:r>
            <a:r>
              <a:rPr lang="en-US" sz="1200" b="1" dirty="0">
                <a:latin typeface="Courier New" panose="02070309020205020404" pitchFamily="49" charset="0"/>
                <a:cs typeface="Courier New" panose="02070309020205020404" pitchFamily="49" charset="0"/>
              </a:rPr>
              <a:t> </a:t>
            </a:r>
            <a:r>
              <a:rPr lang="en-US" sz="1200" b="1" dirty="0" err="1">
                <a:latin typeface="Courier New" panose="02070309020205020404" pitchFamily="49" charset="0"/>
                <a:cs typeface="Courier New" panose="02070309020205020404" pitchFamily="49" charset="0"/>
              </a:rPr>
              <a:t>Struct</a:t>
            </a:r>
            <a:r>
              <a:rPr lang="en-US" sz="1200" b="1" dirty="0">
                <a:latin typeface="Courier New" panose="02070309020205020404" pitchFamily="49" charset="0"/>
                <a:cs typeface="Courier New" panose="02070309020205020404" pitchFamily="49" charset="0"/>
              </a:rPr>
              <a:t>{3}</a:t>
            </a:r>
            <a:endParaRPr lang="es-MX" sz="1200" dirty="0">
              <a:latin typeface="Courier New" panose="02070309020205020404" pitchFamily="49" charset="0"/>
              <a:cs typeface="Courier New" panose="02070309020205020404" pitchFamily="49" charset="0"/>
            </a:endParaRPr>
          </a:p>
          <a:p>
            <a:pPr algn="just"/>
            <a:r>
              <a:rPr lang="pt-BR" sz="1200" b="1" dirty="0">
                <a:latin typeface="Courier New" panose="02070309020205020404" pitchFamily="49" charset="0"/>
                <a:cs typeface="Courier New" panose="02070309020205020404" pitchFamily="49" charset="0"/>
              </a:rPr>
              <a:t>&gt;&gt;&gt; 1.toFach = 1 (ON)</a:t>
            </a:r>
            <a:endParaRPr lang="es-MX" sz="1200" dirty="0">
              <a:latin typeface="Courier New" panose="02070309020205020404" pitchFamily="49" charset="0"/>
              <a:cs typeface="Courier New" panose="02070309020205020404" pitchFamily="49" charset="0"/>
            </a:endParaRPr>
          </a:p>
          <a:p>
            <a:pPr algn="just"/>
            <a:r>
              <a:rPr lang="pt-BR" sz="1200" b="1" dirty="0">
                <a:latin typeface="Courier New" panose="02070309020205020404" pitchFamily="49" charset="0"/>
                <a:cs typeface="Courier New" panose="02070309020205020404" pitchFamily="49" charset="0"/>
              </a:rPr>
              <a:t>&gt;&gt;&gt; 2.toUra = 0 (OFF)</a:t>
            </a:r>
            <a:endParaRPr lang="es-MX" sz="1200" dirty="0">
              <a:latin typeface="Courier New" panose="02070309020205020404" pitchFamily="49" charset="0"/>
              <a:cs typeface="Courier New" panose="02070309020205020404" pitchFamily="49" charset="0"/>
            </a:endParaRPr>
          </a:p>
          <a:p>
            <a:pPr algn="just"/>
            <a:r>
              <a:rPr lang="pt-BR" sz="1200" b="1" dirty="0">
                <a:latin typeface="Courier New" panose="02070309020205020404" pitchFamily="49" charset="0"/>
                <a:cs typeface="Courier New" panose="02070309020205020404" pitchFamily="49" charset="0"/>
              </a:rPr>
              <a:t>&gt;&gt;&gt; 3.fastDormancy = 0 (OFF)</a:t>
            </a:r>
            <a:endParaRPr lang="es-MX" sz="1200" dirty="0">
              <a:latin typeface="Courier New" panose="02070309020205020404" pitchFamily="49" charset="0"/>
              <a:cs typeface="Courier New" panose="02070309020205020404" pitchFamily="49" charset="0"/>
            </a:endParaRPr>
          </a:p>
          <a:p>
            <a:pPr algn="just"/>
            <a:endParaRPr lang="en-US" sz="1600" dirty="0"/>
          </a:p>
        </p:txBody>
      </p:sp>
      <p:sp>
        <p:nvSpPr>
          <p:cNvPr id="4" name="Title 3"/>
          <p:cNvSpPr>
            <a:spLocks noGrp="1"/>
          </p:cNvSpPr>
          <p:nvPr>
            <p:ph type="title"/>
          </p:nvPr>
        </p:nvSpPr>
        <p:spPr>
          <a:xfrm>
            <a:off x="2209802" y="228605"/>
            <a:ext cx="7494588" cy="1085371"/>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pt-BR" sz="3600" dirty="0">
                <a:solidFill>
                  <a:srgbClr val="FF0000"/>
                </a:solidFill>
              </a:rPr>
              <a:t>IFLS at downswitch</a:t>
            </a:r>
            <a:endParaRPr lang="en-US" sz="3600" dirty="0">
              <a:solidFill>
                <a:srgbClr val="FF0000"/>
              </a:solidFill>
            </a:endParaRPr>
          </a:p>
        </p:txBody>
      </p:sp>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2" y="5791205"/>
            <a:ext cx="7048500" cy="61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8259913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1981200" y="152400"/>
            <a:ext cx="8229600" cy="1143000"/>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3600" dirty="0">
                <a:solidFill>
                  <a:srgbClr val="FF0000"/>
                </a:solidFill>
              </a:rPr>
              <a:t>Directed Retry To GSM</a:t>
            </a:r>
          </a:p>
        </p:txBody>
      </p:sp>
      <p:sp>
        <p:nvSpPr>
          <p:cNvPr id="7171" name="Rectangle 3"/>
          <p:cNvSpPr>
            <a:spLocks noGrp="1" noChangeArrowheads="1"/>
          </p:cNvSpPr>
          <p:nvPr>
            <p:ph idx="1"/>
          </p:nvPr>
        </p:nvSpPr>
        <p:spPr>
          <a:xfrm>
            <a:off x="1920877" y="1376363"/>
            <a:ext cx="8351839" cy="5022850"/>
          </a:xfrm>
        </p:spPr>
        <p:txBody>
          <a:bodyPr/>
          <a:lstStyle/>
          <a:p>
            <a:pPr>
              <a:buFont typeface="Wingdings" pitchFamily="2" charset="2"/>
              <a:buChar char="§"/>
            </a:pPr>
            <a:r>
              <a:rPr lang="en-US" sz="1600" dirty="0"/>
              <a:t> If a call is chosen for Directed Retry to GSM, the request for the speech RAB will be rejected with cause “Directed retry” and then a request is made to the core network to relocate the UE to a specific GSM cell, using the Inter-RAT handover procedure .</a:t>
            </a:r>
          </a:p>
          <a:p>
            <a:pPr>
              <a:buFont typeface="Wingdings" pitchFamily="2" charset="2"/>
              <a:buChar char="§"/>
            </a:pPr>
            <a:r>
              <a:rPr lang="en-US" sz="1600" dirty="0"/>
              <a:t> The target cell must be co-located with the WCDMA cell.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717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8202" y="2940050"/>
            <a:ext cx="4019551" cy="257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73300" y="2940055"/>
            <a:ext cx="3276600" cy="254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7174" name="TextBox 6"/>
          <p:cNvSpPr txBox="1">
            <a:spLocks noChangeArrowheads="1"/>
          </p:cNvSpPr>
          <p:nvPr/>
        </p:nvSpPr>
        <p:spPr bwMode="auto">
          <a:xfrm>
            <a:off x="5962652" y="5562605"/>
            <a:ext cx="29879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r>
              <a:rPr lang="en-US" sz="1400" dirty="0"/>
              <a:t>Directed Retry to GSM Traffic Case</a:t>
            </a:r>
          </a:p>
        </p:txBody>
      </p:sp>
      <p:sp>
        <p:nvSpPr>
          <p:cNvPr id="7175" name="TextBox 6"/>
          <p:cNvSpPr txBox="1">
            <a:spLocks noChangeArrowheads="1"/>
          </p:cNvSpPr>
          <p:nvPr/>
        </p:nvSpPr>
        <p:spPr bwMode="auto">
          <a:xfrm>
            <a:off x="2317754" y="5518150"/>
            <a:ext cx="225093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000">
                <a:solidFill>
                  <a:schemeClr val="tx1"/>
                </a:solidFill>
                <a:latin typeface="Arial" pitchFamily="34" charset="0"/>
              </a:defRPr>
            </a:lvl1pPr>
            <a:lvl2pPr marL="742950" indent="-285750" eaLnBrk="0" hangingPunct="0">
              <a:defRPr sz="2000">
                <a:solidFill>
                  <a:schemeClr val="tx1"/>
                </a:solidFill>
                <a:latin typeface="Arial" pitchFamily="34" charset="0"/>
              </a:defRPr>
            </a:lvl2pPr>
            <a:lvl3pPr marL="1143000" indent="-228600" eaLnBrk="0" hangingPunct="0">
              <a:defRPr sz="2000">
                <a:solidFill>
                  <a:schemeClr val="tx1"/>
                </a:solidFill>
                <a:latin typeface="Arial" pitchFamily="34" charset="0"/>
              </a:defRPr>
            </a:lvl3pPr>
            <a:lvl4pPr marL="1600200" indent="-228600" eaLnBrk="0" hangingPunct="0">
              <a:defRPr sz="2000">
                <a:solidFill>
                  <a:schemeClr val="tx1"/>
                </a:solidFill>
                <a:latin typeface="Arial" pitchFamily="34" charset="0"/>
              </a:defRPr>
            </a:lvl4pPr>
            <a:lvl5pPr marL="2057400" indent="-228600" eaLnBrk="0" hangingPunct="0">
              <a:defRPr sz="2000">
                <a:solidFill>
                  <a:schemeClr val="tx1"/>
                </a:solidFill>
                <a:latin typeface="Arial" pitchFamily="34" charset="0"/>
              </a:defRPr>
            </a:lvl5pPr>
            <a:lvl6pPr marL="2514600" indent="-228600" eaLnBrk="0" fontAlgn="base" hangingPunct="0">
              <a:spcBef>
                <a:spcPct val="50000"/>
              </a:spcBef>
              <a:spcAft>
                <a:spcPct val="0"/>
              </a:spcAft>
              <a:defRPr sz="2000">
                <a:solidFill>
                  <a:schemeClr val="tx1"/>
                </a:solidFill>
                <a:latin typeface="Arial" pitchFamily="34" charset="0"/>
              </a:defRPr>
            </a:lvl6pPr>
            <a:lvl7pPr marL="2971800" indent="-228600" eaLnBrk="0" fontAlgn="base" hangingPunct="0">
              <a:spcBef>
                <a:spcPct val="50000"/>
              </a:spcBef>
              <a:spcAft>
                <a:spcPct val="0"/>
              </a:spcAft>
              <a:defRPr sz="2000">
                <a:solidFill>
                  <a:schemeClr val="tx1"/>
                </a:solidFill>
                <a:latin typeface="Arial" pitchFamily="34" charset="0"/>
              </a:defRPr>
            </a:lvl7pPr>
            <a:lvl8pPr marL="3429000" indent="-228600" eaLnBrk="0" fontAlgn="base" hangingPunct="0">
              <a:spcBef>
                <a:spcPct val="50000"/>
              </a:spcBef>
              <a:spcAft>
                <a:spcPct val="0"/>
              </a:spcAft>
              <a:defRPr sz="2000">
                <a:solidFill>
                  <a:schemeClr val="tx1"/>
                </a:solidFill>
                <a:latin typeface="Arial" pitchFamily="34" charset="0"/>
              </a:defRPr>
            </a:lvl8pPr>
            <a:lvl9pPr marL="3886200" indent="-228600" eaLnBrk="0" fontAlgn="base" hangingPunct="0">
              <a:spcBef>
                <a:spcPct val="50000"/>
              </a:spcBef>
              <a:spcAft>
                <a:spcPct val="0"/>
              </a:spcAft>
              <a:defRPr sz="2000">
                <a:solidFill>
                  <a:schemeClr val="tx1"/>
                </a:solidFill>
                <a:latin typeface="Arial" pitchFamily="34" charset="0"/>
              </a:defRPr>
            </a:lvl9pPr>
          </a:lstStyle>
          <a:p>
            <a:pPr eaLnBrk="1" hangingPunct="1"/>
            <a:r>
              <a:rPr lang="en-US" sz="1600"/>
              <a:t>Directed Retry to GSM</a:t>
            </a:r>
          </a:p>
        </p:txBody>
      </p:sp>
    </p:spTree>
    <p:extLst>
      <p:ext uri="{BB962C8B-B14F-4D97-AF65-F5344CB8AC3E}">
        <p14:creationId xmlns:p14="http://schemas.microsoft.com/office/powerpoint/2010/main" val="407567119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Text Box 1"/>
          <p:cNvSpPr txBox="1">
            <a:spLocks noChangeArrowheads="1"/>
          </p:cNvSpPr>
          <p:nvPr/>
        </p:nvSpPr>
        <p:spPr bwMode="auto">
          <a:xfrm>
            <a:off x="2157414" y="152401"/>
            <a:ext cx="7824788" cy="8969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Directed Retry to GSM-Configuration</a:t>
            </a:r>
          </a:p>
        </p:txBody>
      </p:sp>
      <p:sp>
        <p:nvSpPr>
          <p:cNvPr id="12290"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sz="2400" dirty="0">
                <a:solidFill>
                  <a:srgbClr val="000000"/>
                </a:solidFill>
              </a:rPr>
              <a:t>Directed Retry to GSM is activated in an RNC by setting the flag </a:t>
            </a:r>
            <a:r>
              <a:rPr lang="en-US" sz="2400" b="1" dirty="0" err="1">
                <a:solidFill>
                  <a:srgbClr val="000000"/>
                </a:solidFill>
              </a:rPr>
              <a:t>loadSharingDirRetryEnabled</a:t>
            </a:r>
            <a:r>
              <a:rPr lang="en-US" sz="2400" b="1" dirty="0">
                <a:solidFill>
                  <a:srgbClr val="000000"/>
                </a:solidFill>
              </a:rPr>
              <a:t> </a:t>
            </a:r>
            <a:r>
              <a:rPr lang="en-US" sz="2400" dirty="0">
                <a:solidFill>
                  <a:srgbClr val="000000"/>
                </a:solidFill>
              </a:rPr>
              <a:t>to</a:t>
            </a:r>
            <a:r>
              <a:rPr lang="en-US" sz="2400" b="1" dirty="0">
                <a:solidFill>
                  <a:srgbClr val="000000"/>
                </a:solidFill>
              </a:rPr>
              <a:t> TRUE.</a:t>
            </a:r>
          </a:p>
          <a:p>
            <a:pPr>
              <a:spcBef>
                <a:spcPts val="600"/>
              </a:spcBef>
              <a:buFont typeface="Wingdings" pitchFamily="2" charset="2"/>
              <a:buChar char=""/>
            </a:pPr>
            <a:r>
              <a:rPr lang="en-US" sz="2400" dirty="0">
                <a:solidFill>
                  <a:srgbClr val="000000"/>
                </a:solidFill>
              </a:rPr>
              <a:t>One GSM target can be defined for each WCDMA cell via the cell parameter </a:t>
            </a:r>
            <a:r>
              <a:rPr lang="en-US" sz="2400" b="1" dirty="0" err="1">
                <a:solidFill>
                  <a:srgbClr val="000000"/>
                </a:solidFill>
              </a:rPr>
              <a:t>directedRetryTarget</a:t>
            </a:r>
            <a:r>
              <a:rPr lang="en-US" sz="2400" dirty="0">
                <a:solidFill>
                  <a:srgbClr val="000000"/>
                </a:solidFill>
              </a:rPr>
              <a:t>.</a:t>
            </a:r>
          </a:p>
          <a:p>
            <a:pPr>
              <a:spcBef>
                <a:spcPts val="600"/>
              </a:spcBef>
              <a:buFont typeface="Wingdings" pitchFamily="2" charset="2"/>
              <a:buChar char=""/>
            </a:pPr>
            <a:r>
              <a:rPr lang="en-US" sz="2400" dirty="0">
                <a:solidFill>
                  <a:srgbClr val="000000"/>
                </a:solidFill>
              </a:rPr>
              <a:t>It must be ensured that the correct GSM targets have been defined and that they are indeed co-located with their respective source cells in the WCDMA RAN.</a:t>
            </a:r>
          </a:p>
        </p:txBody>
      </p:sp>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5578" y="4945063"/>
            <a:ext cx="7286625" cy="142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9671783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Text Box 1"/>
          <p:cNvSpPr txBox="1">
            <a:spLocks noChangeArrowheads="1"/>
          </p:cNvSpPr>
          <p:nvPr/>
        </p:nvSpPr>
        <p:spPr bwMode="auto">
          <a:xfrm>
            <a:off x="2157414" y="228601"/>
            <a:ext cx="7824788" cy="820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Directed Retry to GSM-Operation</a:t>
            </a:r>
          </a:p>
        </p:txBody>
      </p:sp>
      <p:sp>
        <p:nvSpPr>
          <p:cNvPr id="13314" name="Text Box 2"/>
          <p:cNvSpPr txBox="1">
            <a:spLocks noChangeArrowheads="1"/>
          </p:cNvSpPr>
          <p:nvPr/>
        </p:nvSpPr>
        <p:spPr bwMode="auto">
          <a:xfrm>
            <a:off x="1920876" y="1376365"/>
            <a:ext cx="8350251" cy="456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There are two parameters for this feature:</a:t>
            </a:r>
          </a:p>
          <a:p>
            <a:pPr>
              <a:spcBef>
                <a:spcPts val="600"/>
              </a:spcBef>
              <a:buFont typeface="Arial" pitchFamily="34" charset="0"/>
              <a:buChar char="•"/>
            </a:pPr>
            <a:r>
              <a:rPr lang="en-US" b="1" dirty="0">
                <a:solidFill>
                  <a:srgbClr val="000000"/>
                </a:solidFill>
              </a:rPr>
              <a:t> </a:t>
            </a:r>
            <a:r>
              <a:rPr lang="en-US" b="1" dirty="0" err="1">
                <a:solidFill>
                  <a:srgbClr val="000000"/>
                </a:solidFill>
              </a:rPr>
              <a:t>loadSharingGsmThreshold</a:t>
            </a:r>
            <a:r>
              <a:rPr lang="en-US" b="1" dirty="0">
                <a:solidFill>
                  <a:srgbClr val="000000"/>
                </a:solidFill>
              </a:rPr>
              <a:t> </a:t>
            </a:r>
            <a:r>
              <a:rPr lang="en-US" dirty="0">
                <a:solidFill>
                  <a:srgbClr val="000000"/>
                </a:solidFill>
              </a:rPr>
              <a:t>specifies the minimum </a:t>
            </a:r>
            <a:r>
              <a:rPr lang="en-US" i="1" dirty="0">
                <a:solidFill>
                  <a:srgbClr val="000000"/>
                </a:solidFill>
              </a:rPr>
              <a:t>cell load at which </a:t>
            </a:r>
            <a:r>
              <a:rPr lang="en-US" dirty="0">
                <a:solidFill>
                  <a:srgbClr val="000000"/>
                </a:solidFill>
              </a:rPr>
              <a:t>off-loading to GSM starts.</a:t>
            </a:r>
          </a:p>
          <a:p>
            <a:pPr>
              <a:spcBef>
                <a:spcPts val="600"/>
              </a:spcBef>
              <a:buFont typeface="Times New Roman" pitchFamily="18" charset="0"/>
              <a:buChar char="•"/>
            </a:pPr>
            <a:r>
              <a:rPr lang="en-US" dirty="0">
                <a:solidFill>
                  <a:srgbClr val="000000"/>
                </a:solidFill>
              </a:rPr>
              <a:t>A value of 0 means the feature is always on, 100 means it is always off, and 50 means off-loading starts as soon as the cell load rises above 50% of the admission limit.</a:t>
            </a:r>
          </a:p>
          <a:p>
            <a:pPr>
              <a:spcBef>
                <a:spcPts val="600"/>
              </a:spcBef>
              <a:buFont typeface="Wingdings" pitchFamily="2" charset="2"/>
              <a:buChar char=""/>
            </a:pPr>
            <a:r>
              <a:rPr lang="en-US" b="1" dirty="0" err="1">
                <a:solidFill>
                  <a:srgbClr val="000000"/>
                </a:solidFill>
              </a:rPr>
              <a:t>loadSharingGsmFraction</a:t>
            </a:r>
            <a:r>
              <a:rPr lang="en-US" b="1" dirty="0">
                <a:solidFill>
                  <a:srgbClr val="000000"/>
                </a:solidFill>
              </a:rPr>
              <a:t> </a:t>
            </a:r>
            <a:r>
              <a:rPr lang="en-US" dirty="0">
                <a:solidFill>
                  <a:srgbClr val="000000"/>
                </a:solidFill>
              </a:rPr>
              <a:t>specifies the percentage of Directed Retry candidates to be diverted to GSM while the cell load is above the specified load threshold.</a:t>
            </a:r>
          </a:p>
          <a:p>
            <a:pPr>
              <a:spcBef>
                <a:spcPts val="600"/>
              </a:spcBef>
              <a:buFont typeface="Times New Roman" pitchFamily="18" charset="0"/>
              <a:buChar char="•"/>
            </a:pPr>
            <a:r>
              <a:rPr lang="en-US" dirty="0">
                <a:solidFill>
                  <a:srgbClr val="000000"/>
                </a:solidFill>
              </a:rPr>
              <a:t> A value of 0 means no diversion will take place and a value of 100 means all calls qualified for Directed Retry will be diverted.</a:t>
            </a:r>
          </a:p>
          <a:p>
            <a:pPr>
              <a:spcBef>
                <a:spcPts val="600"/>
              </a:spcBef>
              <a:buFont typeface="Wingdings" pitchFamily="2" charset="2"/>
              <a:buChar char=""/>
            </a:pPr>
            <a:r>
              <a:rPr lang="en-US" dirty="0">
                <a:solidFill>
                  <a:srgbClr val="000000"/>
                </a:solidFill>
              </a:rPr>
              <a:t>The success rate can be monitored by two counters and they are:</a:t>
            </a:r>
          </a:p>
          <a:p>
            <a:pPr>
              <a:spcBef>
                <a:spcPts val="600"/>
              </a:spcBef>
            </a:pPr>
            <a:r>
              <a:rPr lang="en-US" dirty="0">
                <a:solidFill>
                  <a:srgbClr val="000000"/>
                </a:solidFill>
              </a:rPr>
              <a:t>       </a:t>
            </a:r>
            <a:r>
              <a:rPr lang="en-US" dirty="0">
                <a:solidFill>
                  <a:srgbClr val="58585A"/>
                </a:solidFill>
              </a:rPr>
              <a:t>• </a:t>
            </a:r>
            <a:r>
              <a:rPr lang="en-US" b="1" dirty="0" err="1">
                <a:solidFill>
                  <a:srgbClr val="000000"/>
                </a:solidFill>
              </a:rPr>
              <a:t>pmNoDirRetryAtt</a:t>
            </a:r>
            <a:r>
              <a:rPr lang="en-US" b="1" dirty="0">
                <a:solidFill>
                  <a:srgbClr val="000000"/>
                </a:solidFill>
              </a:rPr>
              <a:t> </a:t>
            </a:r>
            <a:r>
              <a:rPr lang="en-US" dirty="0">
                <a:solidFill>
                  <a:srgbClr val="000000"/>
                </a:solidFill>
              </a:rPr>
              <a:t>gives the total number of Directed Retry attempts.</a:t>
            </a:r>
          </a:p>
          <a:p>
            <a:pPr>
              <a:spcBef>
                <a:spcPts val="600"/>
              </a:spcBef>
            </a:pPr>
            <a:r>
              <a:rPr lang="en-US" dirty="0">
                <a:solidFill>
                  <a:srgbClr val="000000"/>
                </a:solidFill>
              </a:rPr>
              <a:t>        • </a:t>
            </a:r>
            <a:r>
              <a:rPr lang="en-US" b="1" dirty="0" err="1">
                <a:solidFill>
                  <a:srgbClr val="000000"/>
                </a:solidFill>
              </a:rPr>
              <a:t>pmNoDirRetrySuccess</a:t>
            </a:r>
            <a:r>
              <a:rPr lang="en-US" b="1" dirty="0">
                <a:solidFill>
                  <a:srgbClr val="000000"/>
                </a:solidFill>
              </a:rPr>
              <a:t> </a:t>
            </a:r>
            <a:r>
              <a:rPr lang="en-US" dirty="0">
                <a:solidFill>
                  <a:srgbClr val="000000"/>
                </a:solidFill>
              </a:rPr>
              <a:t>gives the number of successful attempts.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3598572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FF0000"/>
                </a:solidFill>
              </a:rPr>
              <a:t>Main difference in performance between R99 Packet and HSDPA</a:t>
            </a:r>
            <a:br>
              <a:rPr lang="en-US" b="1" dirty="0">
                <a:solidFill>
                  <a:srgbClr val="FF0000"/>
                </a:solidFill>
              </a:rPr>
            </a:b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r>
              <a:rPr lang="en-US" dirty="0" smtClean="0"/>
              <a:t>R99 </a:t>
            </a:r>
            <a:r>
              <a:rPr lang="en-US" dirty="0"/>
              <a:t>Packet service requires dedicated channels whereas HSDPA users have </a:t>
            </a:r>
            <a:r>
              <a:rPr lang="en-US" dirty="0" smtClean="0"/>
              <a:t>a shared </a:t>
            </a:r>
            <a:r>
              <a:rPr lang="en-US" dirty="0"/>
              <a:t>channel</a:t>
            </a:r>
          </a:p>
          <a:p>
            <a:pPr algn="just"/>
            <a:r>
              <a:rPr lang="en-US" dirty="0" smtClean="0"/>
              <a:t>Speeds </a:t>
            </a:r>
            <a:r>
              <a:rPr lang="en-US" dirty="0"/>
              <a:t>of HSDPA are much higher compared to 3G(R99). In real networks, </a:t>
            </a:r>
            <a:r>
              <a:rPr lang="en-US" dirty="0" smtClean="0"/>
              <a:t>an average </a:t>
            </a:r>
            <a:r>
              <a:rPr lang="en-US" dirty="0"/>
              <a:t>HS subscriber gets around 5-8 times throughput, compared to an </a:t>
            </a:r>
            <a:r>
              <a:rPr lang="en-US" dirty="0" smtClean="0"/>
              <a:t>R99 data </a:t>
            </a:r>
            <a:r>
              <a:rPr lang="en-US" dirty="0"/>
              <a:t>user. We can easily say that an average HS user can get between </a:t>
            </a:r>
            <a:r>
              <a:rPr lang="en-US" dirty="0" smtClean="0"/>
              <a:t>1100kbps to 2000kbps.whereas </a:t>
            </a:r>
            <a:r>
              <a:rPr lang="en-US" dirty="0"/>
              <a:t>an average R99 user can get around 250- 280kbps.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5375650"/>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ext Box 1"/>
          <p:cNvSpPr txBox="1">
            <a:spLocks noChangeArrowheads="1"/>
          </p:cNvSpPr>
          <p:nvPr/>
        </p:nvSpPr>
        <p:spPr bwMode="auto">
          <a:xfrm>
            <a:off x="1920875" y="304805"/>
            <a:ext cx="8061327" cy="746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Load based HO to GSM</a:t>
            </a:r>
          </a:p>
        </p:txBody>
      </p:sp>
      <p:sp>
        <p:nvSpPr>
          <p:cNvPr id="14338"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sz="2000" dirty="0">
                <a:solidFill>
                  <a:srgbClr val="000000"/>
                </a:solidFill>
              </a:rPr>
              <a:t>This feature enables HO to GSM for speech calls, when the load is high in a WCDMA cells.</a:t>
            </a:r>
          </a:p>
          <a:p>
            <a:pPr>
              <a:spcBef>
                <a:spcPts val="600"/>
              </a:spcBef>
              <a:buFont typeface="Wingdings" pitchFamily="2" charset="2"/>
              <a:buChar char=""/>
            </a:pPr>
            <a:r>
              <a:rPr lang="en-US" sz="2000" dirty="0">
                <a:solidFill>
                  <a:srgbClr val="000000"/>
                </a:solidFill>
              </a:rPr>
              <a:t>Following different load quantities are used to trigger this functionality-</a:t>
            </a:r>
          </a:p>
          <a:p>
            <a:pPr>
              <a:spcBef>
                <a:spcPts val="600"/>
              </a:spcBef>
            </a:pPr>
            <a:r>
              <a:rPr lang="en-US" sz="2000" dirty="0">
                <a:solidFill>
                  <a:srgbClr val="000000"/>
                </a:solidFill>
              </a:rPr>
              <a:t>      </a:t>
            </a:r>
            <a:r>
              <a:rPr lang="en-US" sz="1600" dirty="0">
                <a:solidFill>
                  <a:srgbClr val="000000"/>
                </a:solidFill>
              </a:rPr>
              <a:t>  • </a:t>
            </a:r>
            <a:r>
              <a:rPr lang="en-US" sz="1600" b="1" dirty="0">
                <a:solidFill>
                  <a:srgbClr val="000000"/>
                </a:solidFill>
              </a:rPr>
              <a:t>DL power load.(&gt;</a:t>
            </a:r>
            <a:r>
              <a:rPr lang="en-US" sz="1600" b="1" dirty="0" err="1">
                <a:solidFill>
                  <a:srgbClr val="000000"/>
                </a:solidFill>
              </a:rPr>
              <a:t>PwrAdm</a:t>
            </a:r>
            <a:r>
              <a:rPr lang="en-US" sz="1600" b="1" dirty="0">
                <a:solidFill>
                  <a:srgbClr val="000000"/>
                </a:solidFill>
              </a:rPr>
              <a:t>)</a:t>
            </a:r>
          </a:p>
          <a:p>
            <a:pPr>
              <a:spcBef>
                <a:spcPts val="600"/>
              </a:spcBef>
            </a:pPr>
            <a:r>
              <a:rPr lang="en-US" sz="1600" b="1" dirty="0">
                <a:solidFill>
                  <a:srgbClr val="000000"/>
                </a:solidFill>
              </a:rPr>
              <a:t>        • DL Code tree load  (&gt;</a:t>
            </a:r>
            <a:r>
              <a:rPr lang="en-US" sz="1600" b="1" dirty="0" err="1">
                <a:solidFill>
                  <a:srgbClr val="000000"/>
                </a:solidFill>
              </a:rPr>
              <a:t>DlCodeAdm</a:t>
            </a:r>
            <a:r>
              <a:rPr lang="en-US" sz="1600" b="1" dirty="0">
                <a:solidFill>
                  <a:srgbClr val="000000"/>
                </a:solidFill>
              </a:rPr>
              <a:t>)</a:t>
            </a:r>
          </a:p>
          <a:p>
            <a:pPr>
              <a:spcBef>
                <a:spcPts val="600"/>
              </a:spcBef>
            </a:pPr>
            <a:r>
              <a:rPr lang="en-US" sz="1600" b="1" dirty="0">
                <a:solidFill>
                  <a:srgbClr val="000000"/>
                </a:solidFill>
              </a:rPr>
              <a:t>        • UL or DL RBS HW load. (</a:t>
            </a:r>
            <a:r>
              <a:rPr lang="en-US" sz="1600" b="1" dirty="0" err="1">
                <a:solidFill>
                  <a:srgbClr val="000000"/>
                </a:solidFill>
              </a:rPr>
              <a:t>UlHwAdm</a:t>
            </a:r>
            <a:r>
              <a:rPr lang="en-US" sz="1600" b="1" dirty="0">
                <a:solidFill>
                  <a:srgbClr val="000000"/>
                </a:solidFill>
              </a:rPr>
              <a:t>/</a:t>
            </a:r>
            <a:r>
              <a:rPr lang="en-US" sz="1600" b="1" dirty="0" err="1">
                <a:solidFill>
                  <a:srgbClr val="000000"/>
                </a:solidFill>
              </a:rPr>
              <a:t>DlHwAdm</a:t>
            </a:r>
            <a:r>
              <a:rPr lang="en-US" sz="1600" b="1" dirty="0">
                <a:solidFill>
                  <a:srgbClr val="000000"/>
                </a:solidFill>
              </a:rPr>
              <a:t>)</a:t>
            </a:r>
          </a:p>
          <a:p>
            <a:pPr>
              <a:spcBef>
                <a:spcPts val="600"/>
              </a:spcBef>
            </a:pPr>
            <a:r>
              <a:rPr lang="en-US" sz="1600" b="1" dirty="0">
                <a:solidFill>
                  <a:srgbClr val="000000"/>
                </a:solidFill>
              </a:rPr>
              <a:t>        • UL or DL ASE load. (</a:t>
            </a:r>
            <a:r>
              <a:rPr lang="en-US" sz="1600" b="1" dirty="0" err="1">
                <a:solidFill>
                  <a:srgbClr val="000000"/>
                </a:solidFill>
              </a:rPr>
              <a:t>UlAseAdm</a:t>
            </a:r>
            <a:r>
              <a:rPr lang="en-US" sz="1600" b="1" dirty="0">
                <a:solidFill>
                  <a:srgbClr val="000000"/>
                </a:solidFill>
              </a:rPr>
              <a:t>/</a:t>
            </a:r>
            <a:r>
              <a:rPr lang="en-US" sz="1600" b="1" dirty="0" err="1">
                <a:solidFill>
                  <a:srgbClr val="000000"/>
                </a:solidFill>
              </a:rPr>
              <a:t>DlAseAdm</a:t>
            </a:r>
            <a:r>
              <a:rPr lang="en-US" sz="1600" b="1" dirty="0">
                <a:solidFill>
                  <a:srgbClr val="000000"/>
                </a:solidFill>
              </a:rPr>
              <a:t>)</a:t>
            </a:r>
          </a:p>
          <a:p>
            <a:pPr>
              <a:spcBef>
                <a:spcPts val="600"/>
              </a:spcBef>
              <a:buFont typeface="Wingdings" pitchFamily="2" charset="2"/>
              <a:buChar char=""/>
            </a:pPr>
            <a:r>
              <a:rPr lang="en-US" sz="2000" dirty="0">
                <a:solidFill>
                  <a:srgbClr val="000000"/>
                </a:solidFill>
              </a:rPr>
              <a:t>If high load is detected for one or several of theses load quantities, speech-only users can be selected for GSM HO attempts.</a:t>
            </a:r>
          </a:p>
          <a:p>
            <a:pPr>
              <a:spcBef>
                <a:spcPts val="600"/>
              </a:spcBef>
              <a:buFont typeface="Wingdings" pitchFamily="2" charset="2"/>
              <a:buChar char=""/>
            </a:pPr>
            <a:r>
              <a:rPr lang="en-US" sz="2000" dirty="0">
                <a:solidFill>
                  <a:srgbClr val="000000"/>
                </a:solidFill>
              </a:rPr>
              <a:t>The UEs are instructed to perform measurements for  GSM cells , and HO attempts can be triggered if the UEs detect and report a good enough GSM cell.</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1574905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1920875" y="228601"/>
            <a:ext cx="7985127" cy="820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Load based HO to GSM-Configuration</a:t>
            </a:r>
          </a:p>
        </p:txBody>
      </p:sp>
      <p:sp>
        <p:nvSpPr>
          <p:cNvPr id="15362"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sz="2000" dirty="0">
                <a:solidFill>
                  <a:srgbClr val="000000"/>
                </a:solidFill>
              </a:rPr>
              <a:t>This feature will use the Admission control functionality as a way to detect high load in a WCDMA cell</a:t>
            </a:r>
            <a:r>
              <a:rPr lang="en-US" sz="2000" dirty="0">
                <a:solidFill>
                  <a:srgbClr val="58585A"/>
                </a:solidFill>
              </a:rPr>
              <a:t>.</a:t>
            </a:r>
          </a:p>
          <a:p>
            <a:pPr>
              <a:spcBef>
                <a:spcPts val="600"/>
              </a:spcBef>
              <a:buFont typeface="Wingdings" pitchFamily="2" charset="2"/>
              <a:buChar char=""/>
            </a:pPr>
            <a:r>
              <a:rPr lang="en-US" sz="2000" b="1" dirty="0" err="1">
                <a:solidFill>
                  <a:srgbClr val="000000"/>
                </a:solidFill>
              </a:rPr>
              <a:t>loadbasedHoSupport</a:t>
            </a:r>
            <a:r>
              <a:rPr lang="en-US" sz="2000" b="1" dirty="0">
                <a:solidFill>
                  <a:srgbClr val="000000"/>
                </a:solidFill>
              </a:rPr>
              <a:t> </a:t>
            </a:r>
            <a:r>
              <a:rPr lang="en-US" sz="2000" dirty="0">
                <a:solidFill>
                  <a:srgbClr val="000000"/>
                </a:solidFill>
              </a:rPr>
              <a:t>is set to </a:t>
            </a:r>
            <a:r>
              <a:rPr lang="en-US" sz="2000" b="1" dirty="0">
                <a:solidFill>
                  <a:srgbClr val="000000"/>
                </a:solidFill>
              </a:rPr>
              <a:t>True </a:t>
            </a:r>
            <a:r>
              <a:rPr lang="en-US" sz="2000" dirty="0">
                <a:solidFill>
                  <a:srgbClr val="000000"/>
                </a:solidFill>
              </a:rPr>
              <a:t>and</a:t>
            </a:r>
            <a:r>
              <a:rPr lang="en-US" sz="2000" b="1" dirty="0">
                <a:solidFill>
                  <a:srgbClr val="000000"/>
                </a:solidFill>
              </a:rPr>
              <a:t> </a:t>
            </a:r>
            <a:r>
              <a:rPr lang="en-US" sz="2000" b="1" dirty="0" err="1">
                <a:solidFill>
                  <a:srgbClr val="000000"/>
                </a:solidFill>
              </a:rPr>
              <a:t>lbhoType</a:t>
            </a:r>
            <a:r>
              <a:rPr lang="en-US" sz="2000" b="1" dirty="0">
                <a:solidFill>
                  <a:srgbClr val="000000"/>
                </a:solidFill>
              </a:rPr>
              <a:t> </a:t>
            </a:r>
            <a:r>
              <a:rPr lang="en-US" sz="2000" dirty="0">
                <a:solidFill>
                  <a:srgbClr val="000000"/>
                </a:solidFill>
              </a:rPr>
              <a:t>is set to</a:t>
            </a:r>
            <a:r>
              <a:rPr lang="en-US" sz="2000" b="1" dirty="0">
                <a:solidFill>
                  <a:srgbClr val="000000"/>
                </a:solidFill>
              </a:rPr>
              <a:t> </a:t>
            </a:r>
            <a:r>
              <a:rPr lang="en-US" sz="2000" dirty="0" err="1">
                <a:solidFill>
                  <a:srgbClr val="000000"/>
                </a:solidFill>
              </a:rPr>
              <a:t>lbho_GSM</a:t>
            </a:r>
            <a:r>
              <a:rPr lang="en-US" sz="2000" dirty="0">
                <a:solidFill>
                  <a:srgbClr val="000000"/>
                </a:solidFill>
              </a:rPr>
              <a:t> in the cell.</a:t>
            </a:r>
          </a:p>
          <a:p>
            <a:pPr>
              <a:spcBef>
                <a:spcPts val="600"/>
              </a:spcBef>
              <a:buFont typeface="Wingdings" pitchFamily="2" charset="2"/>
              <a:buChar char=""/>
            </a:pPr>
            <a:r>
              <a:rPr lang="en-US" sz="2000" b="1" dirty="0" err="1">
                <a:solidFill>
                  <a:srgbClr val="000000"/>
                </a:solidFill>
              </a:rPr>
              <a:t>lbhoMinSpeechUsers</a:t>
            </a:r>
            <a:r>
              <a:rPr lang="en-US" sz="2000" b="1" dirty="0">
                <a:solidFill>
                  <a:srgbClr val="000000"/>
                </a:solidFill>
              </a:rPr>
              <a:t> </a:t>
            </a:r>
            <a:r>
              <a:rPr lang="en-US" sz="2000" dirty="0">
                <a:solidFill>
                  <a:srgbClr val="000000"/>
                </a:solidFill>
              </a:rPr>
              <a:t>can be set so that a number of speech users are allowed to remain in the cell before the </a:t>
            </a:r>
            <a:r>
              <a:rPr lang="en-US" sz="2000" dirty="0" err="1">
                <a:solidFill>
                  <a:srgbClr val="000000"/>
                </a:solidFill>
              </a:rPr>
              <a:t>loadbased</a:t>
            </a:r>
            <a:r>
              <a:rPr lang="en-US" sz="2000" dirty="0">
                <a:solidFill>
                  <a:srgbClr val="000000"/>
                </a:solidFill>
              </a:rPr>
              <a:t> HO is activated.</a:t>
            </a:r>
          </a:p>
          <a:p>
            <a:pPr>
              <a:spcBef>
                <a:spcPts val="600"/>
              </a:spcBef>
              <a:buFont typeface="Wingdings" pitchFamily="2" charset="2"/>
              <a:buChar char=""/>
            </a:pPr>
            <a:r>
              <a:rPr lang="en-US" sz="2000" b="1" dirty="0" err="1">
                <a:solidFill>
                  <a:srgbClr val="000000"/>
                </a:solidFill>
              </a:rPr>
              <a:t>lbhoMinTriggerTime</a:t>
            </a:r>
            <a:r>
              <a:rPr lang="en-US" sz="2000" b="1" dirty="0">
                <a:solidFill>
                  <a:srgbClr val="000000"/>
                </a:solidFill>
              </a:rPr>
              <a:t> </a:t>
            </a:r>
            <a:r>
              <a:rPr lang="en-US" sz="2000" dirty="0">
                <a:solidFill>
                  <a:srgbClr val="000000"/>
                </a:solidFill>
              </a:rPr>
              <a:t>is a timer which can be set to slow down the </a:t>
            </a:r>
            <a:r>
              <a:rPr lang="en-US" sz="2000" dirty="0" err="1">
                <a:solidFill>
                  <a:srgbClr val="000000"/>
                </a:solidFill>
              </a:rPr>
              <a:t>loadbased</a:t>
            </a:r>
            <a:r>
              <a:rPr lang="en-US" sz="2000" dirty="0">
                <a:solidFill>
                  <a:srgbClr val="000000"/>
                </a:solidFill>
              </a:rPr>
              <a:t> HO functionality, so that the </a:t>
            </a:r>
            <a:r>
              <a:rPr lang="en-US" sz="2000" dirty="0" err="1">
                <a:solidFill>
                  <a:srgbClr val="000000"/>
                </a:solidFill>
              </a:rPr>
              <a:t>loadbased</a:t>
            </a:r>
            <a:r>
              <a:rPr lang="en-US" sz="2000" dirty="0">
                <a:solidFill>
                  <a:srgbClr val="000000"/>
                </a:solidFill>
              </a:rPr>
              <a:t> HO attempts happen more seldom.</a:t>
            </a:r>
          </a:p>
          <a:p>
            <a:pPr>
              <a:spcBef>
                <a:spcPts val="600"/>
              </a:spcBef>
              <a:buFont typeface="Wingdings" pitchFamily="2" charset="2"/>
              <a:buChar char=""/>
            </a:pPr>
            <a:r>
              <a:rPr lang="en-US" sz="2000" b="1" dirty="0" err="1">
                <a:solidFill>
                  <a:srgbClr val="000000"/>
                </a:solidFill>
              </a:rPr>
              <a:t>lbhoMaxTriggeredUser</a:t>
            </a:r>
            <a:r>
              <a:rPr lang="en-US" sz="2000" dirty="0" err="1">
                <a:solidFill>
                  <a:srgbClr val="000000"/>
                </a:solidFill>
              </a:rPr>
              <a:t>s</a:t>
            </a:r>
            <a:r>
              <a:rPr lang="en-US" sz="2000" dirty="0">
                <a:solidFill>
                  <a:srgbClr val="000000"/>
                </a:solidFill>
              </a:rPr>
              <a:t> is used to define the maximum number of HO triggered simultaneously</a:t>
            </a:r>
            <a:r>
              <a:rPr lang="en-US" sz="2000" b="1" dirty="0">
                <a:solidFill>
                  <a:srgbClr val="000000"/>
                </a:solidFill>
              </a:rPr>
              <a:t>.</a:t>
            </a:r>
          </a:p>
          <a:p>
            <a:pPr>
              <a:spcBef>
                <a:spcPts val="600"/>
              </a:spcBef>
            </a:pPr>
            <a:endParaRPr lang="en-US" sz="2000" b="1" dirty="0">
              <a:solidFill>
                <a:srgbClr val="000000"/>
              </a:solidFill>
            </a:endParaRPr>
          </a:p>
        </p:txBody>
      </p:sp>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03" y="5659443"/>
            <a:ext cx="6505575" cy="63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28902" y="6400800"/>
            <a:ext cx="727710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251515455"/>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ext Box 1"/>
          <p:cNvSpPr txBox="1">
            <a:spLocks noChangeArrowheads="1"/>
          </p:cNvSpPr>
          <p:nvPr/>
        </p:nvSpPr>
        <p:spPr bwMode="auto">
          <a:xfrm>
            <a:off x="1920876" y="228601"/>
            <a:ext cx="7821613" cy="820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Load based HO to GSM-Operation</a:t>
            </a:r>
          </a:p>
        </p:txBody>
      </p:sp>
      <p:sp>
        <p:nvSpPr>
          <p:cNvPr id="16386" name="Text Box 2"/>
          <p:cNvSpPr txBox="1">
            <a:spLocks noChangeArrowheads="1"/>
          </p:cNvSpPr>
          <p:nvPr/>
        </p:nvSpPr>
        <p:spPr bwMode="auto">
          <a:xfrm>
            <a:off x="1920876" y="1376365"/>
            <a:ext cx="8350251" cy="4567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To perform GSM HO number of conditions are checked and they are as follows:</a:t>
            </a:r>
          </a:p>
          <a:p>
            <a:pPr>
              <a:spcBef>
                <a:spcPts val="600"/>
              </a:spcBef>
            </a:pPr>
            <a:r>
              <a:rPr lang="en-US" dirty="0">
                <a:solidFill>
                  <a:srgbClr val="000000"/>
                </a:solidFill>
              </a:rPr>
              <a:t>         • CS speech only user, and it is not an Emergency call.</a:t>
            </a:r>
          </a:p>
          <a:p>
            <a:pPr>
              <a:spcBef>
                <a:spcPts val="600"/>
              </a:spcBef>
            </a:pPr>
            <a:r>
              <a:rPr lang="en-US" dirty="0">
                <a:solidFill>
                  <a:srgbClr val="000000"/>
                </a:solidFill>
              </a:rPr>
              <a:t>         • Compressed mode and other HO attempts not already ongoing for the   user.</a:t>
            </a:r>
          </a:p>
          <a:p>
            <a:pPr>
              <a:spcBef>
                <a:spcPts val="600"/>
              </a:spcBef>
            </a:pPr>
            <a:r>
              <a:rPr lang="en-US" dirty="0">
                <a:solidFill>
                  <a:srgbClr val="000000"/>
                </a:solidFill>
              </a:rPr>
              <a:t>         • Service handover IE not equal to "Shall not".</a:t>
            </a:r>
          </a:p>
          <a:p>
            <a:pPr>
              <a:spcBef>
                <a:spcPts val="600"/>
              </a:spcBef>
            </a:pPr>
            <a:r>
              <a:rPr lang="en-US" dirty="0">
                <a:solidFill>
                  <a:srgbClr val="000000"/>
                </a:solidFill>
              </a:rPr>
              <a:t>         • </a:t>
            </a:r>
            <a:r>
              <a:rPr lang="en-US" b="1" dirty="0" err="1">
                <a:solidFill>
                  <a:srgbClr val="000000"/>
                </a:solidFill>
              </a:rPr>
              <a:t>fddGsmHoSupport</a:t>
            </a:r>
            <a:r>
              <a:rPr lang="en-US" b="1" dirty="0">
                <a:solidFill>
                  <a:srgbClr val="000000"/>
                </a:solidFill>
              </a:rPr>
              <a:t> is ON.</a:t>
            </a:r>
          </a:p>
          <a:p>
            <a:pPr>
              <a:spcBef>
                <a:spcPts val="600"/>
              </a:spcBef>
            </a:pPr>
            <a:r>
              <a:rPr lang="en-US" dirty="0">
                <a:solidFill>
                  <a:srgbClr val="000000"/>
                </a:solidFill>
              </a:rPr>
              <a:t>         • The connection is not originating from another RNC over </a:t>
            </a:r>
            <a:r>
              <a:rPr lang="en-US" dirty="0" err="1">
                <a:solidFill>
                  <a:srgbClr val="000000"/>
                </a:solidFill>
              </a:rPr>
              <a:t>Iur</a:t>
            </a:r>
            <a:r>
              <a:rPr lang="en-US" dirty="0">
                <a:solidFill>
                  <a:srgbClr val="000000"/>
                </a:solidFill>
              </a:rPr>
              <a:t>.</a:t>
            </a:r>
          </a:p>
          <a:p>
            <a:pPr>
              <a:spcBef>
                <a:spcPts val="600"/>
              </a:spcBef>
              <a:buFont typeface="Wingdings" pitchFamily="2" charset="2"/>
              <a:buChar char=""/>
            </a:pPr>
            <a:r>
              <a:rPr lang="en-US" dirty="0">
                <a:solidFill>
                  <a:srgbClr val="000000"/>
                </a:solidFill>
              </a:rPr>
              <a:t> The total number of compressed mode users in a cell is limited by the parameter </a:t>
            </a:r>
            <a:r>
              <a:rPr lang="en-US" b="1" dirty="0" err="1">
                <a:solidFill>
                  <a:srgbClr val="000000"/>
                </a:solidFill>
              </a:rPr>
              <a:t>compModeAdm</a:t>
            </a:r>
            <a:r>
              <a:rPr lang="en-US" b="1" dirty="0">
                <a:solidFill>
                  <a:srgbClr val="000000"/>
                </a:solidFill>
              </a:rPr>
              <a:t>, </a:t>
            </a:r>
            <a:r>
              <a:rPr lang="en-US" dirty="0">
                <a:solidFill>
                  <a:srgbClr val="000000"/>
                </a:solidFill>
              </a:rPr>
              <a:t>and if many Load based HO attempts are initiated</a:t>
            </a:r>
            <a:r>
              <a:rPr lang="en-US" b="1" dirty="0">
                <a:solidFill>
                  <a:srgbClr val="000000"/>
                </a:solidFill>
              </a:rPr>
              <a:t>, </a:t>
            </a:r>
            <a:r>
              <a:rPr lang="en-US" dirty="0">
                <a:solidFill>
                  <a:srgbClr val="000000"/>
                </a:solidFill>
              </a:rPr>
              <a:t>the number of coverage triggered HO attempts might be limited.</a:t>
            </a:r>
          </a:p>
          <a:p>
            <a:pPr>
              <a:spcBef>
                <a:spcPts val="600"/>
              </a:spcBef>
              <a:buFont typeface="Times New Roman" pitchFamily="18" charset="0"/>
              <a:buChar char="•"/>
            </a:pPr>
            <a:r>
              <a:rPr lang="en-US" dirty="0">
                <a:solidFill>
                  <a:srgbClr val="000000"/>
                </a:solidFill>
              </a:rPr>
              <a:t>The counter “</a:t>
            </a:r>
            <a:r>
              <a:rPr lang="en-US" b="1" dirty="0" err="1">
                <a:solidFill>
                  <a:srgbClr val="000000"/>
                </a:solidFill>
              </a:rPr>
              <a:t>pmSumCompMode</a:t>
            </a:r>
            <a:r>
              <a:rPr lang="en-US" dirty="0">
                <a:solidFill>
                  <a:srgbClr val="000000"/>
                </a:solidFill>
              </a:rPr>
              <a:t>” together with “</a:t>
            </a:r>
            <a:r>
              <a:rPr lang="en-US" b="1" dirty="0" err="1">
                <a:solidFill>
                  <a:srgbClr val="000000"/>
                </a:solidFill>
              </a:rPr>
              <a:t>pmSamplesCompMode</a:t>
            </a:r>
            <a:r>
              <a:rPr lang="en-US" dirty="0">
                <a:solidFill>
                  <a:srgbClr val="000000"/>
                </a:solidFill>
              </a:rPr>
              <a:t>”  are used  to monitor the number of radio links in compressed mode per </a:t>
            </a:r>
            <a:r>
              <a:rPr lang="en-US" dirty="0" err="1">
                <a:solidFill>
                  <a:srgbClr val="000000"/>
                </a:solidFill>
              </a:rPr>
              <a:t>UtranCell</a:t>
            </a:r>
            <a:r>
              <a:rPr lang="en-US" dirty="0">
                <a:solidFill>
                  <a:srgbClr val="000000"/>
                </a:solidFill>
              </a:rPr>
              <a:t> before and after the feature is activated.</a:t>
            </a:r>
          </a:p>
          <a:p>
            <a:pPr>
              <a:spcBef>
                <a:spcPts val="600"/>
              </a:spcBef>
            </a:pPr>
            <a:r>
              <a:rPr lang="en-US" dirty="0">
                <a:solidFill>
                  <a:srgbClr val="000000"/>
                </a:solidFill>
              </a:rPr>
              <a:t>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55672642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ext Box 1"/>
          <p:cNvSpPr txBox="1">
            <a:spLocks noChangeArrowheads="1"/>
          </p:cNvSpPr>
          <p:nvPr/>
        </p:nvSpPr>
        <p:spPr bwMode="auto">
          <a:xfrm>
            <a:off x="1920875" y="228601"/>
            <a:ext cx="7985127" cy="820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Load based HO to GSM-Configuration</a:t>
            </a:r>
          </a:p>
        </p:txBody>
      </p:sp>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1" y="1572904"/>
            <a:ext cx="91440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1600203" y="1143000"/>
            <a:ext cx="1751249" cy="369332"/>
          </a:xfrm>
          <a:prstGeom prst="rect">
            <a:avLst/>
          </a:prstGeom>
          <a:noFill/>
        </p:spPr>
        <p:txBody>
          <a:bodyPr wrap="none" rtlCol="0">
            <a:spAutoFit/>
          </a:bodyPr>
          <a:lstStyle/>
          <a:p>
            <a:r>
              <a:rPr lang="en-US" b="1" dirty="0" err="1"/>
              <a:t>Cedr</a:t>
            </a:r>
            <a:r>
              <a:rPr lang="en-US" b="1" dirty="0"/>
              <a:t> command :</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94865116"/>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ext Box 1"/>
          <p:cNvSpPr txBox="1">
            <a:spLocks noChangeArrowheads="1"/>
          </p:cNvSpPr>
          <p:nvPr/>
        </p:nvSpPr>
        <p:spPr bwMode="auto">
          <a:xfrm>
            <a:off x="1920876" y="304805"/>
            <a:ext cx="7821613" cy="746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Inter-frequency load based HO</a:t>
            </a:r>
          </a:p>
        </p:txBody>
      </p:sp>
      <p:sp>
        <p:nvSpPr>
          <p:cNvPr id="17410"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sz="2000" dirty="0">
                <a:solidFill>
                  <a:srgbClr val="000000"/>
                </a:solidFill>
              </a:rPr>
              <a:t>This feature enables Inter-frequency HO for speech calls, when the load is high in a WCDMA cell.</a:t>
            </a:r>
          </a:p>
          <a:p>
            <a:pPr>
              <a:spcBef>
                <a:spcPts val="600"/>
              </a:spcBef>
              <a:buFont typeface="Wingdings" pitchFamily="2" charset="2"/>
              <a:buChar char=""/>
            </a:pPr>
            <a:r>
              <a:rPr lang="en-US" sz="2000" dirty="0">
                <a:solidFill>
                  <a:srgbClr val="000000"/>
                </a:solidFill>
              </a:rPr>
              <a:t>The intention is to be able to offload the WCDMA network to another external WCDMA network.</a:t>
            </a:r>
          </a:p>
          <a:p>
            <a:pPr>
              <a:spcBef>
                <a:spcPts val="600"/>
              </a:spcBef>
              <a:buFont typeface="Wingdings" pitchFamily="2" charset="2"/>
              <a:buChar char=""/>
            </a:pPr>
            <a:r>
              <a:rPr lang="en-US" sz="2000" dirty="0">
                <a:solidFill>
                  <a:srgbClr val="000000"/>
                </a:solidFill>
              </a:rPr>
              <a:t>For utilize this feature the network uses Core Network Hard Handover, but it is also possible to offload to IF cells within the same RNS.</a:t>
            </a:r>
          </a:p>
          <a:p>
            <a:pPr>
              <a:spcBef>
                <a:spcPts val="600"/>
              </a:spcBef>
              <a:buFont typeface="Wingdings" pitchFamily="2" charset="2"/>
              <a:buChar char=""/>
            </a:pPr>
            <a:r>
              <a:rPr lang="en-US" sz="2000" dirty="0">
                <a:solidFill>
                  <a:srgbClr val="000000"/>
                </a:solidFill>
              </a:rPr>
              <a:t>The load quantities and general functionality are the same as for  Load based HO to GSM.</a:t>
            </a:r>
          </a:p>
          <a:p>
            <a:pPr>
              <a:spcBef>
                <a:spcPts val="600"/>
              </a:spcBef>
              <a:buFont typeface="Wingdings" pitchFamily="2" charset="2"/>
              <a:buChar char=""/>
            </a:pPr>
            <a:r>
              <a:rPr lang="en-US" sz="2000" dirty="0">
                <a:solidFill>
                  <a:srgbClr val="000000"/>
                </a:solidFill>
              </a:rPr>
              <a:t> For defining  IF HO IF </a:t>
            </a:r>
            <a:r>
              <a:rPr lang="en-US" sz="2000" dirty="0" err="1">
                <a:solidFill>
                  <a:srgbClr val="000000"/>
                </a:solidFill>
              </a:rPr>
              <a:t>neighbours</a:t>
            </a:r>
            <a:r>
              <a:rPr lang="en-US" sz="2000" dirty="0">
                <a:solidFill>
                  <a:srgbClr val="000000"/>
                </a:solidFill>
              </a:rPr>
              <a:t> are used.</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66407321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ext Box 1"/>
          <p:cNvSpPr txBox="1">
            <a:spLocks noChangeArrowheads="1"/>
          </p:cNvSpPr>
          <p:nvPr/>
        </p:nvSpPr>
        <p:spPr bwMode="auto">
          <a:xfrm>
            <a:off x="1920876" y="228605"/>
            <a:ext cx="7821613" cy="8223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3200" dirty="0">
                <a:solidFill>
                  <a:srgbClr val="FF0000"/>
                </a:solidFill>
              </a:rPr>
              <a:t>Inter-frequency load based HO-Configuration</a:t>
            </a:r>
          </a:p>
        </p:txBody>
      </p:sp>
      <p:sp>
        <p:nvSpPr>
          <p:cNvPr id="18434"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This feature will use the Admission control functionality as a way to detect high load in a WCDMA cell.</a:t>
            </a:r>
          </a:p>
          <a:p>
            <a:pPr>
              <a:spcBef>
                <a:spcPts val="600"/>
              </a:spcBef>
              <a:buFont typeface="Wingdings" pitchFamily="2" charset="2"/>
              <a:buChar char=""/>
            </a:pPr>
            <a:r>
              <a:rPr lang="en-US" b="1" dirty="0" err="1">
                <a:solidFill>
                  <a:srgbClr val="000000"/>
                </a:solidFill>
              </a:rPr>
              <a:t>loadbasedHoSupport</a:t>
            </a:r>
            <a:r>
              <a:rPr lang="en-US" b="1" dirty="0">
                <a:solidFill>
                  <a:srgbClr val="000000"/>
                </a:solidFill>
              </a:rPr>
              <a:t> is set to True and </a:t>
            </a:r>
            <a:r>
              <a:rPr lang="en-US" b="1" dirty="0" err="1">
                <a:solidFill>
                  <a:srgbClr val="000000"/>
                </a:solidFill>
              </a:rPr>
              <a:t>lbhoType</a:t>
            </a:r>
            <a:r>
              <a:rPr lang="en-US" b="1" dirty="0">
                <a:solidFill>
                  <a:srgbClr val="000000"/>
                </a:solidFill>
              </a:rPr>
              <a:t> is set to </a:t>
            </a:r>
            <a:r>
              <a:rPr lang="en-US" b="1" dirty="0" err="1">
                <a:solidFill>
                  <a:srgbClr val="000000"/>
                </a:solidFill>
              </a:rPr>
              <a:t>lbho_IF</a:t>
            </a:r>
            <a:r>
              <a:rPr lang="en-US" b="1" dirty="0">
                <a:solidFill>
                  <a:srgbClr val="000000"/>
                </a:solidFill>
              </a:rPr>
              <a:t> in </a:t>
            </a:r>
            <a:r>
              <a:rPr lang="en-US" dirty="0">
                <a:solidFill>
                  <a:srgbClr val="000000"/>
                </a:solidFill>
              </a:rPr>
              <a:t>the cell.</a:t>
            </a:r>
          </a:p>
          <a:p>
            <a:pPr>
              <a:spcBef>
                <a:spcPts val="600"/>
              </a:spcBef>
              <a:buFont typeface="Wingdings" pitchFamily="2" charset="2"/>
              <a:buChar char=""/>
            </a:pPr>
            <a:r>
              <a:rPr lang="en-US" b="1" dirty="0" err="1">
                <a:solidFill>
                  <a:srgbClr val="000000"/>
                </a:solidFill>
              </a:rPr>
              <a:t>lbhoMinSpeechUsers</a:t>
            </a:r>
            <a:r>
              <a:rPr lang="en-US" b="1" dirty="0">
                <a:solidFill>
                  <a:srgbClr val="000000"/>
                </a:solidFill>
              </a:rPr>
              <a:t> </a:t>
            </a:r>
            <a:r>
              <a:rPr lang="en-US" dirty="0">
                <a:solidFill>
                  <a:srgbClr val="000000"/>
                </a:solidFill>
              </a:rPr>
              <a:t>can be set so that a number of speech users are allowed to remain in the cell before the </a:t>
            </a:r>
            <a:r>
              <a:rPr lang="en-US" dirty="0" err="1">
                <a:solidFill>
                  <a:srgbClr val="000000"/>
                </a:solidFill>
              </a:rPr>
              <a:t>loadbased</a:t>
            </a:r>
            <a:r>
              <a:rPr lang="en-US" dirty="0">
                <a:solidFill>
                  <a:srgbClr val="000000"/>
                </a:solidFill>
              </a:rPr>
              <a:t> HO is activated.</a:t>
            </a:r>
          </a:p>
          <a:p>
            <a:pPr>
              <a:spcBef>
                <a:spcPts val="600"/>
              </a:spcBef>
              <a:buFont typeface="Wingdings" pitchFamily="2" charset="2"/>
              <a:buChar char=""/>
            </a:pPr>
            <a:r>
              <a:rPr lang="en-US" b="1" dirty="0" err="1">
                <a:solidFill>
                  <a:srgbClr val="000000"/>
                </a:solidFill>
              </a:rPr>
              <a:t>lbhoMinTriggerTime</a:t>
            </a:r>
            <a:r>
              <a:rPr lang="en-US" b="1" dirty="0">
                <a:solidFill>
                  <a:srgbClr val="000000"/>
                </a:solidFill>
              </a:rPr>
              <a:t> </a:t>
            </a:r>
            <a:r>
              <a:rPr lang="en-US" dirty="0">
                <a:solidFill>
                  <a:srgbClr val="000000"/>
                </a:solidFill>
              </a:rPr>
              <a:t>is a timer which can be set to slow down the </a:t>
            </a:r>
            <a:r>
              <a:rPr lang="en-US" dirty="0" err="1">
                <a:solidFill>
                  <a:srgbClr val="000000"/>
                </a:solidFill>
              </a:rPr>
              <a:t>loadbased</a:t>
            </a:r>
            <a:r>
              <a:rPr lang="en-US" dirty="0">
                <a:solidFill>
                  <a:srgbClr val="000000"/>
                </a:solidFill>
              </a:rPr>
              <a:t> HO functionality, so that the </a:t>
            </a:r>
            <a:r>
              <a:rPr lang="en-US" dirty="0" err="1">
                <a:solidFill>
                  <a:srgbClr val="000000"/>
                </a:solidFill>
              </a:rPr>
              <a:t>loadbased</a:t>
            </a:r>
            <a:r>
              <a:rPr lang="en-US" dirty="0">
                <a:solidFill>
                  <a:srgbClr val="000000"/>
                </a:solidFill>
              </a:rPr>
              <a:t> HO attempts happen more seldom.</a:t>
            </a:r>
          </a:p>
          <a:p>
            <a:pPr>
              <a:spcBef>
                <a:spcPts val="600"/>
              </a:spcBef>
              <a:buFont typeface="Wingdings" pitchFamily="2" charset="2"/>
              <a:buChar char=""/>
            </a:pPr>
            <a:r>
              <a:rPr lang="en-US" dirty="0">
                <a:solidFill>
                  <a:srgbClr val="000000"/>
                </a:solidFill>
              </a:rPr>
              <a:t>The threshold </a:t>
            </a:r>
            <a:r>
              <a:rPr lang="en-US" b="1" dirty="0">
                <a:solidFill>
                  <a:srgbClr val="000000"/>
                </a:solidFill>
              </a:rPr>
              <a:t>nonUsedFreqThresh4_2bEcn0 + serviceOffset2dEcno </a:t>
            </a:r>
            <a:r>
              <a:rPr lang="en-US" dirty="0">
                <a:solidFill>
                  <a:srgbClr val="000000"/>
                </a:solidFill>
              </a:rPr>
              <a:t>is used for the IF quality as for normal IFHO, the value</a:t>
            </a:r>
            <a:r>
              <a:rPr lang="en-US" b="1" dirty="0">
                <a:solidFill>
                  <a:srgbClr val="000000"/>
                </a:solidFill>
              </a:rPr>
              <a:t> </a:t>
            </a:r>
            <a:r>
              <a:rPr lang="en-US" dirty="0">
                <a:solidFill>
                  <a:srgbClr val="000000"/>
                </a:solidFill>
              </a:rPr>
              <a:t>0 is used for the WCDMA quality</a:t>
            </a:r>
            <a:r>
              <a:rPr lang="en-US" dirty="0">
                <a:solidFill>
                  <a:srgbClr val="58585A"/>
                </a:solidFill>
              </a:rPr>
              <a: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05576669"/>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Text Box 1"/>
          <p:cNvSpPr txBox="1">
            <a:spLocks noChangeArrowheads="1"/>
          </p:cNvSpPr>
          <p:nvPr/>
        </p:nvSpPr>
        <p:spPr bwMode="auto">
          <a:xfrm>
            <a:off x="1920876" y="152405"/>
            <a:ext cx="7821613" cy="898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Lst>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defPPr>
              <a:defRPr lang="en-US"/>
            </a:defPPr>
            <a:lvl1pPr algn="ctr">
              <a:spcBef>
                <a:spcPct val="0"/>
              </a:spcBef>
              <a:buNone/>
              <a:defRPr sz="3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dirty="0">
                <a:solidFill>
                  <a:srgbClr val="FF0000"/>
                </a:solidFill>
              </a:rPr>
              <a:t>Inter-frequency load based HO-Operation</a:t>
            </a:r>
          </a:p>
        </p:txBody>
      </p:sp>
      <p:sp>
        <p:nvSpPr>
          <p:cNvPr id="19458" name="Text Box 2"/>
          <p:cNvSpPr txBox="1">
            <a:spLocks noChangeArrowheads="1"/>
          </p:cNvSpPr>
          <p:nvPr/>
        </p:nvSpPr>
        <p:spPr bwMode="auto">
          <a:xfrm>
            <a:off x="1920876" y="1376365"/>
            <a:ext cx="8350251" cy="4283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80808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72000" tIns="0" rIns="72000" bIns="0"/>
          <a:lstStyle>
            <a:lvl1pPr marL="341313" indent="-341313">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1pPr>
            <a:lvl2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2pPr>
            <a:lvl3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3pPr>
            <a:lvl4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4pPr>
            <a:lvl5pPr>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5pPr>
            <a:lvl6pPr marL="25146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6pPr>
            <a:lvl7pPr marL="29718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7pPr>
            <a:lvl8pPr marL="34290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8pPr>
            <a:lvl9pPr marL="3886200" indent="-228600" defTabSz="457200" fontAlgn="base">
              <a:spcBef>
                <a:spcPct val="0"/>
              </a:spcBef>
              <a:spcAft>
                <a:spcPct val="0"/>
              </a:spcAft>
              <a:buClr>
                <a:srgbClr val="000000"/>
              </a:buClr>
              <a:buSzPct val="100000"/>
              <a:buFont typeface="Times New Roman" pitchFamily="18" charset="0"/>
              <a:tabLst>
                <a:tab pos="454025" algn="l"/>
                <a:tab pos="911225" algn="l"/>
                <a:tab pos="1368425" algn="l"/>
                <a:tab pos="1825625" algn="l"/>
                <a:tab pos="2282825" algn="l"/>
                <a:tab pos="2740025" algn="l"/>
                <a:tab pos="3197225" algn="l"/>
                <a:tab pos="3654425" algn="l"/>
                <a:tab pos="4111625" algn="l"/>
                <a:tab pos="4568825" algn="l"/>
                <a:tab pos="5026025" algn="l"/>
                <a:tab pos="5483225" algn="l"/>
                <a:tab pos="5940425" algn="l"/>
                <a:tab pos="6397625" algn="l"/>
                <a:tab pos="6854825" algn="l"/>
                <a:tab pos="7312025" algn="l"/>
                <a:tab pos="7769225" algn="l"/>
                <a:tab pos="8226425" algn="l"/>
                <a:tab pos="8683625" algn="l"/>
                <a:tab pos="9140825" algn="l"/>
              </a:tabLst>
              <a:defRPr>
                <a:solidFill>
                  <a:srgbClr val="FFFFFF"/>
                </a:solidFill>
                <a:latin typeface="Arial" pitchFamily="34" charset="0"/>
                <a:ea typeface="Droid Sans Fallback" charset="0"/>
                <a:cs typeface="Droid Sans Fallback" charset="0"/>
              </a:defRPr>
            </a:lvl9pPr>
          </a:lstStyle>
          <a:p>
            <a:pPr>
              <a:spcBef>
                <a:spcPts val="600"/>
              </a:spcBef>
              <a:buFont typeface="Wingdings" pitchFamily="2" charset="2"/>
              <a:buChar char=""/>
            </a:pPr>
            <a:r>
              <a:rPr lang="en-US" dirty="0">
                <a:solidFill>
                  <a:srgbClr val="000000"/>
                </a:solidFill>
              </a:rPr>
              <a:t>In order to support different network configurations and scenarios, the creation of the IF monitored set is filtered when triggered by IF LBHO.</a:t>
            </a:r>
          </a:p>
          <a:p>
            <a:pPr>
              <a:spcBef>
                <a:spcPts val="600"/>
              </a:spcBef>
              <a:buFont typeface="Wingdings" pitchFamily="2" charset="2"/>
              <a:buChar char=""/>
            </a:pPr>
            <a:r>
              <a:rPr lang="en-US" dirty="0">
                <a:solidFill>
                  <a:srgbClr val="000000"/>
                </a:solidFill>
              </a:rPr>
              <a:t>The value of parameter </a:t>
            </a:r>
            <a:r>
              <a:rPr lang="en-US" b="1" dirty="0" err="1">
                <a:solidFill>
                  <a:srgbClr val="000000"/>
                </a:solidFill>
              </a:rPr>
              <a:t>ifLbhoMode</a:t>
            </a:r>
            <a:r>
              <a:rPr lang="en-US" b="1" dirty="0">
                <a:solidFill>
                  <a:srgbClr val="000000"/>
                </a:solidFill>
              </a:rPr>
              <a:t> </a:t>
            </a:r>
            <a:r>
              <a:rPr lang="en-US" dirty="0">
                <a:solidFill>
                  <a:srgbClr val="000000"/>
                </a:solidFill>
              </a:rPr>
              <a:t>is as follows:</a:t>
            </a:r>
          </a:p>
          <a:p>
            <a:pPr>
              <a:spcBef>
                <a:spcPts val="600"/>
              </a:spcBef>
            </a:pPr>
            <a:r>
              <a:rPr lang="en-US" dirty="0">
                <a:solidFill>
                  <a:srgbClr val="000000"/>
                </a:solidFill>
              </a:rPr>
              <a:t>         </a:t>
            </a:r>
            <a:r>
              <a:rPr lang="en-US" dirty="0">
                <a:solidFill>
                  <a:srgbClr val="58585A"/>
                </a:solidFill>
              </a:rPr>
              <a:t>• </a:t>
            </a:r>
            <a:r>
              <a:rPr lang="en-US" b="1" dirty="0" err="1">
                <a:solidFill>
                  <a:srgbClr val="000000"/>
                </a:solidFill>
              </a:rPr>
              <a:t>ifLbhoMode</a:t>
            </a:r>
            <a:r>
              <a:rPr lang="en-US" dirty="0">
                <a:solidFill>
                  <a:srgbClr val="000000"/>
                </a:solidFill>
              </a:rPr>
              <a:t> = 1 Include all defined IF </a:t>
            </a:r>
            <a:r>
              <a:rPr lang="en-US" dirty="0" err="1">
                <a:solidFill>
                  <a:srgbClr val="000000"/>
                </a:solidFill>
              </a:rPr>
              <a:t>neighbour</a:t>
            </a:r>
            <a:r>
              <a:rPr lang="en-US" dirty="0">
                <a:solidFill>
                  <a:srgbClr val="000000"/>
                </a:solidFill>
              </a:rPr>
              <a:t> cells.</a:t>
            </a:r>
          </a:p>
          <a:p>
            <a:pPr>
              <a:spcBef>
                <a:spcPts val="600"/>
              </a:spcBef>
            </a:pPr>
            <a:r>
              <a:rPr lang="en-US" dirty="0">
                <a:solidFill>
                  <a:srgbClr val="000000"/>
                </a:solidFill>
              </a:rPr>
              <a:t>         </a:t>
            </a:r>
            <a:r>
              <a:rPr lang="en-US" b="1" dirty="0">
                <a:solidFill>
                  <a:srgbClr val="000000"/>
                </a:solidFill>
              </a:rPr>
              <a:t>• </a:t>
            </a:r>
            <a:r>
              <a:rPr lang="en-US" b="1" dirty="0" err="1">
                <a:solidFill>
                  <a:srgbClr val="000000"/>
                </a:solidFill>
              </a:rPr>
              <a:t>ifLbhoMode</a:t>
            </a:r>
            <a:r>
              <a:rPr lang="en-US" b="1" dirty="0">
                <a:solidFill>
                  <a:srgbClr val="000000"/>
                </a:solidFill>
              </a:rPr>
              <a:t> </a:t>
            </a:r>
            <a:r>
              <a:rPr lang="en-US" dirty="0">
                <a:solidFill>
                  <a:srgbClr val="000000"/>
                </a:solidFill>
              </a:rPr>
              <a:t>= 2 Include only “Non-</a:t>
            </a:r>
            <a:r>
              <a:rPr lang="en-US" dirty="0" err="1">
                <a:solidFill>
                  <a:srgbClr val="000000"/>
                </a:solidFill>
              </a:rPr>
              <a:t>Iur</a:t>
            </a:r>
            <a:r>
              <a:rPr lang="en-US" dirty="0">
                <a:solidFill>
                  <a:srgbClr val="000000"/>
                </a:solidFill>
              </a:rPr>
              <a:t> external” IF cells used for CNHHO.</a:t>
            </a:r>
          </a:p>
          <a:p>
            <a:pPr>
              <a:spcBef>
                <a:spcPts val="600"/>
              </a:spcBef>
            </a:pPr>
            <a:r>
              <a:rPr lang="en-US" dirty="0">
                <a:solidFill>
                  <a:srgbClr val="000000"/>
                </a:solidFill>
              </a:rPr>
              <a:t>         </a:t>
            </a:r>
            <a:r>
              <a:rPr lang="en-US" b="1" dirty="0">
                <a:solidFill>
                  <a:srgbClr val="000000"/>
                </a:solidFill>
              </a:rPr>
              <a:t>• </a:t>
            </a:r>
            <a:r>
              <a:rPr lang="en-US" b="1" dirty="0" err="1">
                <a:solidFill>
                  <a:srgbClr val="000000"/>
                </a:solidFill>
              </a:rPr>
              <a:t>ifLbhoMode</a:t>
            </a:r>
            <a:r>
              <a:rPr lang="en-US" b="1" dirty="0">
                <a:solidFill>
                  <a:srgbClr val="000000"/>
                </a:solidFill>
              </a:rPr>
              <a:t> </a:t>
            </a:r>
            <a:r>
              <a:rPr lang="en-US" dirty="0">
                <a:solidFill>
                  <a:srgbClr val="000000"/>
                </a:solidFill>
              </a:rPr>
              <a:t>= 3 Do not include “Non-</a:t>
            </a:r>
            <a:r>
              <a:rPr lang="en-US" dirty="0" err="1">
                <a:solidFill>
                  <a:srgbClr val="000000"/>
                </a:solidFill>
              </a:rPr>
              <a:t>Iur</a:t>
            </a:r>
            <a:r>
              <a:rPr lang="en-US" dirty="0">
                <a:solidFill>
                  <a:srgbClr val="000000"/>
                </a:solidFill>
              </a:rPr>
              <a:t> external” IF cells used for </a:t>
            </a:r>
          </a:p>
          <a:p>
            <a:pPr>
              <a:spcBef>
                <a:spcPts val="600"/>
              </a:spcBef>
            </a:pPr>
            <a:r>
              <a:rPr lang="en-US" dirty="0">
                <a:solidFill>
                  <a:srgbClr val="000000"/>
                </a:solidFill>
              </a:rPr>
              <a:t>            CNHHO.</a:t>
            </a:r>
          </a:p>
          <a:p>
            <a:pPr>
              <a:spcBef>
                <a:spcPts val="600"/>
              </a:spcBef>
              <a:buFont typeface="Wingdings" pitchFamily="2" charset="2"/>
              <a:buChar char=""/>
            </a:pPr>
            <a:r>
              <a:rPr lang="en-US" dirty="0">
                <a:solidFill>
                  <a:srgbClr val="000000"/>
                </a:solidFill>
              </a:rPr>
              <a:t>The counter “</a:t>
            </a:r>
            <a:r>
              <a:rPr lang="en-US" b="1" dirty="0" err="1">
                <a:solidFill>
                  <a:srgbClr val="000000"/>
                </a:solidFill>
              </a:rPr>
              <a:t>pmSumCompMode</a:t>
            </a:r>
            <a:r>
              <a:rPr lang="en-US" dirty="0">
                <a:solidFill>
                  <a:srgbClr val="000000"/>
                </a:solidFill>
              </a:rPr>
              <a:t>” together with  “</a:t>
            </a:r>
            <a:r>
              <a:rPr lang="en-US" b="1" dirty="0" err="1">
                <a:solidFill>
                  <a:srgbClr val="000000"/>
                </a:solidFill>
              </a:rPr>
              <a:t>pmSamplesCompMode</a:t>
            </a:r>
            <a:r>
              <a:rPr lang="en-US" dirty="0">
                <a:solidFill>
                  <a:srgbClr val="000000"/>
                </a:solidFill>
              </a:rPr>
              <a:t>”  can be used to monitor the number of radio links in compressed mode per </a:t>
            </a:r>
            <a:r>
              <a:rPr lang="en-US" dirty="0" err="1">
                <a:solidFill>
                  <a:srgbClr val="000000"/>
                </a:solidFill>
              </a:rPr>
              <a:t>UtranCell</a:t>
            </a:r>
            <a:r>
              <a:rPr lang="en-US" dirty="0">
                <a:solidFill>
                  <a:srgbClr val="000000"/>
                </a:solidFill>
              </a:rPr>
              <a:t> before and after the feature is activated.</a:t>
            </a:r>
          </a:p>
        </p:txBody>
      </p:sp>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673" y="5181605"/>
            <a:ext cx="6248400" cy="657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4605294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981200" y="274638"/>
            <a:ext cx="8229600" cy="944562"/>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4000" dirty="0">
                <a:solidFill>
                  <a:srgbClr val="FF0000"/>
                </a:solidFill>
              </a:rPr>
              <a:t>SBHO Feature description</a:t>
            </a:r>
          </a:p>
        </p:txBody>
      </p:sp>
      <p:sp>
        <p:nvSpPr>
          <p:cNvPr id="188419" name="Rectangle 3"/>
          <p:cNvSpPr>
            <a:spLocks noGrp="1" noChangeArrowheads="1"/>
          </p:cNvSpPr>
          <p:nvPr>
            <p:ph idx="1"/>
          </p:nvPr>
        </p:nvSpPr>
        <p:spPr>
          <a:xfrm>
            <a:off x="373490" y="1341438"/>
            <a:ext cx="11423561" cy="3526776"/>
          </a:xfrm>
        </p:spPr>
        <p:txBody>
          <a:bodyPr>
            <a:normAutofit/>
          </a:bodyPr>
          <a:lstStyle/>
          <a:p>
            <a:r>
              <a:rPr lang="en-GB" sz="2000" dirty="0"/>
              <a:t>The feature</a:t>
            </a:r>
            <a:r>
              <a:rPr lang="en-GB" sz="2000" b="1" dirty="0"/>
              <a:t> </a:t>
            </a:r>
            <a:r>
              <a:rPr lang="en-GB" sz="2000" dirty="0"/>
              <a:t>Service Based Handover makes it possible to restrict or promote Inter RAT Handover (Inter System Handover) </a:t>
            </a:r>
            <a:r>
              <a:rPr lang="en-GB" sz="2000" b="1" dirty="0"/>
              <a:t>based on IMSI and Call Type</a:t>
            </a:r>
            <a:r>
              <a:rPr lang="en-GB" sz="2000" dirty="0"/>
              <a:t>. The process is trigged by the assignment procedures.</a:t>
            </a:r>
          </a:p>
          <a:p>
            <a:endParaRPr lang="en-GB" sz="2000" dirty="0"/>
          </a:p>
          <a:p>
            <a:r>
              <a:rPr lang="en-GB" sz="2000" dirty="0"/>
              <a:t>By using this feature subscribers can be directed (via Inter RAT Handover) to a preferred access network (GSM or WCDMA) based on the type of service requested.</a:t>
            </a:r>
          </a:p>
          <a:p>
            <a:pPr>
              <a:buFont typeface="Arial" pitchFamily="34" charset="0"/>
              <a:buNone/>
            </a:pPr>
            <a:endParaRPr lang="en-GB" sz="2000" dirty="0"/>
          </a:p>
          <a:p>
            <a:r>
              <a:rPr lang="en-GB" sz="2000" dirty="0"/>
              <a:t>The Service Based initiated IRAT handover is executed as a “normal” IRAT handover after that measurement has been made on the neighbouring GSM / WCDMA cells (the measurements takes normally about 5-10 seconds).</a:t>
            </a:r>
            <a:br>
              <a:rPr lang="en-GB" sz="2000" dirty="0"/>
            </a:br>
            <a:r>
              <a:rPr lang="en-GB" sz="2000" dirty="0"/>
              <a:t>So, Service Based Handover is </a:t>
            </a:r>
            <a:r>
              <a:rPr lang="en-GB" sz="2000" u="sng" dirty="0"/>
              <a:t>not</a:t>
            </a:r>
            <a:r>
              <a:rPr lang="en-GB" sz="2000" dirty="0"/>
              <a:t> a “blind” handover. </a:t>
            </a:r>
          </a:p>
          <a:p>
            <a:pPr>
              <a:buFont typeface="Arial" pitchFamily="34" charset="0"/>
              <a:buNone/>
            </a:pPr>
            <a:endParaRPr lang="en-GB" sz="20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5865" y="4832797"/>
            <a:ext cx="10281635" cy="23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45579" y="5116995"/>
            <a:ext cx="6419639" cy="1618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044970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981200" y="274638"/>
            <a:ext cx="8229600" cy="944562"/>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4000" dirty="0">
                <a:solidFill>
                  <a:srgbClr val="FF0000"/>
                </a:solidFill>
              </a:rPr>
              <a:t>SBHO –Service Indicators(SI)</a:t>
            </a:r>
          </a:p>
        </p:txBody>
      </p:sp>
      <p:sp>
        <p:nvSpPr>
          <p:cNvPr id="188419" name="Rectangle 3"/>
          <p:cNvSpPr>
            <a:spLocks noGrp="1" noChangeArrowheads="1"/>
          </p:cNvSpPr>
          <p:nvPr>
            <p:ph idx="1"/>
          </p:nvPr>
        </p:nvSpPr>
        <p:spPr>
          <a:xfrm>
            <a:off x="1919291" y="1341438"/>
            <a:ext cx="8351837" cy="4284662"/>
          </a:xfrm>
        </p:spPr>
        <p:txBody>
          <a:bodyPr>
            <a:normAutofit/>
          </a:bodyPr>
          <a:lstStyle/>
          <a:p>
            <a:r>
              <a:rPr lang="en-US" sz="2000" b="1" u="sng" dirty="0"/>
              <a:t>Should</a:t>
            </a:r>
            <a:r>
              <a:rPr lang="en-US" sz="2000" dirty="0"/>
              <a:t>: The system should immediately initiate required actions, e.g. compressed mode measurements to determine the correct target cell, in order to perform an inter-RAT transfer of the connection to GSM as soon as possible. </a:t>
            </a:r>
          </a:p>
          <a:p>
            <a:r>
              <a:rPr lang="en-US" sz="2000" b="1" u="sng" dirty="0"/>
              <a:t>Should Not</a:t>
            </a:r>
            <a:r>
              <a:rPr lang="en-US" sz="2000" dirty="0"/>
              <a:t>:  Neither Compressed Mode for GSM measurement, nor connection transfer to GSM shall be initiated, unless the quality/strength requires an inter-RAT transfer in order to save the connection. </a:t>
            </a:r>
          </a:p>
          <a:p>
            <a:r>
              <a:rPr lang="en-US" sz="2000" b="1" u="sng" dirty="0"/>
              <a:t>Shall Not</a:t>
            </a:r>
            <a:r>
              <a:rPr lang="en-US" sz="2000" dirty="0"/>
              <a:t>:  Neither Compressed Mode for GSM measurements, nor connection transfer to GSM shall be initiated, regardless of any radio related reason to perform such actions. </a:t>
            </a:r>
          </a:p>
          <a:p>
            <a:r>
              <a:rPr lang="en-US" sz="2000" b="1" u="sng" dirty="0"/>
              <a:t>Missing value</a:t>
            </a:r>
            <a:r>
              <a:rPr lang="en-US" sz="2000" dirty="0"/>
              <a:t>: The system shall initiate required actions, e.g. compressed mode measurements to determine the correct target cell, when this is required for radio network reasons, e.g. bad signal quality.</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536856333"/>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981200" y="274638"/>
            <a:ext cx="8229600" cy="944562"/>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4000" dirty="0">
                <a:solidFill>
                  <a:srgbClr val="FF0000"/>
                </a:solidFill>
              </a:rPr>
              <a:t>SBHO –Service Indicators(SI)</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76404"/>
            <a:ext cx="7924800" cy="33576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2583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77274"/>
            <a:ext cx="10515600" cy="763409"/>
          </a:xfrm>
        </p:spPr>
        <p:txBody>
          <a:bodyPr/>
          <a:lstStyle/>
          <a:p>
            <a:pPr algn="ctr"/>
            <a:r>
              <a:rPr lang="en-US" dirty="0" smtClean="0">
                <a:solidFill>
                  <a:srgbClr val="FF0000"/>
                </a:solidFill>
              </a:rPr>
              <a:t>Optimizer Engineer responsibility </a:t>
            </a:r>
            <a:endParaRPr lang="en-US" dirty="0">
              <a:solidFill>
                <a:srgbClr val="FF0000"/>
              </a:solidFill>
            </a:endParaRPr>
          </a:p>
        </p:txBody>
      </p:sp>
      <p:sp>
        <p:nvSpPr>
          <p:cNvPr id="3" name="Content Placeholder 2"/>
          <p:cNvSpPr>
            <a:spLocks noGrp="1"/>
          </p:cNvSpPr>
          <p:nvPr>
            <p:ph idx="1"/>
          </p:nvPr>
        </p:nvSpPr>
        <p:spPr>
          <a:xfrm>
            <a:off x="838200" y="840683"/>
            <a:ext cx="10515600" cy="5515667"/>
          </a:xfrm>
        </p:spPr>
        <p:txBody>
          <a:bodyPr>
            <a:noAutofit/>
          </a:bodyPr>
          <a:lstStyle/>
          <a:p>
            <a:pPr marL="0" indent="0">
              <a:buNone/>
            </a:pPr>
            <a:r>
              <a:rPr lang="en-US" sz="1800" dirty="0" smtClean="0"/>
              <a:t>·Must </a:t>
            </a:r>
            <a:r>
              <a:rPr lang="en-US" sz="1800" dirty="0"/>
              <a:t>have hands-on experience on all major E// monitoring tools, i.e. Business Object, </a:t>
            </a:r>
            <a:r>
              <a:rPr lang="en-US" sz="1800" dirty="0">
                <a:solidFill>
                  <a:srgbClr val="FF0000"/>
                </a:solidFill>
              </a:rPr>
              <a:t>ENIQ</a:t>
            </a:r>
            <a:r>
              <a:rPr lang="en-US" sz="1800" dirty="0"/>
              <a:t>, OSS, </a:t>
            </a:r>
            <a:r>
              <a:rPr lang="en-US" sz="1800" dirty="0">
                <a:solidFill>
                  <a:srgbClr val="FF0000"/>
                </a:solidFill>
              </a:rPr>
              <a:t>CTR</a:t>
            </a:r>
            <a:r>
              <a:rPr lang="en-US" sz="1800" dirty="0"/>
              <a:t>, </a:t>
            </a:r>
            <a:r>
              <a:rPr lang="en-US" sz="1800" dirty="0">
                <a:solidFill>
                  <a:srgbClr val="FF0000"/>
                </a:solidFill>
              </a:rPr>
              <a:t>GPEH, UEH </a:t>
            </a:r>
            <a:r>
              <a:rPr lang="en-US" sz="1800" dirty="0"/>
              <a:t>exception recording, parsing and analysis etc. </a:t>
            </a:r>
            <a:br>
              <a:rPr lang="en-US" sz="1800" dirty="0"/>
            </a:br>
            <a:r>
              <a:rPr lang="en-US" sz="1800" dirty="0" smtClean="0"/>
              <a:t>·</a:t>
            </a:r>
            <a:r>
              <a:rPr lang="en-US" sz="1800" dirty="0"/>
              <a:t>Network capacity dimensioning recommendations </a:t>
            </a:r>
            <a:br>
              <a:rPr lang="en-US" sz="1800" dirty="0"/>
            </a:br>
            <a:r>
              <a:rPr lang="en-US" sz="1800" dirty="0" smtClean="0"/>
              <a:t>·</a:t>
            </a:r>
            <a:r>
              <a:rPr lang="en-US" sz="1800" dirty="0"/>
              <a:t>Able to carry out daily optimization tasks and suggest measures to improve network accessibility and </a:t>
            </a:r>
            <a:r>
              <a:rPr lang="en-US" sz="1800" dirty="0" err="1" smtClean="0"/>
              <a:t>retainability</a:t>
            </a:r>
            <a:r>
              <a:rPr lang="en-US" sz="1800" dirty="0" smtClean="0"/>
              <a:t> </a:t>
            </a:r>
            <a:r>
              <a:rPr lang="en-US" sz="1800" dirty="0"/>
              <a:t>KPI’s like CSSR, CS Drop rate, IRAT, PS drop rate, etc. </a:t>
            </a:r>
            <a:br>
              <a:rPr lang="en-US" sz="1800" dirty="0"/>
            </a:br>
            <a:r>
              <a:rPr lang="en-US" sz="1800" dirty="0" smtClean="0"/>
              <a:t>·</a:t>
            </a:r>
            <a:r>
              <a:rPr lang="en-US" sz="1800" dirty="0"/>
              <a:t>Strong understanding of Ericsson 3G features including the interaction with other technology layers for traffic balancing and best subscriber perception. </a:t>
            </a:r>
            <a:br>
              <a:rPr lang="en-US" sz="1800" dirty="0"/>
            </a:br>
            <a:r>
              <a:rPr lang="en-US" sz="1800" dirty="0" smtClean="0"/>
              <a:t>·</a:t>
            </a:r>
            <a:r>
              <a:rPr lang="en-US" sz="1800" dirty="0"/>
              <a:t>Should be able to perform periodic parameter and feature audits of the network. </a:t>
            </a:r>
            <a:br>
              <a:rPr lang="en-US" sz="1800" dirty="0"/>
            </a:br>
            <a:r>
              <a:rPr lang="en-US" sz="1800" dirty="0" smtClean="0"/>
              <a:t>·</a:t>
            </a:r>
            <a:r>
              <a:rPr lang="en-US" sz="1800" dirty="0"/>
              <a:t>Good understanding and hands on experience of 4G optimization will be a plus. </a:t>
            </a:r>
            <a:br>
              <a:rPr lang="en-US" sz="1800" dirty="0"/>
            </a:br>
            <a:r>
              <a:rPr lang="en-US" sz="1800" dirty="0" smtClean="0"/>
              <a:t>·</a:t>
            </a:r>
            <a:r>
              <a:rPr lang="en-US" sz="1800" dirty="0"/>
              <a:t>Future </a:t>
            </a:r>
            <a:r>
              <a:rPr lang="en-US" sz="1800" dirty="0" smtClean="0"/>
              <a:t>upcoming </a:t>
            </a:r>
            <a:r>
              <a:rPr lang="en-US" sz="1800" dirty="0"/>
              <a:t>features to interact with LTE &amp; how to handle load </a:t>
            </a:r>
            <a:br>
              <a:rPr lang="en-US" sz="1800" dirty="0"/>
            </a:br>
            <a:r>
              <a:rPr lang="en-US" sz="1800" dirty="0" smtClean="0"/>
              <a:t>·</a:t>
            </a:r>
            <a:r>
              <a:rPr lang="en-US" sz="1800" dirty="0"/>
              <a:t>High capacity areas OPTIMIZATION tactics, especially for </a:t>
            </a:r>
            <a:r>
              <a:rPr lang="en-US" sz="1800" dirty="0" smtClean="0"/>
              <a:t>malls and </a:t>
            </a:r>
            <a:r>
              <a:rPr lang="en-US" sz="1800" dirty="0"/>
              <a:t>stadium event </a:t>
            </a:r>
            <a:br>
              <a:rPr lang="en-US" sz="1800" dirty="0"/>
            </a:br>
            <a:r>
              <a:rPr lang="en-US" sz="1800" dirty="0" smtClean="0">
                <a:solidFill>
                  <a:srgbClr val="FF0000"/>
                </a:solidFill>
              </a:rPr>
              <a:t>·</a:t>
            </a:r>
            <a:r>
              <a:rPr lang="en-US" sz="1800" dirty="0">
                <a:solidFill>
                  <a:srgbClr val="FF0000"/>
                </a:solidFill>
              </a:rPr>
              <a:t>RACH performance control during high traffic events </a:t>
            </a:r>
            <a:r>
              <a:rPr lang="en-US" sz="1800" dirty="0"/>
              <a:t/>
            </a:r>
            <a:br>
              <a:rPr lang="en-US" sz="1800" dirty="0"/>
            </a:br>
            <a:r>
              <a:rPr lang="en-US" sz="1800" dirty="0" smtClean="0"/>
              <a:t>·</a:t>
            </a:r>
            <a:r>
              <a:rPr lang="en-US" sz="1800" dirty="0"/>
              <a:t>HS/</a:t>
            </a:r>
            <a:r>
              <a:rPr lang="en-US" sz="1800" dirty="0" err="1"/>
              <a:t>Eul</a:t>
            </a:r>
            <a:r>
              <a:rPr lang="en-US" sz="1800" dirty="0"/>
              <a:t> performance options during high # of simultaneous users </a:t>
            </a:r>
            <a:br>
              <a:rPr lang="en-US" sz="1800" dirty="0"/>
            </a:br>
            <a:r>
              <a:rPr lang="en-US" sz="1800" dirty="0" smtClean="0">
                <a:solidFill>
                  <a:srgbClr val="FF0000"/>
                </a:solidFill>
              </a:rPr>
              <a:t>·</a:t>
            </a:r>
            <a:r>
              <a:rPr lang="en-US" sz="1800" dirty="0">
                <a:solidFill>
                  <a:srgbClr val="FF0000"/>
                </a:solidFill>
              </a:rPr>
              <a:t>Attractive trials for HS/</a:t>
            </a:r>
            <a:r>
              <a:rPr lang="en-US" sz="1800" dirty="0" err="1">
                <a:solidFill>
                  <a:srgbClr val="FF0000"/>
                </a:solidFill>
              </a:rPr>
              <a:t>Eul</a:t>
            </a:r>
            <a:r>
              <a:rPr lang="en-US" sz="1800" dirty="0">
                <a:solidFill>
                  <a:srgbClr val="FF0000"/>
                </a:solidFill>
              </a:rPr>
              <a:t> throughput experience </a:t>
            </a:r>
            <a:br>
              <a:rPr lang="en-US" sz="1800" dirty="0">
                <a:solidFill>
                  <a:srgbClr val="FF0000"/>
                </a:solidFill>
              </a:rPr>
            </a:br>
            <a:r>
              <a:rPr lang="en-US" sz="1800" dirty="0" smtClean="0"/>
              <a:t>·</a:t>
            </a:r>
            <a:r>
              <a:rPr lang="en-US" sz="1800" dirty="0" smtClean="0">
                <a:solidFill>
                  <a:srgbClr val="FF0000"/>
                </a:solidFill>
              </a:rPr>
              <a:t>Multi-RAB </a:t>
            </a:r>
            <a:r>
              <a:rPr lang="en-US" sz="1800" dirty="0">
                <a:solidFill>
                  <a:srgbClr val="FF0000"/>
                </a:solidFill>
              </a:rPr>
              <a:t>bottlenecks and possible solutions from throughput point of view </a:t>
            </a:r>
            <a:r>
              <a:rPr lang="en-US" sz="1800" dirty="0"/>
              <a:t/>
            </a:r>
            <a:br>
              <a:rPr lang="en-US" sz="1800" dirty="0"/>
            </a:br>
            <a:r>
              <a:rPr lang="en-US" sz="1800" dirty="0" smtClean="0">
                <a:solidFill>
                  <a:srgbClr val="FF0000"/>
                </a:solidFill>
              </a:rPr>
              <a:t>·</a:t>
            </a:r>
            <a:r>
              <a:rPr lang="en-US" sz="1800" dirty="0">
                <a:solidFill>
                  <a:srgbClr val="FF0000"/>
                </a:solidFill>
              </a:rPr>
              <a:t>Latency improvement options </a:t>
            </a:r>
            <a:br>
              <a:rPr lang="en-US" sz="1800" dirty="0">
                <a:solidFill>
                  <a:srgbClr val="FF0000"/>
                </a:solidFill>
              </a:rPr>
            </a:br>
            <a:r>
              <a:rPr lang="en-US" sz="1800" dirty="0" smtClean="0">
                <a:solidFill>
                  <a:srgbClr val="FF0000"/>
                </a:solidFill>
              </a:rPr>
              <a:t>·</a:t>
            </a:r>
            <a:r>
              <a:rPr lang="en-US" sz="1800" dirty="0">
                <a:solidFill>
                  <a:srgbClr val="FF0000"/>
                </a:solidFill>
              </a:rPr>
              <a:t>Should have experience to manage own cell &amp; inter-cell interference control </a:t>
            </a:r>
            <a:r>
              <a:rPr lang="en-US" sz="1800" dirty="0"/>
              <a:t/>
            </a:r>
            <a:br>
              <a:rPr lang="en-US" sz="1800" dirty="0"/>
            </a:br>
            <a:r>
              <a:rPr lang="en-US" sz="1800" dirty="0" smtClean="0"/>
              <a:t>·</a:t>
            </a:r>
            <a:r>
              <a:rPr lang="en-US" sz="1800" dirty="0"/>
              <a:t>Power control for HS/EUL associated channels, how it can impact performance </a:t>
            </a:r>
            <a:br>
              <a:rPr lang="en-US" sz="1800" dirty="0"/>
            </a:br>
            <a:r>
              <a:rPr lang="en-US" sz="1800" dirty="0" smtClean="0"/>
              <a:t>·</a:t>
            </a:r>
            <a:r>
              <a:rPr lang="en-US" sz="1800" dirty="0">
                <a:solidFill>
                  <a:srgbClr val="FF0000"/>
                </a:solidFill>
              </a:rPr>
              <a:t>Speech BLER improvement options </a:t>
            </a:r>
            <a:r>
              <a:rPr lang="en-US" sz="1800" dirty="0"/>
              <a:t/>
            </a:r>
            <a:br>
              <a:rPr lang="en-US" sz="1800" dirty="0"/>
            </a:br>
            <a:r>
              <a:rPr lang="en-US" sz="1800" dirty="0" smtClean="0"/>
              <a:t>·Channel element </a:t>
            </a:r>
            <a:r>
              <a:rPr lang="en-US" sz="1800" dirty="0"/>
              <a:t>dimensioning and optimal utilization, Related </a:t>
            </a:r>
            <a:r>
              <a:rPr lang="en-US" sz="1800" dirty="0" smtClean="0"/>
              <a:t>features</a:t>
            </a:r>
            <a:endParaRPr lang="en-US" sz="1800"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32732954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5743" y="4"/>
            <a:ext cx="5058736" cy="310439"/>
          </a:xfrm>
        </p:spPr>
        <p:txBody>
          <a:bodyPr>
            <a:normAutofit fontScale="90000"/>
          </a:bodyPr>
          <a:lstStyle/>
          <a:p>
            <a:pPr algn="ctr"/>
            <a:r>
              <a:rPr lang="en-US" b="1" dirty="0" smtClean="0">
                <a:solidFill>
                  <a:srgbClr val="FF0000"/>
                </a:solidFill>
              </a:rPr>
              <a:t>PS and CS traffic</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6555074" y="2"/>
            <a:ext cx="4813519" cy="3556655"/>
          </a:xfrm>
          <a:prstGeom prst="rect">
            <a:avLst/>
          </a:prstGeom>
        </p:spPr>
      </p:pic>
      <p:sp>
        <p:nvSpPr>
          <p:cNvPr id="7" name="Text Placeholder 6"/>
          <p:cNvSpPr>
            <a:spLocks noGrp="1"/>
          </p:cNvSpPr>
          <p:nvPr>
            <p:ph type="body" sz="half" idx="2"/>
          </p:nvPr>
        </p:nvSpPr>
        <p:spPr>
          <a:xfrm>
            <a:off x="334853" y="914401"/>
            <a:ext cx="5840523" cy="1815921"/>
          </a:xfrm>
        </p:spPr>
        <p:txBody>
          <a:bodyPr/>
          <a:lstStyle/>
          <a:p>
            <a:endParaRPr lang="en-US" dirty="0"/>
          </a:p>
        </p:txBody>
      </p:sp>
      <p:sp>
        <p:nvSpPr>
          <p:cNvPr id="3" name="Footer Placeholder 2"/>
          <p:cNvSpPr>
            <a:spLocks noGrp="1"/>
          </p:cNvSpPr>
          <p:nvPr>
            <p:ph type="ftr" sz="quarter" idx="11"/>
          </p:nvPr>
        </p:nvSpPr>
        <p:spPr>
          <a:xfrm>
            <a:off x="6555071" y="6368285"/>
            <a:ext cx="4114800" cy="365125"/>
          </a:xfrm>
        </p:spPr>
        <p:txBody>
          <a:bodyPr/>
          <a:lstStyle/>
          <a:p>
            <a:r>
              <a:rPr lang="en-US" smtClean="0"/>
              <a:t>Mohammad Rasoul Tanhatalab (m_r_tanha@yahoo.com)    2016</a:t>
            </a:r>
            <a:endParaRPr lang="en-US" dirty="0"/>
          </a:p>
        </p:txBody>
      </p:sp>
      <p:pic>
        <p:nvPicPr>
          <p:cNvPr id="4" name="Picture 3"/>
          <p:cNvPicPr>
            <a:picLocks noChangeAspect="1"/>
          </p:cNvPicPr>
          <p:nvPr/>
        </p:nvPicPr>
        <p:blipFill>
          <a:blip r:embed="rId3"/>
          <a:stretch>
            <a:fillRect/>
          </a:stretch>
        </p:blipFill>
        <p:spPr>
          <a:xfrm>
            <a:off x="6497630" y="4365942"/>
            <a:ext cx="5511807" cy="1721773"/>
          </a:xfrm>
          <a:prstGeom prst="rect">
            <a:avLst/>
          </a:prstGeom>
        </p:spPr>
      </p:pic>
      <p:pic>
        <p:nvPicPr>
          <p:cNvPr id="8" name="Picture 7"/>
          <p:cNvPicPr>
            <a:picLocks noChangeAspect="1"/>
          </p:cNvPicPr>
          <p:nvPr/>
        </p:nvPicPr>
        <p:blipFill>
          <a:blip r:embed="rId4"/>
          <a:stretch>
            <a:fillRect/>
          </a:stretch>
        </p:blipFill>
        <p:spPr>
          <a:xfrm>
            <a:off x="163197" y="436687"/>
            <a:ext cx="6183833" cy="3278757"/>
          </a:xfrm>
          <a:prstGeom prst="rect">
            <a:avLst/>
          </a:prstGeom>
        </p:spPr>
      </p:pic>
      <p:sp>
        <p:nvSpPr>
          <p:cNvPr id="9" name="Rectangle 8"/>
          <p:cNvSpPr/>
          <p:nvPr/>
        </p:nvSpPr>
        <p:spPr>
          <a:xfrm>
            <a:off x="6555071" y="3715446"/>
            <a:ext cx="5293492" cy="646331"/>
          </a:xfrm>
          <a:prstGeom prst="rect">
            <a:avLst/>
          </a:prstGeom>
        </p:spPr>
        <p:txBody>
          <a:bodyPr wrap="square">
            <a:spAutoFit/>
          </a:bodyPr>
          <a:lstStyle/>
          <a:p>
            <a:r>
              <a:rPr lang="en-US" dirty="0"/>
              <a:t> </a:t>
            </a:r>
            <a:r>
              <a:rPr lang="en-US" dirty="0" err="1" smtClean="0"/>
              <a:t>pmDlTrafficVolumePsCommon</a:t>
            </a:r>
            <a:r>
              <a:rPr lang="en-US" dirty="0"/>
              <a:t>: Payload traffic in the downlink for the </a:t>
            </a:r>
            <a:r>
              <a:rPr lang="en-US" dirty="0">
                <a:solidFill>
                  <a:srgbClr val="FF0000"/>
                </a:solidFill>
              </a:rPr>
              <a:t>PS RAB on FACH</a:t>
            </a:r>
            <a:r>
              <a:rPr lang="en-US" dirty="0"/>
              <a:t>, excluding SRB</a:t>
            </a:r>
          </a:p>
        </p:txBody>
      </p:sp>
      <p:pic>
        <p:nvPicPr>
          <p:cNvPr id="10" name="Picture 9"/>
          <p:cNvPicPr>
            <a:picLocks noChangeAspect="1"/>
          </p:cNvPicPr>
          <p:nvPr/>
        </p:nvPicPr>
        <p:blipFill>
          <a:blip r:embed="rId5"/>
          <a:stretch>
            <a:fillRect/>
          </a:stretch>
        </p:blipFill>
        <p:spPr>
          <a:xfrm>
            <a:off x="487867" y="3468065"/>
            <a:ext cx="5435263" cy="3265345"/>
          </a:xfrm>
          <a:prstGeom prst="rect">
            <a:avLst/>
          </a:prstGeom>
        </p:spPr>
      </p:pic>
    </p:spTree>
    <p:extLst>
      <p:ext uri="{BB962C8B-B14F-4D97-AF65-F5344CB8AC3E}">
        <p14:creationId xmlns:p14="http://schemas.microsoft.com/office/powerpoint/2010/main" val="3641437496"/>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981200" y="274638"/>
            <a:ext cx="8229600" cy="944562"/>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4000" dirty="0">
                <a:solidFill>
                  <a:srgbClr val="FF0000"/>
                </a:solidFill>
              </a:rPr>
              <a:t>HSDPA cell change</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2" name="TextBox 1"/>
          <p:cNvSpPr txBox="1"/>
          <p:nvPr/>
        </p:nvSpPr>
        <p:spPr>
          <a:xfrm>
            <a:off x="1828800" y="1600204"/>
            <a:ext cx="8458200" cy="4893647"/>
          </a:xfrm>
          <a:prstGeom prst="rect">
            <a:avLst/>
          </a:prstGeom>
          <a:noFill/>
        </p:spPr>
        <p:txBody>
          <a:bodyPr wrap="square" rtlCol="0">
            <a:spAutoFit/>
          </a:bodyPr>
          <a:lstStyle/>
          <a:p>
            <a:r>
              <a:rPr lang="en-US" sz="1400" dirty="0"/>
              <a:t>3 licensed features to be activated for HSDPA/Eul cell change.</a:t>
            </a:r>
          </a:p>
          <a:p>
            <a:endParaRPr lang="en-US" sz="1400" dirty="0"/>
          </a:p>
          <a:p>
            <a:endParaRPr lang="en-US" sz="1400" dirty="0"/>
          </a:p>
          <a:p>
            <a:endParaRPr lang="en-US" sz="1400" b="1" dirty="0"/>
          </a:p>
          <a:p>
            <a:r>
              <a:rPr lang="en-US" sz="1400" b="1" dirty="0"/>
              <a:t>HSPA Cell change between HSPA capable cells:</a:t>
            </a:r>
          </a:p>
          <a:p>
            <a:endParaRPr lang="en-US" sz="1400" b="1" dirty="0"/>
          </a:p>
          <a:p>
            <a:r>
              <a:rPr lang="en-US" sz="1400" dirty="0"/>
              <a:t>A moving UE with an HSPA ongoing call will attempt</a:t>
            </a:r>
          </a:p>
          <a:p>
            <a:r>
              <a:rPr lang="en-US" sz="1400" dirty="0"/>
              <a:t>to perform a cell change each time an event 1d HS,</a:t>
            </a:r>
          </a:p>
          <a:p>
            <a:r>
              <a:rPr lang="en-US" sz="1400" dirty="0"/>
              <a:t>1b or 1c is triggered. The call is maintained on HSPA</a:t>
            </a:r>
          </a:p>
          <a:p>
            <a:r>
              <a:rPr lang="en-US" sz="1400" dirty="0"/>
              <a:t>if the target cell is HSPA capable and is not rejected</a:t>
            </a:r>
          </a:p>
          <a:p>
            <a:r>
              <a:rPr lang="en-US" sz="1400" dirty="0"/>
              <a:t> by admission control.</a:t>
            </a:r>
          </a:p>
          <a:p>
            <a:endParaRPr lang="en-US" sz="1400" b="1" dirty="0"/>
          </a:p>
          <a:p>
            <a:r>
              <a:rPr lang="en-US" sz="1400" b="1" dirty="0"/>
              <a:t>hsTimeToTrigger1d : 640</a:t>
            </a:r>
          </a:p>
          <a:p>
            <a:r>
              <a:rPr lang="en-US" sz="1400" b="1" dirty="0" err="1"/>
              <a:t>hsQualityEstimate</a:t>
            </a:r>
            <a:r>
              <a:rPr lang="en-US" sz="1400" b="1" dirty="0"/>
              <a:t> : 1 (CPICH_RSCP)</a:t>
            </a:r>
          </a:p>
          <a:p>
            <a:endParaRPr lang="en-US" sz="1400" b="1" dirty="0"/>
          </a:p>
          <a:p>
            <a:r>
              <a:rPr lang="en-US" sz="1400" b="1" dirty="0"/>
              <a:t>HSPA cell change to non-HSPA capable cell : </a:t>
            </a:r>
            <a:r>
              <a:rPr lang="en-US" sz="1400" dirty="0"/>
              <a:t>If the HSPA UE is trying to</a:t>
            </a:r>
          </a:p>
          <a:p>
            <a:r>
              <a:rPr lang="en-US" sz="1400" dirty="0"/>
              <a:t>perform cell change to a non-HSPA cell the call can be steered to DCH. </a:t>
            </a:r>
          </a:p>
          <a:p>
            <a:r>
              <a:rPr lang="en-US" sz="1400" dirty="0"/>
              <a:t>The parameter </a:t>
            </a:r>
            <a:r>
              <a:rPr lang="en-US" sz="1400" b="1" dirty="0" err="1"/>
              <a:t>hsToDchTrigger</a:t>
            </a:r>
            <a:r>
              <a:rPr lang="en-US" sz="1400" b="1" dirty="0"/>
              <a:t> </a:t>
            </a:r>
            <a:r>
              <a:rPr lang="en-US" sz="1400" dirty="0"/>
              <a:t>can be used to enable the transition</a:t>
            </a:r>
          </a:p>
          <a:p>
            <a:r>
              <a:rPr lang="en-US" sz="1400" dirty="0"/>
              <a:t> from HS-DSCH to DCH</a:t>
            </a:r>
          </a:p>
          <a:p>
            <a:endParaRPr lang="en-US" sz="1400" b="1" dirty="0"/>
          </a:p>
          <a:p>
            <a:r>
              <a:rPr lang="en-US" sz="1400" b="1" dirty="0" err="1"/>
              <a:t>hsOnlyBestCell</a:t>
            </a:r>
            <a:r>
              <a:rPr lang="en-US" sz="1400" b="1" dirty="0"/>
              <a:t> : FALSE</a:t>
            </a:r>
          </a:p>
          <a:p>
            <a:endParaRPr lang="en-US" sz="1400" dirty="0"/>
          </a:p>
        </p:txBody>
      </p:sp>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765" y="1959301"/>
            <a:ext cx="6848475" cy="314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8312" y="2273621"/>
            <a:ext cx="6924675"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532" y="2755165"/>
            <a:ext cx="5704187" cy="136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4763" y="4259420"/>
            <a:ext cx="4270956" cy="24177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2571285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2"/>
          <p:cNvSpPr>
            <a:spLocks noGrp="1" noChangeArrowheads="1"/>
          </p:cNvSpPr>
          <p:nvPr>
            <p:ph type="title"/>
          </p:nvPr>
        </p:nvSpPr>
        <p:spPr>
          <a:xfrm>
            <a:off x="1981200" y="274638"/>
            <a:ext cx="8229600" cy="944562"/>
          </a:xfrm>
          <a:noFill/>
        </p:spPr>
        <p:style>
          <a:lnRef idx="0">
            <a:schemeClr val="accent4"/>
          </a:lnRef>
          <a:fillRef idx="3">
            <a:schemeClr val="accent4"/>
          </a:fillRef>
          <a:effectRef idx="3">
            <a:schemeClr val="accent4"/>
          </a:effectRef>
          <a:fontRef idx="minor">
            <a:schemeClr val="lt1"/>
          </a:fontRef>
        </p:style>
        <p:txBody>
          <a:bodyPr vert="horz" lIns="91440" tIns="45720" rIns="91440" bIns="45720" rtlCol="0" anchor="ctr">
            <a:noAutofit/>
          </a:bodyPr>
          <a:lstStyle/>
          <a:p>
            <a:r>
              <a:rPr lang="en-US" sz="4000" dirty="0">
                <a:solidFill>
                  <a:srgbClr val="FF0000"/>
                </a:solidFill>
              </a:rPr>
              <a:t>Eul cell change</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2" name="TextBox 1"/>
          <p:cNvSpPr txBox="1"/>
          <p:nvPr/>
        </p:nvSpPr>
        <p:spPr>
          <a:xfrm>
            <a:off x="1828800" y="1600203"/>
            <a:ext cx="8458200" cy="2246769"/>
          </a:xfrm>
          <a:prstGeom prst="rect">
            <a:avLst/>
          </a:prstGeom>
          <a:noFill/>
        </p:spPr>
        <p:txBody>
          <a:bodyPr wrap="square" rtlCol="0">
            <a:spAutoFit/>
          </a:bodyPr>
          <a:lstStyle/>
          <a:p>
            <a:r>
              <a:rPr lang="en-US" sz="1400" dirty="0"/>
              <a:t>When one UE with an active EUL connection moves towards a cell that is not EUL capable, the new cell is not added to the active set. Instead, the RNC keeps count of add and replace events reported from the UE and in which the RSCP or </a:t>
            </a:r>
            <a:r>
              <a:rPr lang="en-US" sz="1400" i="1" dirty="0" err="1"/>
              <a:t>Ec</a:t>
            </a:r>
            <a:r>
              <a:rPr lang="en-US" sz="1400" i="1" dirty="0"/>
              <a:t>/N0 </a:t>
            </a:r>
            <a:r>
              <a:rPr lang="en-US" sz="1400" dirty="0"/>
              <a:t>level is greater than that in the serving cell by </a:t>
            </a:r>
            <a:r>
              <a:rPr lang="en-US" sz="1400" b="1" dirty="0"/>
              <a:t>event1dRncOffset </a:t>
            </a:r>
            <a:r>
              <a:rPr lang="en-US" sz="1400" dirty="0"/>
              <a:t>dB</a:t>
            </a:r>
          </a:p>
          <a:p>
            <a:endParaRPr lang="en-US" sz="1400" dirty="0"/>
          </a:p>
          <a:p>
            <a:r>
              <a:rPr lang="en-US" sz="1400" dirty="0"/>
              <a:t>When the number of events exceeds a threshold </a:t>
            </a:r>
            <a:r>
              <a:rPr lang="en-US" sz="1400" b="1" dirty="0"/>
              <a:t>event1dRncThreshold </a:t>
            </a:r>
            <a:r>
              <a:rPr lang="en-US" sz="1400" dirty="0"/>
              <a:t>dB, the connection is reconfigured to DCH/HSDPA.</a:t>
            </a:r>
          </a:p>
          <a:p>
            <a:endParaRPr lang="en-US" sz="1400" dirty="0"/>
          </a:p>
          <a:p>
            <a:r>
              <a:rPr lang="en-US" sz="1400" dirty="0"/>
              <a:t>Exactly the same happens if EUL 2 </a:t>
            </a:r>
            <a:r>
              <a:rPr lang="en-US" sz="1400" dirty="0" err="1"/>
              <a:t>ms</a:t>
            </a:r>
            <a:r>
              <a:rPr lang="en-US" sz="1400" dirty="0"/>
              <a:t> TTI is used and the candidate cell is only supporting 10 </a:t>
            </a:r>
            <a:r>
              <a:rPr lang="en-US" sz="1400" dirty="0" err="1"/>
              <a:t>ms</a:t>
            </a:r>
            <a:r>
              <a:rPr lang="en-US" sz="1400" dirty="0"/>
              <a:t> TTI. In this case the UE will be </a:t>
            </a:r>
            <a:r>
              <a:rPr lang="en-US" sz="1400" dirty="0" smtClean="0"/>
              <a:t>down switched </a:t>
            </a:r>
            <a:r>
              <a:rPr lang="en-US" sz="1400" dirty="0"/>
              <a:t>to R99, from where it may perform channel switching to EUL 10 </a:t>
            </a:r>
            <a:r>
              <a:rPr lang="en-US" sz="1400" dirty="0" err="1"/>
              <a:t>ms</a:t>
            </a:r>
            <a:r>
              <a:rPr lang="en-US" sz="1400" dirty="0"/>
              <a:t> TTI.</a:t>
            </a:r>
          </a:p>
          <a:p>
            <a:endParaRPr lang="en-US" sz="1400" dirty="0"/>
          </a:p>
        </p:txBody>
      </p:sp>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0402" y="4210050"/>
            <a:ext cx="64389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1900355"/>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05000" y="304800"/>
            <a:ext cx="8001000" cy="609600"/>
          </a:xfrm>
        </p:spPr>
        <p:txBody>
          <a:bodyPr>
            <a:normAutofit fontScale="90000"/>
          </a:bodyPr>
          <a:lstStyle/>
          <a:p>
            <a:r>
              <a:rPr lang="en-US" smtClean="0">
                <a:cs typeface="Arial" panose="020B0604020202020204" pitchFamily="34" charset="0"/>
              </a:rPr>
              <a:t>Initiation</a:t>
            </a:r>
          </a:p>
        </p:txBody>
      </p:sp>
      <p:sp>
        <p:nvSpPr>
          <p:cNvPr id="13315" name="Rectangle 3"/>
          <p:cNvSpPr>
            <a:spLocks noGrp="1" noChangeArrowheads="1"/>
          </p:cNvSpPr>
          <p:nvPr>
            <p:ph idx="1"/>
          </p:nvPr>
        </p:nvSpPr>
        <p:spPr/>
        <p:txBody>
          <a:bodyPr>
            <a:normAutofit lnSpcReduction="10000"/>
          </a:bodyPr>
          <a:lstStyle/>
          <a:p>
            <a:pPr>
              <a:lnSpc>
                <a:spcPct val="90000"/>
              </a:lnSpc>
            </a:pPr>
            <a:r>
              <a:rPr lang="en-US" dirty="0" smtClean="0"/>
              <a:t>Event Based triggering where UE is involved in the decision.</a:t>
            </a:r>
          </a:p>
          <a:p>
            <a:pPr>
              <a:lnSpc>
                <a:spcPct val="90000"/>
              </a:lnSpc>
            </a:pPr>
            <a:endParaRPr lang="en-US" dirty="0" smtClean="0"/>
          </a:p>
          <a:p>
            <a:pPr>
              <a:lnSpc>
                <a:spcPct val="90000"/>
              </a:lnSpc>
            </a:pPr>
            <a:r>
              <a:rPr lang="en-US" dirty="0" smtClean="0"/>
              <a:t>Evaluation and reporting can be based on CPICH </a:t>
            </a:r>
            <a:r>
              <a:rPr lang="en-US" dirty="0" err="1" smtClean="0"/>
              <a:t>Ec</a:t>
            </a:r>
            <a:r>
              <a:rPr lang="en-US" dirty="0" smtClean="0"/>
              <a:t>/No or CPICH RSCP.</a:t>
            </a:r>
          </a:p>
          <a:p>
            <a:pPr lvl="1">
              <a:lnSpc>
                <a:spcPct val="90000"/>
              </a:lnSpc>
            </a:pPr>
            <a:r>
              <a:rPr lang="en-US" dirty="0" smtClean="0"/>
              <a:t>SHO , CNHHO : CPICH </a:t>
            </a:r>
            <a:r>
              <a:rPr lang="en-US" dirty="0" err="1" smtClean="0"/>
              <a:t>Ec</a:t>
            </a:r>
            <a:r>
              <a:rPr lang="en-US" dirty="0" smtClean="0"/>
              <a:t>/No is default</a:t>
            </a:r>
          </a:p>
          <a:p>
            <a:pPr lvl="1">
              <a:lnSpc>
                <a:spcPct val="90000"/>
              </a:lnSpc>
            </a:pPr>
            <a:r>
              <a:rPr lang="en-US" dirty="0" smtClean="0"/>
              <a:t>HSCC Evaluation : CPICH RSCP is default</a:t>
            </a:r>
          </a:p>
          <a:p>
            <a:pPr lvl="1">
              <a:lnSpc>
                <a:spcPct val="90000"/>
              </a:lnSpc>
            </a:pPr>
            <a:endParaRPr lang="en-US" dirty="0" smtClean="0"/>
          </a:p>
          <a:p>
            <a:pPr lvl="1">
              <a:lnSpc>
                <a:spcPct val="90000"/>
              </a:lnSpc>
              <a:buFontTx/>
              <a:buNone/>
            </a:pPr>
            <a:endParaRPr lang="en-US" dirty="0" smtClean="0"/>
          </a:p>
          <a:p>
            <a:pPr>
              <a:lnSpc>
                <a:spcPct val="90000"/>
              </a:lnSpc>
            </a:pPr>
            <a:r>
              <a:rPr lang="en-US" dirty="0" smtClean="0"/>
              <a:t>For IRAT HO and IFHO, UE </a:t>
            </a:r>
            <a:r>
              <a:rPr lang="en-US" dirty="0" err="1" smtClean="0"/>
              <a:t>Tx</a:t>
            </a:r>
            <a:r>
              <a:rPr lang="en-US" dirty="0" smtClean="0"/>
              <a:t> (UL) power can also be taken as an input</a:t>
            </a:r>
          </a:p>
          <a:p>
            <a:pPr>
              <a:lnSpc>
                <a:spcPct val="90000"/>
              </a:lnSpc>
            </a:pPr>
            <a:endParaRPr lang="en-US" dirty="0" smtClean="0"/>
          </a:p>
          <a:p>
            <a:pPr>
              <a:lnSpc>
                <a:spcPct val="90000"/>
              </a:lnSpc>
            </a:pPr>
            <a:endParaRPr lang="en-US" dirty="0"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6227507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05000" y="304800"/>
            <a:ext cx="8001000" cy="609600"/>
          </a:xfrm>
        </p:spPr>
        <p:txBody>
          <a:bodyPr>
            <a:normAutofit fontScale="90000"/>
          </a:bodyPr>
          <a:lstStyle/>
          <a:p>
            <a:r>
              <a:rPr lang="en-US" smtClean="0">
                <a:cs typeface="Arial" panose="020B0604020202020204" pitchFamily="34" charset="0"/>
              </a:rPr>
              <a:t>Measurements</a:t>
            </a:r>
          </a:p>
        </p:txBody>
      </p:sp>
      <p:sp>
        <p:nvSpPr>
          <p:cNvPr id="15363" name="Rectangle 3"/>
          <p:cNvSpPr>
            <a:spLocks noGrp="1" noChangeArrowheads="1"/>
          </p:cNvSpPr>
          <p:nvPr>
            <p:ph idx="1"/>
          </p:nvPr>
        </p:nvSpPr>
        <p:spPr>
          <a:xfrm>
            <a:off x="1774827" y="1196980"/>
            <a:ext cx="8642351" cy="5256213"/>
          </a:xfrm>
        </p:spPr>
        <p:txBody>
          <a:bodyPr>
            <a:normAutofit/>
          </a:bodyPr>
          <a:lstStyle/>
          <a:p>
            <a:pPr marL="88900" indent="0"/>
            <a:r>
              <a:rPr lang="en-US" sz="2000" dirty="0"/>
              <a:t>From the </a:t>
            </a:r>
            <a:r>
              <a:rPr lang="en-US" sz="2000" dirty="0" err="1"/>
              <a:t>Ue</a:t>
            </a:r>
            <a:r>
              <a:rPr lang="en-US" sz="2000" dirty="0"/>
              <a:t> perspective all the cells are divided into one of these subsets according to 3GPP</a:t>
            </a:r>
          </a:p>
          <a:p>
            <a:pPr marL="88900" indent="0">
              <a:buNone/>
            </a:pPr>
            <a:endParaRPr lang="en-US" sz="2000" dirty="0"/>
          </a:p>
          <a:p>
            <a:pPr lvl="1">
              <a:lnSpc>
                <a:spcPct val="90000"/>
              </a:lnSpc>
            </a:pPr>
            <a:r>
              <a:rPr lang="en-US" sz="1800" b="1" dirty="0"/>
              <a:t>Active Set (AS):</a:t>
            </a:r>
            <a:r>
              <a:rPr lang="en-US" sz="1800" dirty="0"/>
              <a:t> The cells involved in soft handover and measured by the UE</a:t>
            </a:r>
          </a:p>
          <a:p>
            <a:pPr lvl="1">
              <a:lnSpc>
                <a:spcPct val="90000"/>
              </a:lnSpc>
              <a:buFontTx/>
              <a:buNone/>
            </a:pPr>
            <a:endParaRPr lang="en-US" sz="1400" b="1" dirty="0">
              <a:solidFill>
                <a:schemeClr val="accent2"/>
              </a:solidFill>
            </a:endParaRPr>
          </a:p>
          <a:p>
            <a:pPr lvl="1">
              <a:lnSpc>
                <a:spcPct val="90000"/>
              </a:lnSpc>
            </a:pPr>
            <a:r>
              <a:rPr lang="en-US" sz="1800" b="1" dirty="0"/>
              <a:t>Monitored Set (MN):</a:t>
            </a:r>
            <a:r>
              <a:rPr lang="en-US" sz="1800" dirty="0"/>
              <a:t> </a:t>
            </a:r>
          </a:p>
          <a:p>
            <a:pPr lvl="2">
              <a:lnSpc>
                <a:spcPct val="90000"/>
              </a:lnSpc>
            </a:pPr>
            <a:r>
              <a:rPr lang="en-US" sz="1800" dirty="0"/>
              <a:t>The monitored set is created from the neighbor cell lists of all the cells in the Active Set</a:t>
            </a:r>
          </a:p>
          <a:p>
            <a:pPr lvl="2">
              <a:lnSpc>
                <a:spcPct val="90000"/>
              </a:lnSpc>
            </a:pPr>
            <a:r>
              <a:rPr lang="en-US" sz="1800" dirty="0"/>
              <a:t>The max number of cells in each set is 32.</a:t>
            </a:r>
          </a:p>
          <a:p>
            <a:pPr lvl="2">
              <a:lnSpc>
                <a:spcPct val="90000"/>
              </a:lnSpc>
            </a:pPr>
            <a:endParaRPr lang="en-US" sz="1800" dirty="0"/>
          </a:p>
          <a:p>
            <a:pPr lvl="1">
              <a:lnSpc>
                <a:spcPct val="90000"/>
              </a:lnSpc>
              <a:buFontTx/>
              <a:buNone/>
            </a:pPr>
            <a:endParaRPr lang="en-US" sz="1800" dirty="0"/>
          </a:p>
          <a:p>
            <a:pPr lvl="1">
              <a:lnSpc>
                <a:spcPct val="90000"/>
              </a:lnSpc>
            </a:pPr>
            <a:r>
              <a:rPr lang="en-US" sz="1800" b="1" dirty="0"/>
              <a:t>Unmonitored set</a:t>
            </a:r>
            <a:r>
              <a:rPr lang="en-US" sz="1800" dirty="0"/>
              <a:t>: cells excluded from MN set because MN set is full. UE is not ordered to measure them.</a:t>
            </a:r>
          </a:p>
          <a:p>
            <a:pPr lvl="1">
              <a:lnSpc>
                <a:spcPct val="90000"/>
              </a:lnSpc>
            </a:pPr>
            <a:endParaRPr lang="en-US" sz="1800" b="1" dirty="0">
              <a:solidFill>
                <a:schemeClr val="accent2"/>
              </a:solidFill>
            </a:endParaRPr>
          </a:p>
          <a:p>
            <a:pPr lvl="1">
              <a:lnSpc>
                <a:spcPct val="90000"/>
              </a:lnSpc>
            </a:pPr>
            <a:r>
              <a:rPr lang="en-US" sz="1800" b="1" dirty="0"/>
              <a:t>Detected Set (DN) :</a:t>
            </a:r>
            <a:r>
              <a:rPr lang="en-US" sz="1800" dirty="0"/>
              <a:t> The intra frequency cells detected by the UE but not part of Active Set or monitored set. (Can then be an Unmonitored or a Missing neighbor)</a:t>
            </a:r>
          </a:p>
          <a:p>
            <a:pPr marL="88900" indent="0">
              <a:buNone/>
            </a:pPr>
            <a:endParaRPr lang="en-US" sz="2000" dirty="0">
              <a:solidFill>
                <a:schemeClr val="accent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67885305"/>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76821"/>
          </a:xfrm>
        </p:spPr>
        <p:txBody>
          <a:bodyPr>
            <a:normAutofit/>
          </a:bodyPr>
          <a:lstStyle/>
          <a:p>
            <a:pPr algn="ctr"/>
            <a:r>
              <a:rPr lang="en-US" sz="4800" b="1" dirty="0" smtClean="0">
                <a:solidFill>
                  <a:srgbClr val="FF0000"/>
                </a:solidFill>
              </a:rPr>
              <a:t>Soft HO Vs. Softer HO</a:t>
            </a:r>
            <a:endParaRPr lang="en-US" sz="4800" b="1" dirty="0">
              <a:solidFill>
                <a:srgbClr val="FF0000"/>
              </a:solidFill>
            </a:endParaRPr>
          </a:p>
        </p:txBody>
      </p:sp>
      <p:sp>
        <p:nvSpPr>
          <p:cNvPr id="3" name="Content Placeholder 2"/>
          <p:cNvSpPr>
            <a:spLocks noGrp="1"/>
          </p:cNvSpPr>
          <p:nvPr>
            <p:ph idx="1"/>
          </p:nvPr>
        </p:nvSpPr>
        <p:spPr>
          <a:xfrm>
            <a:off x="838200" y="1364780"/>
            <a:ext cx="10515600" cy="4812187"/>
          </a:xfrm>
        </p:spPr>
        <p:txBody>
          <a:bodyPr>
            <a:normAutofit fontScale="85000" lnSpcReduction="20000"/>
          </a:bodyPr>
          <a:lstStyle/>
          <a:p>
            <a:pPr marL="0" indent="0" algn="just">
              <a:buNone/>
            </a:pPr>
            <a:r>
              <a:rPr lang="en-US" sz="3900" b="1" dirty="0">
                <a:solidFill>
                  <a:srgbClr val="00B050"/>
                </a:solidFill>
              </a:rPr>
              <a:t>For soft handover</a:t>
            </a:r>
            <a:endParaRPr lang="en-US" sz="3900" b="1" dirty="0" smtClean="0">
              <a:solidFill>
                <a:srgbClr val="00B050"/>
              </a:solidFill>
            </a:endParaRPr>
          </a:p>
          <a:p>
            <a:pPr marL="0" indent="0" algn="just">
              <a:buNone/>
            </a:pPr>
            <a:r>
              <a:rPr lang="en-US" b="1" dirty="0" smtClean="0">
                <a:solidFill>
                  <a:schemeClr val="accent1"/>
                </a:solidFill>
              </a:rPr>
              <a:t>DL: </a:t>
            </a:r>
            <a:r>
              <a:rPr lang="en-US" dirty="0" smtClean="0"/>
              <a:t>For </a:t>
            </a:r>
            <a:r>
              <a:rPr lang="en-US" dirty="0"/>
              <a:t>soft handover the situation is very similar in the downlink direction. In the mobile station the signals received from the two different base stations are </a:t>
            </a:r>
            <a:r>
              <a:rPr lang="en-US" b="1" dirty="0">
                <a:solidFill>
                  <a:schemeClr val="accent1"/>
                </a:solidFill>
              </a:rPr>
              <a:t>combined</a:t>
            </a:r>
            <a:r>
              <a:rPr lang="en-US" dirty="0"/>
              <a:t> using </a:t>
            </a:r>
            <a:endParaRPr lang="en-US" dirty="0" smtClean="0"/>
          </a:p>
          <a:p>
            <a:pPr marL="0" indent="0" algn="just">
              <a:buNone/>
            </a:pPr>
            <a:r>
              <a:rPr lang="en-US" b="1" dirty="0" smtClean="0">
                <a:solidFill>
                  <a:schemeClr val="accent1"/>
                </a:solidFill>
              </a:rPr>
              <a:t>UL: </a:t>
            </a:r>
            <a:r>
              <a:rPr lang="en-US" dirty="0" smtClean="0"/>
              <a:t>The </a:t>
            </a:r>
            <a:r>
              <a:rPr lang="en-US" dirty="0"/>
              <a:t>received signals can no longer be combined in the base station but are routed to the RNC. The combining follows a different principle; in the RNC the two signals are </a:t>
            </a:r>
            <a:r>
              <a:rPr lang="en-US" b="1" dirty="0">
                <a:solidFill>
                  <a:schemeClr val="accent1"/>
                </a:solidFill>
              </a:rPr>
              <a:t>compared</a:t>
            </a:r>
            <a:r>
              <a:rPr lang="en-US" dirty="0"/>
              <a:t> on a frame-by-frame basis and the best candidate is selected after each interleaving </a:t>
            </a:r>
            <a:r>
              <a:rPr lang="en-US" dirty="0" smtClean="0"/>
              <a:t>period.</a:t>
            </a:r>
          </a:p>
          <a:p>
            <a:pPr marL="0" indent="0" algn="just">
              <a:buNone/>
            </a:pPr>
            <a:r>
              <a:rPr lang="en-US" sz="3900" b="1" dirty="0">
                <a:solidFill>
                  <a:srgbClr val="00B050"/>
                </a:solidFill>
              </a:rPr>
              <a:t>For softer handover</a:t>
            </a:r>
          </a:p>
          <a:p>
            <a:pPr marL="0" indent="0" algn="just">
              <a:buNone/>
            </a:pPr>
            <a:r>
              <a:rPr lang="en-US" dirty="0"/>
              <a:t>Both in the </a:t>
            </a:r>
            <a:r>
              <a:rPr lang="en-US" b="1" dirty="0">
                <a:solidFill>
                  <a:schemeClr val="accent1"/>
                </a:solidFill>
              </a:rPr>
              <a:t>DL and UL </a:t>
            </a:r>
            <a:r>
              <a:rPr lang="en-US" dirty="0"/>
              <a:t>received signal can be combined in the same Rake receiver, hence MRC (maximum Ratio Combining) can be used in both direction</a:t>
            </a:r>
          </a:p>
          <a:p>
            <a:pPr marL="0" indent="0" algn="just">
              <a:buNone/>
            </a:pP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604375455"/>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8943" y="365129"/>
            <a:ext cx="11372045" cy="549275"/>
          </a:xfrm>
        </p:spPr>
        <p:txBody>
          <a:bodyPr>
            <a:normAutofit fontScale="90000"/>
          </a:bodyPr>
          <a:lstStyle/>
          <a:p>
            <a:pPr algn="ctr"/>
            <a:r>
              <a:rPr lang="en-US" b="1" dirty="0">
                <a:solidFill>
                  <a:srgbClr val="FF0000"/>
                </a:solidFill>
              </a:rPr>
              <a:t>UMTS Handover </a:t>
            </a:r>
            <a:r>
              <a:rPr lang="en-US" b="1" dirty="0" smtClean="0">
                <a:solidFill>
                  <a:srgbClr val="FF0000"/>
                </a:solidFill>
              </a:rPr>
              <a:t>Events</a:t>
            </a:r>
            <a:endParaRPr lang="en-US" b="1" dirty="0">
              <a:solidFill>
                <a:srgbClr val="FF0000"/>
              </a:solidFill>
            </a:endParaRPr>
          </a:p>
        </p:txBody>
      </p:sp>
      <p:sp>
        <p:nvSpPr>
          <p:cNvPr id="3" name="Content Placeholder 2"/>
          <p:cNvSpPr>
            <a:spLocks noGrp="1"/>
          </p:cNvSpPr>
          <p:nvPr>
            <p:ph idx="1"/>
          </p:nvPr>
        </p:nvSpPr>
        <p:spPr>
          <a:xfrm>
            <a:off x="218941" y="1236376"/>
            <a:ext cx="11134859" cy="4940591"/>
          </a:xfrm>
        </p:spPr>
        <p:txBody>
          <a:bodyPr>
            <a:normAutofit fontScale="47500" lnSpcReduction="20000"/>
          </a:bodyPr>
          <a:lstStyle/>
          <a:p>
            <a:r>
              <a:rPr lang="en-US" i="1" dirty="0"/>
              <a:t>Event</a:t>
            </a:r>
            <a:r>
              <a:rPr lang="en-US" dirty="0" smtClean="0"/>
              <a:t> </a:t>
            </a:r>
            <a:r>
              <a:rPr lang="en-US" dirty="0"/>
              <a:t>1A: A Primary CPICH enters the reporting range; addition of a radio link</a:t>
            </a:r>
            <a:r>
              <a:rPr lang="en-US" dirty="0" smtClean="0"/>
              <a:t>.</a:t>
            </a:r>
          </a:p>
          <a:p>
            <a:r>
              <a:rPr lang="en-US" i="1" dirty="0" smtClean="0"/>
              <a:t>Event</a:t>
            </a:r>
            <a:r>
              <a:rPr lang="en-US" dirty="0" smtClean="0"/>
              <a:t> </a:t>
            </a:r>
            <a:r>
              <a:rPr lang="en-US" dirty="0"/>
              <a:t>1B: A primary CPICH leaves the reporting range; removal of a radio link</a:t>
            </a:r>
            <a:r>
              <a:rPr lang="en-US" dirty="0" smtClean="0"/>
              <a:t>.</a:t>
            </a:r>
          </a:p>
          <a:p>
            <a:r>
              <a:rPr lang="en-US" i="1" dirty="0" smtClean="0"/>
              <a:t>Event</a:t>
            </a:r>
            <a:r>
              <a:rPr lang="en-US" dirty="0" smtClean="0"/>
              <a:t> </a:t>
            </a:r>
            <a:r>
              <a:rPr lang="en-US" dirty="0"/>
              <a:t>1C: A non-active primary CPICH becomes better than an active primary CPICH; replacement of the worst cell in AS</a:t>
            </a:r>
            <a:r>
              <a:rPr lang="en-US" dirty="0" smtClean="0"/>
              <a:t>.</a:t>
            </a:r>
          </a:p>
          <a:p>
            <a:r>
              <a:rPr lang="en-US" i="1" dirty="0" smtClean="0"/>
              <a:t>Event</a:t>
            </a:r>
            <a:r>
              <a:rPr lang="en-US" dirty="0" smtClean="0"/>
              <a:t> </a:t>
            </a:r>
            <a:r>
              <a:rPr lang="en-US" dirty="0"/>
              <a:t>1D: Change of best </a:t>
            </a:r>
            <a:r>
              <a:rPr lang="en-US" dirty="0" smtClean="0"/>
              <a:t>cell.</a:t>
            </a:r>
          </a:p>
          <a:p>
            <a:r>
              <a:rPr lang="en-US" i="1" dirty="0" smtClean="0"/>
              <a:t>Event</a:t>
            </a:r>
            <a:r>
              <a:rPr lang="en-US" dirty="0" smtClean="0"/>
              <a:t> </a:t>
            </a:r>
            <a:r>
              <a:rPr lang="en-US" dirty="0"/>
              <a:t>1E: A Primary CPICH becomes better than an absolute </a:t>
            </a:r>
            <a:r>
              <a:rPr lang="en-US" dirty="0" smtClean="0"/>
              <a:t>threshold</a:t>
            </a:r>
          </a:p>
          <a:p>
            <a:r>
              <a:rPr lang="en-US" i="1" dirty="0" smtClean="0"/>
              <a:t>Event</a:t>
            </a:r>
            <a:r>
              <a:rPr lang="en-US" dirty="0" smtClean="0"/>
              <a:t> </a:t>
            </a:r>
            <a:r>
              <a:rPr lang="en-US" dirty="0"/>
              <a:t>1F: A Primary CPICH becomes worse than an absolute </a:t>
            </a:r>
            <a:r>
              <a:rPr lang="en-US" dirty="0" smtClean="0"/>
              <a:t>threshold</a:t>
            </a:r>
          </a:p>
          <a:p>
            <a:r>
              <a:rPr lang="en-US" i="1" dirty="0" smtClean="0"/>
              <a:t>Event</a:t>
            </a:r>
            <a:r>
              <a:rPr lang="en-US" dirty="0" smtClean="0"/>
              <a:t> </a:t>
            </a:r>
            <a:r>
              <a:rPr lang="en-US" dirty="0"/>
              <a:t>1G: Change of best cell (TDD) </a:t>
            </a:r>
            <a:endParaRPr lang="en-US" dirty="0" smtClean="0"/>
          </a:p>
          <a:p>
            <a:r>
              <a:rPr lang="en-US" i="1" dirty="0" smtClean="0"/>
              <a:t>Event</a:t>
            </a:r>
            <a:r>
              <a:rPr lang="en-US" dirty="0" smtClean="0"/>
              <a:t> </a:t>
            </a:r>
            <a:r>
              <a:rPr lang="en-US" dirty="0"/>
              <a:t>1H: Timeslot ISCP below a certain threshold (TDD) </a:t>
            </a:r>
            <a:endParaRPr lang="en-US" dirty="0" smtClean="0"/>
          </a:p>
          <a:p>
            <a:r>
              <a:rPr lang="en-US" i="1" dirty="0" smtClean="0"/>
              <a:t>Event</a:t>
            </a:r>
            <a:r>
              <a:rPr lang="en-US" dirty="0" smtClean="0"/>
              <a:t> </a:t>
            </a:r>
            <a:r>
              <a:rPr lang="en-US" dirty="0"/>
              <a:t>1I: Timeslot ISCP above a certain threshold (TDD)</a:t>
            </a:r>
            <a:endParaRPr lang="en-US" i="1" dirty="0" smtClean="0"/>
          </a:p>
          <a:p>
            <a:r>
              <a:rPr lang="en-US" i="1" dirty="0" smtClean="0"/>
              <a:t>Event 2A:</a:t>
            </a:r>
            <a:r>
              <a:rPr lang="en-US" i="1" dirty="0"/>
              <a:t> </a:t>
            </a:r>
            <a:r>
              <a:rPr lang="en-US" dirty="0"/>
              <a:t>Change of Best Frequency.</a:t>
            </a:r>
          </a:p>
          <a:p>
            <a:r>
              <a:rPr lang="en-US" i="1" dirty="0"/>
              <a:t>Event </a:t>
            </a:r>
            <a:r>
              <a:rPr lang="en-US" i="1" dirty="0" smtClean="0"/>
              <a:t>2B:</a:t>
            </a:r>
            <a:r>
              <a:rPr lang="en-US" i="1" dirty="0"/>
              <a:t> </a:t>
            </a:r>
            <a:r>
              <a:rPr lang="en-US" dirty="0"/>
              <a:t>The estimated quality of the currently used frequency is below a certain threshold and the estimated quality of a non-used frequency is above a certain </a:t>
            </a:r>
            <a:r>
              <a:rPr lang="en-US" dirty="0" smtClean="0"/>
              <a:t>threshold; </a:t>
            </a:r>
            <a:r>
              <a:rPr lang="en-US" dirty="0">
                <a:solidFill>
                  <a:srgbClr val="00B050"/>
                </a:solidFill>
              </a:rPr>
              <a:t>handover to </a:t>
            </a:r>
            <a:r>
              <a:rPr lang="en-US" dirty="0" smtClean="0">
                <a:solidFill>
                  <a:srgbClr val="00B050"/>
                </a:solidFill>
              </a:rPr>
              <a:t>inter-frequency </a:t>
            </a:r>
            <a:r>
              <a:rPr lang="en-US" dirty="0">
                <a:solidFill>
                  <a:srgbClr val="00B050"/>
                </a:solidFill>
              </a:rPr>
              <a:t>neighbors</a:t>
            </a:r>
          </a:p>
          <a:p>
            <a:r>
              <a:rPr lang="en-US" i="1" dirty="0"/>
              <a:t>Event </a:t>
            </a:r>
            <a:r>
              <a:rPr lang="en-US" i="1" dirty="0" smtClean="0"/>
              <a:t>2C:</a:t>
            </a:r>
            <a:r>
              <a:rPr lang="en-US" i="1" dirty="0"/>
              <a:t> </a:t>
            </a:r>
            <a:r>
              <a:rPr lang="en-US" dirty="0"/>
              <a:t>The estimated quality of a non-used frequency is above a certain threshold.</a:t>
            </a:r>
          </a:p>
          <a:p>
            <a:r>
              <a:rPr lang="en-US" i="1" dirty="0"/>
              <a:t>Event </a:t>
            </a:r>
            <a:r>
              <a:rPr lang="en-US" i="1" dirty="0" smtClean="0"/>
              <a:t>2D:</a:t>
            </a:r>
            <a:r>
              <a:rPr lang="en-US" i="1" dirty="0"/>
              <a:t> </a:t>
            </a:r>
            <a:r>
              <a:rPr lang="en-US" dirty="0"/>
              <a:t>The estimated quality of the currently used frequency is below a certain </a:t>
            </a:r>
            <a:r>
              <a:rPr lang="en-US" dirty="0" smtClean="0"/>
              <a:t>threshold</a:t>
            </a:r>
            <a:r>
              <a:rPr lang="en-US" dirty="0"/>
              <a:t> ; </a:t>
            </a:r>
            <a:r>
              <a:rPr lang="en-US" dirty="0">
                <a:solidFill>
                  <a:srgbClr val="00B050"/>
                </a:solidFill>
              </a:rPr>
              <a:t>start compressed mode to measure </a:t>
            </a:r>
            <a:r>
              <a:rPr lang="en-US" dirty="0" smtClean="0">
                <a:solidFill>
                  <a:srgbClr val="00B050"/>
                </a:solidFill>
              </a:rPr>
              <a:t>inter-frequency </a:t>
            </a:r>
            <a:r>
              <a:rPr lang="en-US" dirty="0">
                <a:solidFill>
                  <a:srgbClr val="00B050"/>
                </a:solidFill>
              </a:rPr>
              <a:t>WCDMA or GSM neighbors.</a:t>
            </a:r>
          </a:p>
          <a:p>
            <a:r>
              <a:rPr lang="en-US" i="1" dirty="0"/>
              <a:t>Event </a:t>
            </a:r>
            <a:r>
              <a:rPr lang="en-US" i="1" dirty="0" smtClean="0"/>
              <a:t>2E:</a:t>
            </a:r>
            <a:r>
              <a:rPr lang="en-US" i="1" dirty="0"/>
              <a:t> </a:t>
            </a:r>
            <a:r>
              <a:rPr lang="en-US" dirty="0"/>
              <a:t>The estimated quality of a non-used frequency is below a certain threshold.</a:t>
            </a:r>
          </a:p>
          <a:p>
            <a:r>
              <a:rPr lang="en-US" i="1" dirty="0"/>
              <a:t>Event </a:t>
            </a:r>
            <a:r>
              <a:rPr lang="en-US" i="1" dirty="0" smtClean="0"/>
              <a:t>2F:</a:t>
            </a:r>
            <a:r>
              <a:rPr lang="en-US" i="1" dirty="0"/>
              <a:t> </a:t>
            </a:r>
            <a:r>
              <a:rPr lang="en-US" dirty="0"/>
              <a:t>The estimated quality of the currently used frequency is above a certain </a:t>
            </a:r>
            <a:r>
              <a:rPr lang="en-US" dirty="0" smtClean="0"/>
              <a:t>threshold; </a:t>
            </a:r>
            <a:r>
              <a:rPr lang="en-US" dirty="0">
                <a:solidFill>
                  <a:srgbClr val="00B050"/>
                </a:solidFill>
              </a:rPr>
              <a:t>stop compressed mode </a:t>
            </a:r>
            <a:r>
              <a:rPr lang="en-US" dirty="0"/>
              <a:t>&amp; </a:t>
            </a:r>
            <a:r>
              <a:rPr lang="en-US" dirty="0">
                <a:solidFill>
                  <a:srgbClr val="00B050"/>
                </a:solidFill>
              </a:rPr>
              <a:t>stop measure </a:t>
            </a:r>
            <a:r>
              <a:rPr lang="en-US" dirty="0" smtClean="0">
                <a:solidFill>
                  <a:srgbClr val="00B050"/>
                </a:solidFill>
              </a:rPr>
              <a:t>inter-frequency </a:t>
            </a:r>
            <a:r>
              <a:rPr lang="en-US" dirty="0">
                <a:solidFill>
                  <a:srgbClr val="00B050"/>
                </a:solidFill>
              </a:rPr>
              <a:t>WCDMA or GSM neighbors</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44443352"/>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753991"/>
          </a:xfrm>
        </p:spPr>
        <p:txBody>
          <a:bodyPr>
            <a:normAutofit fontScale="90000"/>
          </a:bodyPr>
          <a:lstStyle/>
          <a:p>
            <a:pPr algn="ctr"/>
            <a:r>
              <a:rPr lang="en-US" b="1" dirty="0" smtClean="0">
                <a:solidFill>
                  <a:srgbClr val="FF0000"/>
                </a:solidFill>
              </a:rPr>
              <a:t>Event-triggered reporting</a:t>
            </a:r>
            <a:endParaRPr lang="en-US" b="1" dirty="0">
              <a:solidFill>
                <a:srgbClr val="FF0000"/>
              </a:solidFill>
            </a:endParaRPr>
          </a:p>
        </p:txBody>
      </p:sp>
      <p:sp>
        <p:nvSpPr>
          <p:cNvPr id="3" name="Content Placeholder 2"/>
          <p:cNvSpPr>
            <a:spLocks noGrp="1"/>
          </p:cNvSpPr>
          <p:nvPr>
            <p:ph idx="1"/>
          </p:nvPr>
        </p:nvSpPr>
        <p:spPr>
          <a:xfrm>
            <a:off x="682390" y="1378424"/>
            <a:ext cx="10671412" cy="4798539"/>
          </a:xfrm>
        </p:spPr>
        <p:txBody>
          <a:bodyPr/>
          <a:lstStyle/>
          <a:p>
            <a:pPr marL="0" indent="0" algn="just">
              <a:buNone/>
            </a:pPr>
            <a:r>
              <a:rPr lang="en-US" dirty="0"/>
              <a:t>The User Equipment (UE) continuously monitors the </a:t>
            </a:r>
            <a:r>
              <a:rPr lang="en-US" dirty="0" smtClean="0"/>
              <a:t>radio environment</a:t>
            </a:r>
            <a:r>
              <a:rPr lang="en-US" dirty="0"/>
              <a:t>. Not only defined neighbor cells are measured, </a:t>
            </a:r>
            <a:r>
              <a:rPr lang="en-US" dirty="0" smtClean="0"/>
              <a:t>but also </a:t>
            </a:r>
            <a:r>
              <a:rPr lang="en-US" dirty="0"/>
              <a:t>cells that are undefined neighbors can be detected with </a:t>
            </a:r>
            <a:r>
              <a:rPr lang="en-US" dirty="0" smtClean="0"/>
              <a:t>the background </a:t>
            </a:r>
            <a:r>
              <a:rPr lang="en-US" dirty="0"/>
              <a:t>scanning process. The UE is configured to </a:t>
            </a:r>
            <a:r>
              <a:rPr lang="en-US" dirty="0" smtClean="0"/>
              <a:t>evaluate and </a:t>
            </a:r>
            <a:r>
              <a:rPr lang="en-US" dirty="0"/>
              <a:t>send measurement reports to the system only when </a:t>
            </a:r>
            <a:r>
              <a:rPr lang="en-US" dirty="0" smtClean="0"/>
              <a:t>certain events </a:t>
            </a:r>
            <a:r>
              <a:rPr lang="en-US" dirty="0"/>
              <a:t>occur, such as when the measurement result for a cell </a:t>
            </a:r>
            <a:r>
              <a:rPr lang="en-US" dirty="0" smtClean="0"/>
              <a:t>fulfills certain </a:t>
            </a:r>
            <a:r>
              <a:rPr lang="en-US" dirty="0"/>
              <a:t>criteria</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4485390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05000" y="304800"/>
            <a:ext cx="8001000" cy="609600"/>
          </a:xfrm>
        </p:spPr>
        <p:txBody>
          <a:bodyPr>
            <a:normAutofit fontScale="90000"/>
          </a:bodyPr>
          <a:lstStyle/>
          <a:p>
            <a:r>
              <a:rPr lang="en-US" smtClean="0">
                <a:cs typeface="Arial" panose="020B0604020202020204" pitchFamily="34" charset="0"/>
              </a:rPr>
              <a:t>SHO Process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317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316" y="981076"/>
            <a:ext cx="4414837"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748" name="Text Box 4"/>
          <p:cNvSpPr txBox="1">
            <a:spLocks noChangeArrowheads="1"/>
          </p:cNvSpPr>
          <p:nvPr/>
        </p:nvSpPr>
        <p:spPr bwMode="auto">
          <a:xfrm>
            <a:off x="6743701" y="908054"/>
            <a:ext cx="3673475" cy="3908762"/>
          </a:xfrm>
          <a:prstGeom prst="rect">
            <a:avLst/>
          </a:prstGeom>
          <a:noFill/>
          <a:ln w="9525">
            <a:solidFill>
              <a:schemeClr val="accent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spcBef>
                <a:spcPct val="50000"/>
              </a:spcBef>
            </a:pPr>
            <a:r>
              <a:rPr lang="en-US" sz="2400" u="sng"/>
              <a:t>End result of the process is one of the following</a:t>
            </a:r>
          </a:p>
          <a:p>
            <a:pPr>
              <a:spcBef>
                <a:spcPct val="50000"/>
              </a:spcBef>
              <a:buFont typeface="Wingdings" panose="05000000000000000000" pitchFamily="2" charset="2"/>
              <a:buChar char="Ø"/>
            </a:pPr>
            <a:endParaRPr lang="en-US" sz="2400" u="sng"/>
          </a:p>
          <a:p>
            <a:pPr>
              <a:buFont typeface="Wingdings" panose="05000000000000000000" pitchFamily="2" charset="2"/>
              <a:buChar char="Ø"/>
            </a:pPr>
            <a:r>
              <a:rPr lang="en-US" sz="2000"/>
              <a:t> Radio Link addition </a:t>
            </a:r>
          </a:p>
          <a:p>
            <a:pPr>
              <a:buFont typeface="Wingdings" panose="05000000000000000000" pitchFamily="2" charset="2"/>
              <a:buChar char="Ø"/>
            </a:pPr>
            <a:r>
              <a:rPr lang="en-US" sz="2000"/>
              <a:t> Radio Link removal </a:t>
            </a:r>
          </a:p>
          <a:p>
            <a:pPr>
              <a:buFont typeface="Wingdings" panose="05000000000000000000" pitchFamily="2" charset="2"/>
              <a:buChar char="Ø"/>
            </a:pPr>
            <a:r>
              <a:rPr lang="en-US" sz="2000"/>
              <a:t> Combined Radio Link addition and Radio Link removal </a:t>
            </a:r>
          </a:p>
          <a:p>
            <a:pPr>
              <a:buFont typeface="Wingdings" panose="05000000000000000000" pitchFamily="2" charset="2"/>
              <a:buChar char="Ø"/>
            </a:pPr>
            <a:r>
              <a:rPr lang="en-US" sz="2000"/>
              <a:t> New proposal rejection, actual Active Set is maintained </a:t>
            </a:r>
          </a:p>
          <a:p>
            <a:pPr>
              <a:buFont typeface="Wingdings" panose="05000000000000000000" pitchFamily="2" charset="2"/>
              <a:buChar char="Ø"/>
            </a:pPr>
            <a:r>
              <a:rPr lang="en-US" sz="2000"/>
              <a:t> Connection is released</a:t>
            </a:r>
            <a:r>
              <a:rPr lang="en-US" sz="2400"/>
              <a:t> </a:t>
            </a:r>
          </a:p>
        </p:txBody>
      </p:sp>
      <p:sp>
        <p:nvSpPr>
          <p:cNvPr id="31749" name="Text Box 5"/>
          <p:cNvSpPr txBox="1">
            <a:spLocks noChangeArrowheads="1"/>
          </p:cNvSpPr>
          <p:nvPr/>
        </p:nvSpPr>
        <p:spPr bwMode="auto">
          <a:xfrm>
            <a:off x="6291265" y="5084765"/>
            <a:ext cx="4197351"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accent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buFont typeface="Wingdings" panose="05000000000000000000" pitchFamily="2" charset="2"/>
              <a:buChar char="Ø"/>
            </a:pPr>
            <a:r>
              <a:rPr lang="en-US" dirty="0"/>
              <a:t>Measurement Control (which contains the list of cells the UE has to measure) might not be sent in case there is no change in the Monitored set from previous state</a:t>
            </a:r>
            <a:r>
              <a:rPr lang="en-US" dirty="0">
                <a:solidFill>
                  <a:schemeClr val="accent2"/>
                </a:solidFill>
              </a:rPr>
              <a:t>.</a:t>
            </a:r>
          </a:p>
        </p:txBody>
      </p:sp>
    </p:spTree>
    <p:extLst>
      <p:ext uri="{BB962C8B-B14F-4D97-AF65-F5344CB8AC3E}">
        <p14:creationId xmlns:p14="http://schemas.microsoft.com/office/powerpoint/2010/main" val="100160810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83" y="224069"/>
            <a:ext cx="5150476" cy="665185"/>
          </a:xfrm>
        </p:spPr>
        <p:txBody>
          <a:bodyPr>
            <a:normAutofit fontScale="90000"/>
          </a:bodyPr>
          <a:lstStyle/>
          <a:p>
            <a:r>
              <a:rPr lang="en-US" b="1" dirty="0" smtClean="0">
                <a:solidFill>
                  <a:srgbClr val="FF0000"/>
                </a:solidFill>
              </a:rPr>
              <a:t>Good Counters for HO</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6529591" y="266583"/>
            <a:ext cx="5464935" cy="4545601"/>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59249" y="857805"/>
            <a:ext cx="6386640" cy="2246769"/>
          </a:xfrm>
          <a:prstGeom prst="rect">
            <a:avLst/>
          </a:prstGeom>
        </p:spPr>
        <p:txBody>
          <a:bodyPr wrap="square">
            <a:spAutoFit/>
          </a:bodyPr>
          <a:lstStyle/>
          <a:p>
            <a:r>
              <a:rPr lang="en-US" sz="1400" dirty="0" smtClean="0"/>
              <a:t>This issue occurs when the target cell in Hanover has problem for instance </a:t>
            </a:r>
          </a:p>
          <a:p>
            <a:pPr marL="285750" indent="-285750">
              <a:buFont typeface="Arial" panose="020B0604020202020204" pitchFamily="34" charset="0"/>
              <a:buChar char="•"/>
            </a:pPr>
            <a:r>
              <a:rPr lang="en-US" sz="1400" dirty="0" smtClean="0"/>
              <a:t>Transmission</a:t>
            </a:r>
          </a:p>
          <a:p>
            <a:pPr marL="285750" indent="-285750">
              <a:buFont typeface="Arial" panose="020B0604020202020204" pitchFamily="34" charset="0"/>
              <a:buChar char="•"/>
            </a:pPr>
            <a:r>
              <a:rPr lang="en-US" sz="1400" dirty="0" smtClean="0"/>
              <a:t>Capacity</a:t>
            </a:r>
          </a:p>
          <a:p>
            <a:pPr marL="285750" indent="-285750">
              <a:buFont typeface="Arial" panose="020B0604020202020204" pitchFamily="34" charset="0"/>
              <a:buChar char="•"/>
            </a:pPr>
            <a:r>
              <a:rPr lang="en-US" sz="1400" dirty="0" smtClean="0"/>
              <a:t>Channel Element limitation</a:t>
            </a:r>
          </a:p>
          <a:p>
            <a:r>
              <a:rPr lang="en-US" sz="1400" dirty="0" smtClean="0"/>
              <a:t>At the first step, the relation must be check (</a:t>
            </a:r>
            <a:r>
              <a:rPr lang="en-US" sz="1400" dirty="0" err="1"/>
              <a:t>pmRlAddAttemptsBestCellSpeech</a:t>
            </a:r>
            <a:endParaRPr lang="en-US" sz="1400" dirty="0"/>
          </a:p>
          <a:p>
            <a:r>
              <a:rPr lang="en-US" sz="1400" dirty="0" smtClean="0"/>
              <a:t> and </a:t>
            </a:r>
            <a:r>
              <a:rPr lang="en-US" sz="1400" dirty="0" err="1" smtClean="0"/>
              <a:t>pmNoTimesCellFailAddToActSet</a:t>
            </a:r>
            <a:r>
              <a:rPr lang="en-US" sz="1400" dirty="0" smtClean="0"/>
              <a:t>)</a:t>
            </a:r>
          </a:p>
          <a:p>
            <a:r>
              <a:rPr lang="en-US" sz="1400" dirty="0" smtClean="0"/>
              <a:t>And find the problematic neighbor.</a:t>
            </a:r>
          </a:p>
          <a:p>
            <a:r>
              <a:rPr lang="en-US" sz="1400" dirty="0" smtClean="0"/>
              <a:t>If there is not any problematic neighbor the decrease of EUL admission threshold can help us</a:t>
            </a:r>
            <a:endParaRPr lang="en-US" sz="1400" dirty="0"/>
          </a:p>
          <a:p>
            <a:endParaRPr lang="en-US" sz="1400" dirty="0"/>
          </a:p>
        </p:txBody>
      </p:sp>
      <p:sp>
        <p:nvSpPr>
          <p:cNvPr id="6" name="Rectangle 5"/>
          <p:cNvSpPr/>
          <p:nvPr/>
        </p:nvSpPr>
        <p:spPr>
          <a:xfrm>
            <a:off x="67409" y="4284617"/>
            <a:ext cx="4244719" cy="2400657"/>
          </a:xfrm>
          <a:prstGeom prst="rect">
            <a:avLst/>
          </a:prstGeom>
        </p:spPr>
        <p:txBody>
          <a:bodyPr wrap="square">
            <a:spAutoFit/>
          </a:bodyPr>
          <a:lstStyle/>
          <a:p>
            <a:r>
              <a:rPr lang="en-US" sz="1000" dirty="0" err="1">
                <a:solidFill>
                  <a:srgbClr val="FF0000"/>
                </a:solidFill>
              </a:rPr>
              <a:t>pmNoTimesCellFailAddToActSet</a:t>
            </a:r>
            <a:endParaRPr lang="en-US" sz="1000" dirty="0">
              <a:solidFill>
                <a:srgbClr val="FF0000"/>
              </a:solidFill>
            </a:endParaRPr>
          </a:p>
          <a:p>
            <a:r>
              <a:rPr lang="en-US" sz="1000" dirty="0" smtClean="0"/>
              <a:t>Number </a:t>
            </a:r>
            <a:r>
              <a:rPr lang="en-US" sz="1000" dirty="0"/>
              <a:t>of times that a cell could not be added to the active set of a UE.</a:t>
            </a:r>
          </a:p>
          <a:p>
            <a:r>
              <a:rPr lang="en-US" sz="1000" dirty="0"/>
              <a:t>Condition: Incremented by one in the target cell (the cell that could not be added to the active set), when any of the following occurs during an attempt to add an radio link:</a:t>
            </a:r>
          </a:p>
          <a:p>
            <a:r>
              <a:rPr lang="en-US" sz="1000" dirty="0"/>
              <a:t>- admission is not granted</a:t>
            </a:r>
          </a:p>
          <a:p>
            <a:r>
              <a:rPr lang="en-US" sz="1000" dirty="0"/>
              <a:t>- it is not possible to allocate a downlink channelization code</a:t>
            </a:r>
          </a:p>
          <a:p>
            <a:r>
              <a:rPr lang="en-US" sz="1000" dirty="0"/>
              <a:t>- the RNC receives an NBAP Radio Link Setup Failure message from the RBS, indicating that the Radio Link Setup procedure failed</a:t>
            </a:r>
          </a:p>
          <a:p>
            <a:r>
              <a:rPr lang="en-US" sz="1000" dirty="0"/>
              <a:t>- the RNC receives an NBAP Radio Link Addition Failure message from the RBS, indicating that the Radio Link Addition procedure failed</a:t>
            </a:r>
          </a:p>
          <a:p>
            <a:r>
              <a:rPr lang="en-US" sz="1000" dirty="0"/>
              <a:t>- the Radio Link Setup or Radio Link Addition procedure times out in the RBS</a:t>
            </a:r>
          </a:p>
          <a:p>
            <a:r>
              <a:rPr lang="en-US" sz="1000" dirty="0"/>
              <a:t>- the RNC receives an RRC Active Set Update Failure message from the UE, indicating that the Active Set Update procedure failed</a:t>
            </a:r>
          </a:p>
          <a:p>
            <a:r>
              <a:rPr lang="en-US" sz="1000" dirty="0"/>
              <a:t>- the Active Set Update procedure times out in the UE</a:t>
            </a:r>
          </a:p>
        </p:txBody>
      </p:sp>
      <p:pic>
        <p:nvPicPr>
          <p:cNvPr id="7" name="Picture 6"/>
          <p:cNvPicPr>
            <a:picLocks noChangeAspect="1"/>
          </p:cNvPicPr>
          <p:nvPr/>
        </p:nvPicPr>
        <p:blipFill>
          <a:blip r:embed="rId3"/>
          <a:stretch>
            <a:fillRect/>
          </a:stretch>
        </p:blipFill>
        <p:spPr>
          <a:xfrm>
            <a:off x="6529591" y="5326359"/>
            <a:ext cx="5464935" cy="893537"/>
          </a:xfrm>
          <a:prstGeom prst="rect">
            <a:avLst/>
          </a:prstGeom>
        </p:spPr>
      </p:pic>
      <p:pic>
        <p:nvPicPr>
          <p:cNvPr id="9" name="Picture 8"/>
          <p:cNvPicPr>
            <a:picLocks noChangeAspect="1"/>
          </p:cNvPicPr>
          <p:nvPr/>
        </p:nvPicPr>
        <p:blipFill>
          <a:blip r:embed="rId4"/>
          <a:stretch>
            <a:fillRect/>
          </a:stretch>
        </p:blipFill>
        <p:spPr>
          <a:xfrm>
            <a:off x="4420052" y="2592463"/>
            <a:ext cx="7574472" cy="4265541"/>
          </a:xfrm>
          <a:prstGeom prst="rect">
            <a:avLst/>
          </a:prstGeom>
        </p:spPr>
      </p:pic>
      <p:sp>
        <p:nvSpPr>
          <p:cNvPr id="10" name="Rectangle 9"/>
          <p:cNvSpPr/>
          <p:nvPr/>
        </p:nvSpPr>
        <p:spPr>
          <a:xfrm>
            <a:off x="68159" y="2736864"/>
            <a:ext cx="4243967" cy="1631216"/>
          </a:xfrm>
          <a:prstGeom prst="rect">
            <a:avLst/>
          </a:prstGeom>
        </p:spPr>
        <p:txBody>
          <a:bodyPr wrap="square">
            <a:spAutoFit/>
          </a:bodyPr>
          <a:lstStyle/>
          <a:p>
            <a:r>
              <a:rPr lang="en-US" sz="1000" dirty="0" err="1">
                <a:solidFill>
                  <a:srgbClr val="FF0000"/>
                </a:solidFill>
              </a:rPr>
              <a:t>pmRlAddAttemptsBestCellSpeech</a:t>
            </a:r>
            <a:endParaRPr lang="en-US" sz="1000" dirty="0">
              <a:solidFill>
                <a:srgbClr val="FF0000"/>
              </a:solidFill>
            </a:endParaRPr>
          </a:p>
          <a:p>
            <a:r>
              <a:rPr lang="en-US" sz="1000" dirty="0" smtClean="0"/>
              <a:t>Number </a:t>
            </a:r>
            <a:r>
              <a:rPr lang="en-US" sz="1000" dirty="0"/>
              <a:t>of attempted radio link additions for calls that included any CS Conversational Speech RAB (including AMR Single-mode 12.2, AMR-NB Multi-mode single- and multi-rate, and AMR-WB).</a:t>
            </a:r>
          </a:p>
          <a:p>
            <a:r>
              <a:rPr lang="en-US" sz="1000" dirty="0"/>
              <a:t>Condition: Incremented by one in the best cell in the active set when an attempt is made to add a new RL to the active set or to replace an RL in the active set, for a call that includes a CS Conversational Speech RAB.</a:t>
            </a:r>
          </a:p>
          <a:p>
            <a:r>
              <a:rPr lang="en-US" sz="1000" dirty="0"/>
              <a:t>The counter is incremented after a handover proposal from the handover evaluation function or after the RNC receives an RNSAP Radio Link Addition Request message.</a:t>
            </a:r>
          </a:p>
        </p:txBody>
      </p:sp>
      <p:pic>
        <p:nvPicPr>
          <p:cNvPr id="11" name="Picture 10"/>
          <p:cNvPicPr>
            <a:picLocks noChangeAspect="1"/>
          </p:cNvPicPr>
          <p:nvPr/>
        </p:nvPicPr>
        <p:blipFill>
          <a:blip r:embed="rId5"/>
          <a:stretch>
            <a:fillRect/>
          </a:stretch>
        </p:blipFill>
        <p:spPr>
          <a:xfrm>
            <a:off x="4312125" y="3165227"/>
            <a:ext cx="7104763" cy="2619048"/>
          </a:xfrm>
          <a:prstGeom prst="rect">
            <a:avLst/>
          </a:prstGeom>
        </p:spPr>
      </p:pic>
      <p:pic>
        <p:nvPicPr>
          <p:cNvPr id="8" name="Picture 7"/>
          <p:cNvPicPr>
            <a:picLocks noChangeAspect="1"/>
          </p:cNvPicPr>
          <p:nvPr/>
        </p:nvPicPr>
        <p:blipFill>
          <a:blip r:embed="rId6"/>
          <a:stretch>
            <a:fillRect/>
          </a:stretch>
        </p:blipFill>
        <p:spPr>
          <a:xfrm>
            <a:off x="4435264" y="2116950"/>
            <a:ext cx="6371429" cy="3295238"/>
          </a:xfrm>
          <a:prstGeom prst="rect">
            <a:avLst/>
          </a:prstGeom>
        </p:spPr>
      </p:pic>
    </p:spTree>
    <p:extLst>
      <p:ext uri="{BB962C8B-B14F-4D97-AF65-F5344CB8AC3E}">
        <p14:creationId xmlns:p14="http://schemas.microsoft.com/office/powerpoint/2010/main" val="4043443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610285" y="1963181"/>
            <a:ext cx="6971429" cy="3800000"/>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41735826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7" name="Content Placeholder 6"/>
          <p:cNvSpPr>
            <a:spLocks noGrp="1"/>
          </p:cNvSpPr>
          <p:nvPr>
            <p:ph idx="1"/>
          </p:nvPr>
        </p:nvSpPr>
        <p:spPr/>
        <p:txBody>
          <a:bodyPr/>
          <a:lstStyle/>
          <a:p>
            <a:endParaRPr lang="en-US"/>
          </a:p>
        </p:txBody>
      </p:sp>
      <p:sp>
        <p:nvSpPr>
          <p:cNvPr id="4" name="Text Placeholder 3"/>
          <p:cNvSpPr>
            <a:spLocks noGrp="1"/>
          </p:cNvSpPr>
          <p:nvPr>
            <p:ph type="body" sz="half" idx="2"/>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0965225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692"/>
            <a:ext cx="10972800" cy="616527"/>
          </a:xfrm>
        </p:spPr>
        <p:txBody>
          <a:bodyPr>
            <a:normAutofit fontScale="90000"/>
          </a:bodyPr>
          <a:lstStyle/>
          <a:p>
            <a:pPr algn="ctr"/>
            <a:r>
              <a:rPr lang="en-US" b="1" dirty="0" smtClean="0">
                <a:solidFill>
                  <a:srgbClr val="FF0000"/>
                </a:solidFill>
              </a:rPr>
              <a:t>Hard Handover</a:t>
            </a:r>
            <a:endParaRPr lang="en-US" b="1" dirty="0">
              <a:solidFill>
                <a:srgbClr val="FF0000"/>
              </a:solidFill>
            </a:endParaRPr>
          </a:p>
        </p:txBody>
      </p:sp>
      <p:sp>
        <p:nvSpPr>
          <p:cNvPr id="3" name="Footer Placeholder 2"/>
          <p:cNvSpPr>
            <a:spLocks noGrp="1"/>
          </p:cNvSpPr>
          <p:nvPr>
            <p:ph type="ftr" sz="quarter" idx="11"/>
          </p:nvPr>
        </p:nvSpPr>
        <p:spPr>
          <a:xfrm>
            <a:off x="3740728" y="6477006"/>
            <a:ext cx="5915890" cy="270163"/>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133121" name="Picture 1"/>
          <p:cNvPicPr>
            <a:picLocks noChangeAspect="1" noChangeArrowheads="1"/>
          </p:cNvPicPr>
          <p:nvPr/>
        </p:nvPicPr>
        <p:blipFill>
          <a:blip r:embed="rId2"/>
          <a:srcRect/>
          <a:stretch>
            <a:fillRect/>
          </a:stretch>
        </p:blipFill>
        <p:spPr bwMode="auto">
          <a:xfrm>
            <a:off x="471921" y="805729"/>
            <a:ext cx="11385550" cy="5359544"/>
          </a:xfrm>
          <a:prstGeom prst="rect">
            <a:avLst/>
          </a:prstGeom>
          <a:noFill/>
          <a:ln w="9525">
            <a:noFill/>
            <a:miter lim="800000"/>
            <a:headEnd/>
            <a:tailEnd/>
          </a:ln>
          <a:effectLst/>
        </p:spPr>
      </p:pic>
    </p:spTree>
    <p:extLst>
      <p:ext uri="{BB962C8B-B14F-4D97-AF65-F5344CB8AC3E}">
        <p14:creationId xmlns:p14="http://schemas.microsoft.com/office/powerpoint/2010/main" val="3358814763"/>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359960" y="216768"/>
            <a:ext cx="11472080" cy="2369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err="1" smtClean="0">
                <a:ln>
                  <a:noFill/>
                </a:ln>
                <a:solidFill>
                  <a:srgbClr val="000000"/>
                </a:solidFill>
                <a:effectLst/>
                <a:latin typeface="Arial Unicode MS" panose="020B0604020202020204" pitchFamily="34" charset="-128"/>
              </a:rPr>
              <a:t>p</a:t>
            </a:r>
            <a:r>
              <a:rPr kumimoji="0" lang="en-US" sz="1000" b="1" i="0" u="none" strike="noStrike" cap="none" normalizeH="0" baseline="0" dirty="0" err="1" smtClean="0" bmk="">
                <a:ln>
                  <a:noFill/>
                </a:ln>
                <a:solidFill>
                  <a:srgbClr val="000000"/>
                </a:solidFill>
                <a:effectLst/>
                <a:latin typeface="Arial Unicode MS" panose="020B0604020202020204" pitchFamily="34" charset="-128"/>
              </a:rPr>
              <a:t>mEnableHsHhoAttempt</a:t>
            </a:r>
            <a:r>
              <a:rPr kumimoji="0" lang="en-US" sz="10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Verdana" panose="020B0604030504040204" pitchFamily="34" charset="0"/>
              </a:rPr>
              <a:t>Number of attempted hard handovers to an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for which this cell was the best cell in the source active set (the active set when the transition was triggered).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Condition: Incremented by one in the best cell in the source active set, when a Physical Channel Reconfiguration message is sent to the </a:t>
            </a:r>
            <a:r>
              <a:rPr kumimoji="0" lang="en-US" sz="800" b="0" i="0" u="none" strike="noStrike" cap="none" normalizeH="0" baseline="0" dirty="0" smtClean="0">
                <a:ln>
                  <a:noFill/>
                </a:ln>
                <a:solidFill>
                  <a:srgbClr val="000000"/>
                </a:solidFill>
                <a:effectLst/>
                <a:latin typeface="Verdana" panose="020B0604030504040204" pitchFamily="34" charset="0"/>
              </a:rPr>
              <a:t>UE</a:t>
            </a:r>
            <a:r>
              <a:rPr kumimoji="0" lang="en-US" sz="1000" b="0" i="0" u="none" strike="noStrike" cap="none" normalizeH="0" baseline="0" dirty="0" smtClean="0">
                <a:ln>
                  <a:noFill/>
                </a:ln>
                <a:solidFill>
                  <a:srgbClr val="000000"/>
                </a:solidFill>
                <a:effectLst/>
                <a:latin typeface="Verdana" panose="020B0604030504040204" pitchFamily="34" charset="0"/>
              </a:rPr>
              <a:t> for an attempted hard </a:t>
            </a:r>
            <a:r>
              <a:rPr kumimoji="0" lang="en-US" sz="1000" b="0" i="0" u="none" strike="noStrike" cap="none" normalizeH="0" baseline="0" dirty="0" err="1" smtClean="0">
                <a:ln>
                  <a:noFill/>
                </a:ln>
                <a:solidFill>
                  <a:srgbClr val="000000"/>
                </a:solidFill>
                <a:effectLst/>
                <a:latin typeface="Verdana" panose="020B0604030504040204" pitchFamily="34" charset="0"/>
              </a:rPr>
              <a:t>hardover</a:t>
            </a:r>
            <a:r>
              <a:rPr kumimoji="0" lang="en-US" sz="1000" b="0" i="0" u="none" strike="noStrike" cap="none" normalizeH="0" baseline="0" dirty="0" smtClean="0">
                <a:ln>
                  <a:noFill/>
                </a:ln>
                <a:solidFill>
                  <a:srgbClr val="000000"/>
                </a:solidFill>
                <a:effectLst/>
                <a:latin typeface="Verdana" panose="020B0604030504040204" pitchFamily="34" charset="0"/>
              </a:rPr>
              <a:t> to an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that has a coverage relation to a cell in the active set, during Serving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Selection. The best cell is the cell with the highest measured quality as defined by </a:t>
            </a:r>
            <a:r>
              <a:rPr kumimoji="0" lang="en-US" sz="1000" b="0" i="0" u="none" strike="noStrike" cap="none" normalizeH="0" baseline="0" dirty="0" err="1" smtClean="0">
                <a:ln>
                  <a:noFill/>
                </a:ln>
                <a:solidFill>
                  <a:srgbClr val="000000"/>
                </a:solidFill>
                <a:effectLst/>
                <a:latin typeface="Verdana" panose="020B0604030504040204" pitchFamily="34" charset="0"/>
              </a:rPr>
              <a:t>UeMeasControl</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hsQualityEstimate</a:t>
            </a:r>
            <a:r>
              <a:rPr kumimoji="0" lang="en-US" sz="1000" b="0" i="0" u="none" strike="noStrike" cap="none" normalizeH="0" baseline="0" dirty="0" smtClean="0">
                <a:ln>
                  <a:noFill/>
                </a:ln>
                <a:solidFill>
                  <a:srgbClr val="000000"/>
                </a:solidFill>
                <a:effectLst/>
                <a:latin typeface="Verdana" panose="020B0604030504040204" pitchFamily="34" charset="0"/>
              </a:rPr>
              <a:t>.</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type: PEG</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Scanner: Not included in any predefined scanner</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is reset after measurement period: Yes</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context: SRNC, DRNC if </a:t>
            </a:r>
            <a:r>
              <a:rPr kumimoji="0" lang="en-US" sz="1000" b="0" i="0" u="none" strike="noStrike" cap="none" normalizeH="0" baseline="0" dirty="0" err="1" smtClean="0">
                <a:ln>
                  <a:noFill/>
                </a:ln>
                <a:solidFill>
                  <a:srgbClr val="000000"/>
                </a:solidFill>
                <a:effectLst/>
                <a:latin typeface="Verdana" panose="020B0604030504040204" pitchFamily="34" charset="0"/>
              </a:rPr>
              <a:t>IurLink</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srncPmReporting</a:t>
            </a:r>
            <a:r>
              <a:rPr kumimoji="0" lang="en-US" sz="1000" b="0" i="0" u="none" strike="noStrike" cap="none" normalizeH="0" baseline="0" dirty="0" smtClean="0">
                <a:ln>
                  <a:noFill/>
                </a:ln>
                <a:solidFill>
                  <a:srgbClr val="000000"/>
                </a:solidFill>
                <a:effectLst/>
                <a:latin typeface="Verdana" panose="020B0604030504040204" pitchFamily="34" charset="0"/>
              </a:rPr>
              <a:t> = ON in SRNC</a:t>
            </a:r>
          </a:p>
          <a:p>
            <a:pPr marL="457200" marR="0" lvl="1" indent="0" algn="l" defTabSz="914400" rtl="0" eaLnBrk="0" fontAlgn="base" latinLnBrk="0" hangingPunct="0">
              <a:lnSpc>
                <a:spcPct val="100000"/>
              </a:lnSpc>
              <a:spcBef>
                <a:spcPct val="0"/>
              </a:spcBef>
              <a:spcAft>
                <a:spcPct val="0"/>
              </a:spcAft>
              <a:buClrTx/>
              <a:buSzTx/>
              <a:buFontTx/>
              <a:buNone/>
              <a:tabLst/>
            </a:pPr>
            <a:endParaRPr lang="en-US" sz="1000" dirty="0">
              <a:solidFill>
                <a:srgbClr val="000000"/>
              </a:solidFill>
              <a:latin typeface="Verdana" panose="020B060403050404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6" name="Rectangle 3"/>
          <p:cNvSpPr>
            <a:spLocks noChangeArrowheads="1"/>
          </p:cNvSpPr>
          <p:nvPr/>
        </p:nvSpPr>
        <p:spPr bwMode="auto">
          <a:xfrm>
            <a:off x="359962" y="1598284"/>
            <a:ext cx="1201202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err="1" smtClean="0">
                <a:ln>
                  <a:noFill/>
                </a:ln>
                <a:solidFill>
                  <a:srgbClr val="000000"/>
                </a:solidFill>
                <a:effectLst/>
                <a:latin typeface="Arial Unicode MS" panose="020B0604020202020204" pitchFamily="34" charset="-128"/>
              </a:rPr>
              <a:t>p</a:t>
            </a:r>
            <a:r>
              <a:rPr kumimoji="0" lang="en-US" sz="1000" b="1" i="0" u="none" strike="noStrike" cap="none" normalizeH="0" baseline="0" dirty="0" err="1" smtClean="0" bmk="">
                <a:ln>
                  <a:noFill/>
                </a:ln>
                <a:solidFill>
                  <a:srgbClr val="000000"/>
                </a:solidFill>
                <a:effectLst/>
                <a:latin typeface="Arial Unicode MS" panose="020B0604020202020204" pitchFamily="34" charset="-128"/>
              </a:rPr>
              <a:t>mEnableHsHhoSuccess</a:t>
            </a:r>
            <a:r>
              <a:rPr kumimoji="0" lang="en-US" sz="10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Verdana" panose="020B0604030504040204" pitchFamily="34" charset="0"/>
              </a:rPr>
              <a:t>Number of successful hard handovers to an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for which this cell was the best cell in the target active set (the active set when the transition was concluded).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Condition: Incremented by one in the best cell in the target active set, when a Physical Channel Reconfiguration Complete message is received from the </a:t>
            </a:r>
            <a:r>
              <a:rPr kumimoji="0" lang="en-US" sz="800" b="0" i="0" u="none" strike="noStrike" cap="none" normalizeH="0" baseline="0" dirty="0" smtClean="0">
                <a:ln>
                  <a:noFill/>
                </a:ln>
                <a:solidFill>
                  <a:srgbClr val="000000"/>
                </a:solidFill>
                <a:effectLst/>
                <a:latin typeface="Verdana" panose="020B0604030504040204" pitchFamily="34" charset="0"/>
              </a:rPr>
              <a:t>UE</a:t>
            </a:r>
            <a:r>
              <a:rPr kumimoji="0" lang="en-US" sz="1000" b="0" i="0" u="none" strike="noStrike" cap="none" normalizeH="0" baseline="0" dirty="0" smtClean="0">
                <a:ln>
                  <a:noFill/>
                </a:ln>
                <a:solidFill>
                  <a:srgbClr val="000000"/>
                </a:solidFill>
                <a:effectLst/>
                <a:latin typeface="Verdana" panose="020B0604030504040204" pitchFamily="34" charset="0"/>
              </a:rPr>
              <a:t> during an attempted hard handover to an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that has a coverage relation to a cell in the active set, during Serving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 Selection. The best cell is the cell with the highest measured quality as defined by </a:t>
            </a:r>
            <a:r>
              <a:rPr kumimoji="0" lang="en-US" sz="1000" b="0" i="0" u="none" strike="noStrike" cap="none" normalizeH="0" baseline="0" dirty="0" err="1" smtClean="0">
                <a:ln>
                  <a:noFill/>
                </a:ln>
                <a:solidFill>
                  <a:srgbClr val="000000"/>
                </a:solidFill>
                <a:effectLst/>
                <a:latin typeface="Verdana" panose="020B0604030504040204" pitchFamily="34" charset="0"/>
              </a:rPr>
              <a:t>UeMeasControl</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hsQualityEstimate</a:t>
            </a:r>
            <a:r>
              <a:rPr kumimoji="0" lang="en-US" sz="1000" b="0" i="0" u="none" strike="noStrike" cap="none" normalizeH="0" baseline="0" dirty="0" smtClean="0">
                <a:ln>
                  <a:noFill/>
                </a:ln>
                <a:solidFill>
                  <a:srgbClr val="000000"/>
                </a:solidFill>
                <a:effectLst/>
                <a:latin typeface="Verdana" panose="020B0604030504040204" pitchFamily="34" charset="0"/>
              </a:rPr>
              <a:t>.</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type: PEG</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Scanner: Not included in any predefined scanner</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is reset after measurement period: </a:t>
            </a:r>
            <a:r>
              <a:rPr kumimoji="0" lang="en-US" sz="1000" b="0" i="0" u="none" strike="noStrike" cap="none" normalizeH="0" baseline="0" dirty="0" err="1" smtClean="0">
                <a:ln>
                  <a:noFill/>
                </a:ln>
                <a:solidFill>
                  <a:srgbClr val="000000"/>
                </a:solidFill>
                <a:effectLst/>
                <a:latin typeface="Verdana" panose="020B0604030504040204" pitchFamily="34" charset="0"/>
              </a:rPr>
              <a:t>YesCounter</a:t>
            </a:r>
            <a:r>
              <a:rPr kumimoji="0" lang="en-US" sz="1000" b="0" i="0" u="none" strike="noStrike" cap="none" normalizeH="0" baseline="0" dirty="0" smtClean="0">
                <a:ln>
                  <a:noFill/>
                </a:ln>
                <a:solidFill>
                  <a:srgbClr val="000000"/>
                </a:solidFill>
                <a:effectLst/>
                <a:latin typeface="Verdana" panose="020B0604030504040204" pitchFamily="34" charset="0"/>
              </a:rPr>
              <a:t> context: SRNC, DRNC if </a:t>
            </a:r>
            <a:r>
              <a:rPr kumimoji="0" lang="en-US" sz="1000" b="0" i="0" u="none" strike="noStrike" cap="none" normalizeH="0" baseline="0" dirty="0" err="1" smtClean="0">
                <a:ln>
                  <a:noFill/>
                </a:ln>
                <a:solidFill>
                  <a:srgbClr val="000000"/>
                </a:solidFill>
                <a:effectLst/>
                <a:latin typeface="Verdana" panose="020B0604030504040204" pitchFamily="34" charset="0"/>
              </a:rPr>
              <a:t>IurLink</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srncPmReporting</a:t>
            </a:r>
            <a:r>
              <a:rPr kumimoji="0" lang="en-US" sz="1000" b="0" i="0" u="none" strike="noStrike" cap="none" normalizeH="0" baseline="0" dirty="0" smtClean="0">
                <a:ln>
                  <a:noFill/>
                </a:ln>
                <a:solidFill>
                  <a:srgbClr val="000000"/>
                </a:solidFill>
                <a:effectLst/>
                <a:latin typeface="Verdana" panose="020B0604030504040204" pitchFamily="34" charset="0"/>
              </a:rPr>
              <a:t> = ON in SRNC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7" name="Rectangle 4"/>
          <p:cNvSpPr>
            <a:spLocks noChangeArrowheads="1"/>
          </p:cNvSpPr>
          <p:nvPr/>
        </p:nvSpPr>
        <p:spPr bwMode="auto">
          <a:xfrm>
            <a:off x="359960" y="3036477"/>
            <a:ext cx="1147208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err="1" smtClean="0">
                <a:ln>
                  <a:noFill/>
                </a:ln>
                <a:solidFill>
                  <a:srgbClr val="000000"/>
                </a:solidFill>
                <a:effectLst/>
                <a:latin typeface="Arial Unicode MS" panose="020B0604020202020204" pitchFamily="34" charset="-128"/>
              </a:rPr>
              <a:t>p</a:t>
            </a:r>
            <a:r>
              <a:rPr kumimoji="0" lang="en-US" sz="1000" b="1" i="0" u="none" strike="noStrike" cap="none" normalizeH="0" baseline="0" dirty="0" err="1" smtClean="0" bmk="">
                <a:ln>
                  <a:noFill/>
                </a:ln>
                <a:solidFill>
                  <a:srgbClr val="000000"/>
                </a:solidFill>
                <a:effectLst/>
                <a:latin typeface="Arial Unicode MS" panose="020B0604020202020204" pitchFamily="34" charset="-128"/>
              </a:rPr>
              <a:t>mEnableEulHhoAttempt</a:t>
            </a:r>
            <a:r>
              <a:rPr kumimoji="0" lang="en-US" sz="10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Verdana" panose="020B0604030504040204" pitchFamily="34" charset="0"/>
              </a:rPr>
              <a:t>Number of attempted hard handovers to an </a:t>
            </a:r>
            <a:r>
              <a:rPr kumimoji="0" lang="en-US" sz="800" b="0" i="0" u="none" strike="noStrike" cap="none" normalizeH="0" baseline="0" dirty="0" smtClean="0">
                <a:ln>
                  <a:noFill/>
                </a:ln>
                <a:solidFill>
                  <a:srgbClr val="000000"/>
                </a:solidFill>
                <a:effectLst/>
                <a:latin typeface="Verdana" panose="020B0604030504040204" pitchFamily="34" charset="0"/>
              </a:rPr>
              <a:t>E-DCH</a:t>
            </a:r>
            <a:r>
              <a:rPr kumimoji="0" lang="en-US" sz="1000" b="0" i="0" u="none" strike="noStrike" cap="none" normalizeH="0" baseline="0" dirty="0" smtClean="0">
                <a:ln>
                  <a:noFill/>
                </a:ln>
                <a:solidFill>
                  <a:srgbClr val="000000"/>
                </a:solidFill>
                <a:effectLst/>
                <a:latin typeface="Verdana" panose="020B0604030504040204" pitchFamily="34" charset="0"/>
              </a:rPr>
              <a:t> cell, for which this cell was the best cell in the source active set (the active set when the transition was triggered).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Condition: Incremented by one in the best cell in the source active set, when a Physical Channel Reconfiguration message is sent to the </a:t>
            </a:r>
            <a:r>
              <a:rPr kumimoji="0" lang="en-US" sz="800" b="0" i="0" u="none" strike="noStrike" cap="none" normalizeH="0" baseline="0" dirty="0" smtClean="0">
                <a:ln>
                  <a:noFill/>
                </a:ln>
                <a:solidFill>
                  <a:srgbClr val="000000"/>
                </a:solidFill>
                <a:effectLst/>
                <a:latin typeface="Verdana" panose="020B0604030504040204" pitchFamily="34" charset="0"/>
              </a:rPr>
              <a:t>UE</a:t>
            </a:r>
            <a:r>
              <a:rPr kumimoji="0" lang="en-US" sz="1000" b="0" i="0" u="none" strike="noStrike" cap="none" normalizeH="0" baseline="0" dirty="0" smtClean="0">
                <a:ln>
                  <a:noFill/>
                </a:ln>
                <a:solidFill>
                  <a:srgbClr val="000000"/>
                </a:solidFill>
                <a:effectLst/>
                <a:latin typeface="Verdana" panose="020B0604030504040204" pitchFamily="34" charset="0"/>
              </a:rPr>
              <a:t> for an attempted hard </a:t>
            </a:r>
            <a:r>
              <a:rPr kumimoji="0" lang="en-US" sz="1000" b="0" i="0" u="none" strike="noStrike" cap="none" normalizeH="0" baseline="0" dirty="0" err="1" smtClean="0">
                <a:ln>
                  <a:noFill/>
                </a:ln>
                <a:solidFill>
                  <a:srgbClr val="000000"/>
                </a:solidFill>
                <a:effectLst/>
                <a:latin typeface="Verdana" panose="020B0604030504040204" pitchFamily="34" charset="0"/>
              </a:rPr>
              <a:t>hardover</a:t>
            </a:r>
            <a:r>
              <a:rPr kumimoji="0" lang="en-US" sz="1000" b="0" i="0" u="none" strike="noStrike" cap="none" normalizeH="0" baseline="0" dirty="0" smtClean="0">
                <a:ln>
                  <a:noFill/>
                </a:ln>
                <a:solidFill>
                  <a:srgbClr val="000000"/>
                </a:solidFill>
                <a:effectLst/>
                <a:latin typeface="Verdana" panose="020B0604030504040204" pitchFamily="34" charset="0"/>
              </a:rPr>
              <a:t> to an </a:t>
            </a:r>
            <a:r>
              <a:rPr kumimoji="0" lang="en-US" sz="800" b="0" i="0" u="none" strike="noStrike" cap="none" normalizeH="0" baseline="0" dirty="0" smtClean="0">
                <a:ln>
                  <a:noFill/>
                </a:ln>
                <a:solidFill>
                  <a:srgbClr val="000000"/>
                </a:solidFill>
                <a:effectLst/>
                <a:latin typeface="Verdana" panose="020B0604030504040204" pitchFamily="34" charset="0"/>
              </a:rPr>
              <a:t>E-DCH</a:t>
            </a:r>
            <a:r>
              <a:rPr kumimoji="0" lang="en-US" sz="1000" b="0" i="0" u="none" strike="noStrike" cap="none" normalizeH="0" baseline="0" dirty="0" smtClean="0">
                <a:ln>
                  <a:noFill/>
                </a:ln>
                <a:solidFill>
                  <a:srgbClr val="000000"/>
                </a:solidFill>
                <a:effectLst/>
                <a:latin typeface="Verdana" panose="020B0604030504040204" pitchFamily="34" charset="0"/>
              </a:rPr>
              <a:t> cell that has a coverage relation to a cell in the active set, during Serving E-DCH/HS-DSCH Cell Selection. The best cell is the cell with the highest measured quality as defined by </a:t>
            </a:r>
            <a:r>
              <a:rPr kumimoji="0" lang="en-US" sz="1000" b="0" i="0" u="none" strike="noStrike" cap="none" normalizeH="0" baseline="0" dirty="0" err="1" smtClean="0">
                <a:ln>
                  <a:noFill/>
                </a:ln>
                <a:solidFill>
                  <a:srgbClr val="000000"/>
                </a:solidFill>
                <a:effectLst/>
                <a:latin typeface="Verdana" panose="020B0604030504040204" pitchFamily="34" charset="0"/>
              </a:rPr>
              <a:t>UeMeasControl</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hsQualityEstimate</a:t>
            </a:r>
            <a:r>
              <a:rPr kumimoji="0" lang="en-US" sz="1000" b="0" i="0" u="none" strike="noStrike" cap="none" normalizeH="0" baseline="0" dirty="0" smtClean="0">
                <a:ln>
                  <a:noFill/>
                </a:ln>
                <a:solidFill>
                  <a:srgbClr val="000000"/>
                </a:solidFill>
                <a:effectLst/>
                <a:latin typeface="Verdana" panose="020B0604030504040204" pitchFamily="34" charset="0"/>
              </a:rPr>
              <a:t>.</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For Multi Carrier connections, this counter is incremented only if this cell is a serving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type: PEG</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Scanner: Not included in any predefined scanner</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is reset after measurement period: Yes</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context: SRNC, DRNC if </a:t>
            </a:r>
            <a:r>
              <a:rPr kumimoji="0" lang="en-US" sz="1000" b="0" i="0" u="none" strike="noStrike" cap="none" normalizeH="0" baseline="0" dirty="0" err="1" smtClean="0">
                <a:ln>
                  <a:noFill/>
                </a:ln>
                <a:solidFill>
                  <a:srgbClr val="000000"/>
                </a:solidFill>
                <a:effectLst/>
                <a:latin typeface="Verdana" panose="020B0604030504040204" pitchFamily="34" charset="0"/>
              </a:rPr>
              <a:t>IurLink</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srncPmReporting</a:t>
            </a:r>
            <a:r>
              <a:rPr kumimoji="0" lang="en-US" sz="1000" b="0" i="0" u="none" strike="noStrike" cap="none" normalizeH="0" baseline="0" dirty="0" smtClean="0">
                <a:ln>
                  <a:noFill/>
                </a:ln>
                <a:solidFill>
                  <a:srgbClr val="000000"/>
                </a:solidFill>
                <a:effectLst/>
                <a:latin typeface="Verdana" panose="020B0604030504040204" pitchFamily="34" charset="0"/>
              </a:rPr>
              <a:t> = ON in SRNC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8" name="Rectangle 5"/>
          <p:cNvSpPr>
            <a:spLocks noChangeArrowheads="1"/>
          </p:cNvSpPr>
          <p:nvPr/>
        </p:nvSpPr>
        <p:spPr bwMode="auto">
          <a:xfrm>
            <a:off x="409435" y="4787938"/>
            <a:ext cx="11832040"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000" b="1" i="0" u="none" strike="noStrike" cap="none" normalizeH="0" baseline="0" dirty="0" err="1" smtClean="0">
                <a:ln>
                  <a:noFill/>
                </a:ln>
                <a:solidFill>
                  <a:srgbClr val="000000"/>
                </a:solidFill>
                <a:effectLst/>
                <a:latin typeface="Arial Unicode MS" panose="020B0604020202020204" pitchFamily="34" charset="-128"/>
              </a:rPr>
              <a:t>p</a:t>
            </a:r>
            <a:r>
              <a:rPr kumimoji="0" lang="en-US" sz="1000" b="1" i="0" u="none" strike="noStrike" cap="none" normalizeH="0" baseline="0" dirty="0" err="1" smtClean="0" bmk="">
                <a:ln>
                  <a:noFill/>
                </a:ln>
                <a:solidFill>
                  <a:srgbClr val="000000"/>
                </a:solidFill>
                <a:effectLst/>
                <a:latin typeface="Arial Unicode MS" panose="020B0604020202020204" pitchFamily="34" charset="-128"/>
              </a:rPr>
              <a:t>mEnableEulHhoSuccess</a:t>
            </a:r>
            <a:r>
              <a:rPr kumimoji="0" lang="en-US" sz="10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Verdana" panose="020B0604030504040204" pitchFamily="34" charset="0"/>
              </a:rPr>
              <a:t>Number of successful hard handovers to an </a:t>
            </a:r>
            <a:r>
              <a:rPr kumimoji="0" lang="en-US" sz="800" b="0" i="0" u="none" strike="noStrike" cap="none" normalizeH="0" baseline="0" dirty="0" smtClean="0">
                <a:ln>
                  <a:noFill/>
                </a:ln>
                <a:solidFill>
                  <a:srgbClr val="000000"/>
                </a:solidFill>
                <a:effectLst/>
                <a:latin typeface="Verdana" panose="020B0604030504040204" pitchFamily="34" charset="0"/>
              </a:rPr>
              <a:t>E-DCH</a:t>
            </a:r>
            <a:r>
              <a:rPr kumimoji="0" lang="en-US" sz="1000" b="0" i="0" u="none" strike="noStrike" cap="none" normalizeH="0" baseline="0" dirty="0" smtClean="0">
                <a:ln>
                  <a:noFill/>
                </a:ln>
                <a:solidFill>
                  <a:srgbClr val="000000"/>
                </a:solidFill>
                <a:effectLst/>
                <a:latin typeface="Verdana" panose="020B0604030504040204" pitchFamily="34" charset="0"/>
              </a:rPr>
              <a:t> cell, for which this cell was the best cell in the target active set (the active set when the transition was concluded).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Condition: Incremented by one in the best cell in the target active set, when a Physical Channel Reconfiguration Complete message is received from the </a:t>
            </a:r>
            <a:r>
              <a:rPr kumimoji="0" lang="en-US" sz="800" b="0" i="0" u="none" strike="noStrike" cap="none" normalizeH="0" baseline="0" dirty="0" smtClean="0">
                <a:ln>
                  <a:noFill/>
                </a:ln>
                <a:solidFill>
                  <a:srgbClr val="000000"/>
                </a:solidFill>
                <a:effectLst/>
                <a:latin typeface="Verdana" panose="020B0604030504040204" pitchFamily="34" charset="0"/>
              </a:rPr>
              <a:t>UE</a:t>
            </a:r>
            <a:r>
              <a:rPr kumimoji="0" lang="en-US" sz="1000" b="0" i="0" u="none" strike="noStrike" cap="none" normalizeH="0" baseline="0" dirty="0" smtClean="0">
                <a:ln>
                  <a:noFill/>
                </a:ln>
                <a:solidFill>
                  <a:srgbClr val="000000"/>
                </a:solidFill>
                <a:effectLst/>
                <a:latin typeface="Verdana" panose="020B0604030504040204" pitchFamily="34" charset="0"/>
              </a:rPr>
              <a:t> during an attempted hard handover to an </a:t>
            </a:r>
            <a:r>
              <a:rPr kumimoji="0" lang="en-US" sz="800" b="0" i="0" u="none" strike="noStrike" cap="none" normalizeH="0" baseline="0" dirty="0" smtClean="0">
                <a:ln>
                  <a:noFill/>
                </a:ln>
                <a:solidFill>
                  <a:srgbClr val="000000"/>
                </a:solidFill>
                <a:effectLst/>
                <a:latin typeface="Verdana" panose="020B0604030504040204" pitchFamily="34" charset="0"/>
              </a:rPr>
              <a:t>E-DCH</a:t>
            </a:r>
            <a:r>
              <a:rPr kumimoji="0" lang="en-US" sz="1000" b="0" i="0" u="none" strike="noStrike" cap="none" normalizeH="0" baseline="0" dirty="0" smtClean="0">
                <a:ln>
                  <a:noFill/>
                </a:ln>
                <a:solidFill>
                  <a:srgbClr val="000000"/>
                </a:solidFill>
                <a:effectLst/>
                <a:latin typeface="Verdana" panose="020B0604030504040204" pitchFamily="34" charset="0"/>
              </a:rPr>
              <a:t> cell that has a coverage relation to a cell in the active set, during Serving E-DCH/HS-DSCH Cell Selection. The best cell is the cell with the highest measured quality as defined by </a:t>
            </a:r>
            <a:r>
              <a:rPr kumimoji="0" lang="en-US" sz="1000" b="0" i="0" u="none" strike="noStrike" cap="none" normalizeH="0" baseline="0" dirty="0" err="1" smtClean="0">
                <a:ln>
                  <a:noFill/>
                </a:ln>
                <a:solidFill>
                  <a:srgbClr val="000000"/>
                </a:solidFill>
                <a:effectLst/>
                <a:latin typeface="Verdana" panose="020B0604030504040204" pitchFamily="34" charset="0"/>
              </a:rPr>
              <a:t>UeMeasControl</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hsQualityEstimate</a:t>
            </a:r>
            <a:r>
              <a:rPr kumimoji="0" lang="en-US" sz="1000" b="0" i="0" u="none" strike="noStrike" cap="none" normalizeH="0" baseline="0" dirty="0" smtClean="0">
                <a:ln>
                  <a:noFill/>
                </a:ln>
                <a:solidFill>
                  <a:srgbClr val="000000"/>
                </a:solidFill>
                <a:effectLst/>
                <a:latin typeface="Verdana" panose="020B0604030504040204" pitchFamily="34" charset="0"/>
              </a:rPr>
              <a:t>.</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For Multi Carrier connections, this counter is incremented only if this cell is a serving </a:t>
            </a:r>
            <a:r>
              <a:rPr kumimoji="0" lang="en-US" sz="800" b="0" i="0" u="none" strike="noStrike" cap="none" normalizeH="0" baseline="0" dirty="0" smtClean="0">
                <a:ln>
                  <a:noFill/>
                </a:ln>
                <a:solidFill>
                  <a:srgbClr val="000000"/>
                </a:solidFill>
                <a:effectLst/>
                <a:latin typeface="Verdana" panose="020B0604030504040204" pitchFamily="34" charset="0"/>
              </a:rPr>
              <a:t>HS-DSCH</a:t>
            </a:r>
            <a:r>
              <a:rPr kumimoji="0" lang="en-US" sz="1000" b="0" i="0" u="none" strike="noStrike" cap="none" normalizeH="0" baseline="0" dirty="0" smtClean="0">
                <a:ln>
                  <a:noFill/>
                </a:ln>
                <a:solidFill>
                  <a:srgbClr val="000000"/>
                </a:solidFill>
                <a:effectLst/>
                <a:latin typeface="Verdana" panose="020B0604030504040204" pitchFamily="34" charset="0"/>
              </a:rPr>
              <a:t> cell.</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type: PEG</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Scanner: Not included in any predefined scanner</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is reset after measurement period: Yes</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Counter context: SRNC, DRNC if </a:t>
            </a:r>
            <a:r>
              <a:rPr kumimoji="0" lang="en-US" sz="1000" b="0" i="0" u="none" strike="noStrike" cap="none" normalizeH="0" baseline="0" dirty="0" err="1" smtClean="0">
                <a:ln>
                  <a:noFill/>
                </a:ln>
                <a:solidFill>
                  <a:srgbClr val="000000"/>
                </a:solidFill>
                <a:effectLst/>
                <a:latin typeface="Verdana" panose="020B0604030504040204" pitchFamily="34" charset="0"/>
              </a:rPr>
              <a:t>IurLink</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srncPmReporting</a:t>
            </a:r>
            <a:r>
              <a:rPr kumimoji="0" lang="en-US" sz="1000" b="0" i="0" u="none" strike="noStrike" cap="none" normalizeH="0" baseline="0" dirty="0" smtClean="0">
                <a:ln>
                  <a:noFill/>
                </a:ln>
                <a:solidFill>
                  <a:srgbClr val="000000"/>
                </a:solidFill>
                <a:effectLst/>
                <a:latin typeface="Verdana" panose="020B0604030504040204" pitchFamily="34" charset="0"/>
              </a:rPr>
              <a:t> = ON in SRNC</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3680290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8" y="207817"/>
            <a:ext cx="10972800" cy="609601"/>
          </a:xfrm>
        </p:spPr>
        <p:txBody>
          <a:bodyPr>
            <a:normAutofit fontScale="90000"/>
          </a:bodyPr>
          <a:lstStyle/>
          <a:p>
            <a:pPr algn="ctr"/>
            <a:r>
              <a:rPr lang="en-US" b="1" dirty="0" smtClean="0">
                <a:solidFill>
                  <a:srgbClr val="FF0000"/>
                </a:solidFill>
              </a:rPr>
              <a:t>Soft HO</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31073" name="Picture 1"/>
          <p:cNvPicPr>
            <a:picLocks noChangeAspect="1" noChangeArrowheads="1"/>
          </p:cNvPicPr>
          <p:nvPr/>
        </p:nvPicPr>
        <p:blipFill>
          <a:blip r:embed="rId2"/>
          <a:srcRect/>
          <a:stretch>
            <a:fillRect/>
          </a:stretch>
        </p:blipFill>
        <p:spPr bwMode="auto">
          <a:xfrm>
            <a:off x="471054" y="916565"/>
            <a:ext cx="11166763" cy="5223694"/>
          </a:xfrm>
          <a:prstGeom prst="rect">
            <a:avLst/>
          </a:prstGeom>
          <a:noFill/>
          <a:ln w="9525">
            <a:noFill/>
            <a:miter lim="800000"/>
            <a:headEnd/>
            <a:tailEnd/>
          </a:ln>
          <a:effectLst/>
        </p:spPr>
      </p:pic>
    </p:spTree>
    <p:extLst>
      <p:ext uri="{BB962C8B-B14F-4D97-AF65-F5344CB8AC3E}">
        <p14:creationId xmlns:p14="http://schemas.microsoft.com/office/powerpoint/2010/main" val="3281029547"/>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2291" y="146187"/>
            <a:ext cx="10515600" cy="626547"/>
          </a:xfrm>
        </p:spPr>
        <p:txBody>
          <a:bodyPr>
            <a:normAutofit fontScale="90000"/>
          </a:bodyPr>
          <a:lstStyle/>
          <a:p>
            <a:r>
              <a:rPr lang="en-US" b="1" dirty="0" smtClean="0">
                <a:solidFill>
                  <a:srgbClr val="FF0000"/>
                </a:solidFill>
              </a:rPr>
              <a:t>Soft HO Counters</a:t>
            </a:r>
            <a:endParaRPr lang="en-US" b="1" dirty="0">
              <a:solidFill>
                <a:srgbClr val="FF0000"/>
              </a:solidFill>
            </a:endParaRPr>
          </a:p>
        </p:txBody>
      </p:sp>
      <p:sp>
        <p:nvSpPr>
          <p:cNvPr id="3" name="Content Placeholder 2"/>
          <p:cNvSpPr>
            <a:spLocks noGrp="1"/>
          </p:cNvSpPr>
          <p:nvPr>
            <p:ph idx="1"/>
          </p:nvPr>
        </p:nvSpPr>
        <p:spPr>
          <a:xfrm>
            <a:off x="0" y="953037"/>
            <a:ext cx="11353800" cy="5223926"/>
          </a:xfrm>
        </p:spPr>
        <p:txBody>
          <a:bodyPr>
            <a:normAutofit fontScale="62500" lnSpcReduction="20000"/>
          </a:bodyPr>
          <a:lstStyle/>
          <a:p>
            <a:pPr>
              <a:buNone/>
            </a:pPr>
            <a:r>
              <a:rPr lang="en-US" b="1" dirty="0">
                <a:solidFill>
                  <a:srgbClr val="FF0000"/>
                </a:solidFill>
              </a:rPr>
              <a:t> </a:t>
            </a:r>
            <a:r>
              <a:rPr lang="en-US" b="1" dirty="0" smtClean="0">
                <a:solidFill>
                  <a:srgbClr val="FF0000"/>
                </a:solidFill>
              </a:rPr>
              <a:t>             </a:t>
            </a:r>
            <a:r>
              <a:rPr lang="en-US" b="1" dirty="0" err="1" smtClean="0">
                <a:solidFill>
                  <a:srgbClr val="FF0000"/>
                </a:solidFill>
              </a:rPr>
              <a:t>pmNoTimesCellFailAddToActSet</a:t>
            </a:r>
            <a:endParaRPr lang="en-US" b="1" dirty="0" smtClean="0">
              <a:solidFill>
                <a:srgbClr val="FF0000"/>
              </a:solidFill>
            </a:endParaRPr>
          </a:p>
          <a:p>
            <a:pPr lvl="1">
              <a:buNone/>
            </a:pPr>
            <a:r>
              <a:rPr lang="en-US" dirty="0" smtClean="0">
                <a:solidFill>
                  <a:srgbClr val="0070C0"/>
                </a:solidFill>
              </a:rPr>
              <a:t>Number </a:t>
            </a:r>
            <a:r>
              <a:rPr lang="en-US" dirty="0">
                <a:solidFill>
                  <a:srgbClr val="0070C0"/>
                </a:solidFill>
              </a:rPr>
              <a:t>of times that a cell could not be added to the active set of a </a:t>
            </a:r>
            <a:r>
              <a:rPr lang="en-US" dirty="0" smtClean="0">
                <a:solidFill>
                  <a:srgbClr val="0070C0"/>
                </a:solidFill>
              </a:rPr>
              <a:t>UE. Condition</a:t>
            </a:r>
            <a:r>
              <a:rPr lang="en-US" dirty="0">
                <a:solidFill>
                  <a:srgbClr val="0070C0"/>
                </a:solidFill>
              </a:rPr>
              <a:t>: Incremented by one in the target cell (the cell that could not be added to the active set), when any of the following occurs during an attempt to add an radio link:</a:t>
            </a:r>
          </a:p>
          <a:p>
            <a:pPr lvl="2">
              <a:buNone/>
            </a:pPr>
            <a:r>
              <a:rPr lang="en-US" dirty="0" smtClean="0"/>
              <a:t>admission </a:t>
            </a:r>
            <a:r>
              <a:rPr lang="en-US" dirty="0"/>
              <a:t>is not granted</a:t>
            </a:r>
          </a:p>
          <a:p>
            <a:pPr lvl="2">
              <a:buNone/>
            </a:pPr>
            <a:r>
              <a:rPr lang="en-US" dirty="0" smtClean="0"/>
              <a:t>it </a:t>
            </a:r>
            <a:r>
              <a:rPr lang="en-US" dirty="0"/>
              <a:t>is not possible to allocate a downlink channelization code</a:t>
            </a:r>
          </a:p>
          <a:p>
            <a:pPr lvl="2">
              <a:buNone/>
            </a:pPr>
            <a:r>
              <a:rPr lang="en-US" dirty="0" smtClean="0"/>
              <a:t>the </a:t>
            </a:r>
            <a:r>
              <a:rPr lang="en-US" dirty="0"/>
              <a:t>RNC receives an NBAP Radio Link Setup Failure message from the RBS, indicating that the Radio Link Setup procedure failed</a:t>
            </a:r>
          </a:p>
          <a:p>
            <a:pPr lvl="2">
              <a:buNone/>
            </a:pPr>
            <a:r>
              <a:rPr lang="en-US" dirty="0" smtClean="0"/>
              <a:t>the </a:t>
            </a:r>
            <a:r>
              <a:rPr lang="en-US" dirty="0"/>
              <a:t>RNC receives an NBAP Radio Link Addition Failure message from the RBS, indicating that the Radio Link Addition procedure </a:t>
            </a:r>
            <a:r>
              <a:rPr lang="en-US" dirty="0" smtClean="0"/>
              <a:t>failed</a:t>
            </a:r>
          </a:p>
          <a:p>
            <a:pPr lvl="2">
              <a:buNone/>
            </a:pPr>
            <a:r>
              <a:rPr lang="en-US" dirty="0" smtClean="0"/>
              <a:t>the Radio Link Setup or Radio Link Addition procedure times out in the RBS</a:t>
            </a:r>
          </a:p>
          <a:p>
            <a:pPr lvl="2">
              <a:buNone/>
            </a:pPr>
            <a:r>
              <a:rPr lang="en-US" dirty="0" smtClean="0"/>
              <a:t>the RNC receives an RRC Active Set Update Failure message from the UE, indicating that the Active Set Update procedure failed</a:t>
            </a:r>
          </a:p>
          <a:p>
            <a:pPr lvl="2">
              <a:buNone/>
            </a:pPr>
            <a:r>
              <a:rPr lang="en-US" dirty="0" smtClean="0"/>
              <a:t>the Active Set Update procedure times out in the UE.</a:t>
            </a:r>
          </a:p>
          <a:p>
            <a:pPr lvl="2">
              <a:buNone/>
            </a:pPr>
            <a:r>
              <a:rPr lang="en-US" sz="3200" b="1" dirty="0" err="1" smtClean="0">
                <a:solidFill>
                  <a:srgbClr val="FF0000"/>
                </a:solidFill>
              </a:rPr>
              <a:t>pmRlAddAttemptsBestCellSpeech</a:t>
            </a:r>
            <a:r>
              <a:rPr lang="en-US" sz="2900" b="1" dirty="0" smtClean="0">
                <a:solidFill>
                  <a:srgbClr val="FF0000"/>
                </a:solidFill>
              </a:rPr>
              <a:t> </a:t>
            </a:r>
          </a:p>
          <a:p>
            <a:pPr marL="914400" lvl="2" indent="0">
              <a:buNone/>
            </a:pPr>
            <a:r>
              <a:rPr lang="en-US" sz="2400" dirty="0" smtClean="0">
                <a:solidFill>
                  <a:srgbClr val="0070C0"/>
                </a:solidFill>
              </a:rPr>
              <a:t>Number of attempted radio link additions for calls that included any CS Conversational Speech RAB (including AMR Single-mode 12.2, AMR-NB Multi-mode single- and multi-rate, and AMR-WB).</a:t>
            </a:r>
          </a:p>
          <a:p>
            <a:pPr marL="914400" lvl="2" indent="0">
              <a:buNone/>
            </a:pPr>
            <a:r>
              <a:rPr lang="en-US" dirty="0" smtClean="0"/>
              <a:t>Condition: Incremented by one in the best cell in the active set when an attempt is made to add a new RL to the active set or to replace an RL in the active set, for a call that includes a CS Conversational Speech RAB. The counter is incremented after a handover proposal from the handover evaluation function or after the RNC receives an RNSAP Radio Link Addition Request message</a:t>
            </a:r>
          </a:p>
          <a:p>
            <a:pPr marL="914400" lvl="2" indent="0">
              <a:buNone/>
            </a:pP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8679226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618" y="0"/>
            <a:ext cx="10972800" cy="653617"/>
          </a:xfrm>
        </p:spPr>
        <p:txBody>
          <a:bodyPr>
            <a:normAutofit fontScale="90000"/>
          </a:bodyPr>
          <a:lstStyle/>
          <a:p>
            <a:pPr algn="ctr"/>
            <a:r>
              <a:rPr lang="en-US" b="1" dirty="0" smtClean="0">
                <a:solidFill>
                  <a:srgbClr val="FF0000"/>
                </a:solidFill>
              </a:rPr>
              <a:t>IRAT_HO</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29025" name="Picture 1"/>
          <p:cNvPicPr>
            <a:picLocks noChangeAspect="1" noChangeArrowheads="1"/>
          </p:cNvPicPr>
          <p:nvPr/>
        </p:nvPicPr>
        <p:blipFill>
          <a:blip r:embed="rId2"/>
          <a:srcRect/>
          <a:stretch>
            <a:fillRect/>
          </a:stretch>
        </p:blipFill>
        <p:spPr bwMode="auto">
          <a:xfrm>
            <a:off x="463261" y="829974"/>
            <a:ext cx="11188412" cy="5219910"/>
          </a:xfrm>
          <a:prstGeom prst="rect">
            <a:avLst/>
          </a:prstGeom>
          <a:noFill/>
          <a:ln w="9525">
            <a:noFill/>
            <a:miter lim="800000"/>
            <a:headEnd/>
            <a:tailEnd/>
          </a:ln>
          <a:effectLst/>
        </p:spPr>
      </p:pic>
    </p:spTree>
    <p:extLst>
      <p:ext uri="{BB962C8B-B14F-4D97-AF65-F5344CB8AC3E}">
        <p14:creationId xmlns:p14="http://schemas.microsoft.com/office/powerpoint/2010/main" val="2446546371"/>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53617"/>
          </a:xfrm>
        </p:spPr>
        <p:txBody>
          <a:bodyPr>
            <a:normAutofit fontScale="90000"/>
          </a:bodyPr>
          <a:lstStyle/>
          <a:p>
            <a:pPr algn="ctr"/>
            <a:r>
              <a:rPr lang="en-US" b="1" dirty="0" smtClean="0">
                <a:solidFill>
                  <a:srgbClr val="FF0000"/>
                </a:solidFill>
              </a:rPr>
              <a:t>IRAT_IN_CS</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28001" name="Picture 1"/>
          <p:cNvPicPr>
            <a:picLocks noChangeAspect="1" noChangeArrowheads="1"/>
          </p:cNvPicPr>
          <p:nvPr/>
        </p:nvPicPr>
        <p:blipFill>
          <a:blip r:embed="rId2"/>
          <a:srcRect/>
          <a:stretch>
            <a:fillRect/>
          </a:stretch>
        </p:blipFill>
        <p:spPr bwMode="auto">
          <a:xfrm>
            <a:off x="628218" y="1152093"/>
            <a:ext cx="11051164" cy="5175011"/>
          </a:xfrm>
          <a:prstGeom prst="rect">
            <a:avLst/>
          </a:prstGeom>
          <a:noFill/>
          <a:ln w="9525">
            <a:noFill/>
            <a:miter lim="800000"/>
            <a:headEnd/>
            <a:tailEnd/>
          </a:ln>
          <a:effectLst/>
        </p:spPr>
      </p:pic>
    </p:spTree>
    <p:extLst>
      <p:ext uri="{BB962C8B-B14F-4D97-AF65-F5344CB8AC3E}">
        <p14:creationId xmlns:p14="http://schemas.microsoft.com/office/powerpoint/2010/main" val="2394358772"/>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IRAT_OUT_PS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68806576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45825" y="360223"/>
            <a:ext cx="7034971" cy="648269"/>
          </a:xfrm>
        </p:spPr>
        <p:txBody>
          <a:bodyPr>
            <a:normAutofit/>
          </a:bodyPr>
          <a:lstStyle/>
          <a:p>
            <a:pPr algn="ctr"/>
            <a:r>
              <a:rPr lang="en-US" sz="2800" b="1" dirty="0" smtClean="0">
                <a:solidFill>
                  <a:srgbClr val="FF0000"/>
                </a:solidFill>
              </a:rPr>
              <a:t>3G neighbor checking in 2G</a:t>
            </a:r>
            <a:endParaRPr lang="en-US" sz="2800"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645825" y="3207806"/>
            <a:ext cx="5704762" cy="1904762"/>
          </a:xfrm>
          <a:prstGeom prst="rect">
            <a:avLst/>
          </a:prstGeom>
        </p:spPr>
      </p:pic>
      <p:sp>
        <p:nvSpPr>
          <p:cNvPr id="8" name="Text Placeholder 7"/>
          <p:cNvSpPr>
            <a:spLocks noGrp="1"/>
          </p:cNvSpPr>
          <p:nvPr>
            <p:ph type="body" sz="half" idx="2"/>
          </p:nvPr>
        </p:nvSpPr>
        <p:spPr>
          <a:xfrm>
            <a:off x="839789" y="2057400"/>
            <a:ext cx="7415571" cy="479738"/>
          </a:xfrm>
        </p:spPr>
        <p:txBody>
          <a:bodyPr>
            <a:normAutofit/>
          </a:bodyPr>
          <a:lstStyle/>
          <a:p>
            <a:r>
              <a:rPr lang="en-US" dirty="0" smtClean="0"/>
              <a:t>The 2G commands shows the cells which are defined for 3G cell</a:t>
            </a:r>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026" name="Picture 2" descr="C:\Users\MOHAMM~1.T\AppData\Local\Temp\SNAGHTML148fa3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5138" y="64652"/>
            <a:ext cx="2757880" cy="6575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6841331"/>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0295" y="276895"/>
            <a:ext cx="7402691" cy="379927"/>
          </a:xfrm>
        </p:spPr>
        <p:txBody>
          <a:bodyPr>
            <a:noAutofit/>
          </a:bodyPr>
          <a:lstStyle/>
          <a:p>
            <a:pPr algn="ctr"/>
            <a:r>
              <a:rPr lang="en-US" sz="2400" dirty="0" smtClean="0">
                <a:solidFill>
                  <a:srgbClr val="FF0000"/>
                </a:solidFill>
              </a:rPr>
              <a:t>3G Neighbors (2G and 3G)</a:t>
            </a:r>
            <a:endParaRPr lang="en-US" sz="2400" dirty="0">
              <a:solidFill>
                <a:srgbClr val="FF0000"/>
              </a:solidFill>
            </a:endParaRPr>
          </a:p>
        </p:txBody>
      </p:sp>
      <p:pic>
        <p:nvPicPr>
          <p:cNvPr id="3074" name="Picture 2" descr="C:\Users\MOHAMM~1.T\AppData\Local\Temp\SNAGHTML6cb2bb8.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5218" y="1411448"/>
            <a:ext cx="7389581" cy="300886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3078" name="Picture 6" descr="C:\Users\MOHAMM~1.T\AppData\Local\Temp\SNAGHTML6cca4f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764" y="850787"/>
            <a:ext cx="9088981" cy="436600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732512" y="6185180"/>
            <a:ext cx="10719103" cy="369332"/>
          </a:xfrm>
          <a:prstGeom prst="rect">
            <a:avLst/>
          </a:prstGeom>
        </p:spPr>
        <p:txBody>
          <a:bodyPr wrap="square">
            <a:spAutoFit/>
          </a:bodyPr>
          <a:lstStyle/>
          <a:p>
            <a:r>
              <a:rPr lang="en-US" dirty="0" err="1">
                <a:solidFill>
                  <a:srgbClr val="000000"/>
                </a:solidFill>
                <a:latin typeface="Calibri" panose="020F0502020204030204" pitchFamily="34" charset="0"/>
                <a:ea typeface="Calibri" panose="020F0502020204030204" pitchFamily="34" charset="0"/>
              </a:rPr>
              <a:t>cr</a:t>
            </a:r>
            <a:r>
              <a:rPr lang="en-US" dirty="0">
                <a:solidFill>
                  <a:srgbClr val="000000"/>
                </a:solidFill>
                <a:latin typeface="Calibri" panose="020F0502020204030204" pitchFamily="34" charset="0"/>
                <a:ea typeface="Calibri" panose="020F0502020204030204" pitchFamily="34" charset="0"/>
              </a:rPr>
              <a:t> </a:t>
            </a:r>
            <a:r>
              <a:rPr lang="en-US" dirty="0" err="1" smtClean="0">
                <a:solidFill>
                  <a:srgbClr val="000000"/>
                </a:solidFill>
                <a:latin typeface="Calibri" panose="020F0502020204030204" pitchFamily="34" charset="0"/>
                <a:ea typeface="Calibri" panose="020F0502020204030204" pitchFamily="34" charset="0"/>
              </a:rPr>
              <a:t>RncFunction</a:t>
            </a:r>
            <a:r>
              <a:rPr lang="en-US" dirty="0" smtClean="0">
                <a:solidFill>
                  <a:srgbClr val="000000"/>
                </a:solidFill>
                <a:latin typeface="Calibri" panose="020F0502020204030204" pitchFamily="34" charset="0"/>
                <a:ea typeface="Calibri" panose="020F0502020204030204" pitchFamily="34" charset="0"/>
              </a:rPr>
              <a:t>=1,UtranCell=7097XC1,utranrelation=7097XC1_7096XA1 </a:t>
            </a:r>
            <a:r>
              <a:rPr lang="en-US" dirty="0" err="1" smtClean="0">
                <a:solidFill>
                  <a:srgbClr val="000000"/>
                </a:solidFill>
                <a:latin typeface="Calibri" panose="020F0502020204030204" pitchFamily="34" charset="0"/>
                <a:ea typeface="Calibri" panose="020F0502020204030204" pitchFamily="34" charset="0"/>
              </a:rPr>
              <a:t>utrancell</a:t>
            </a:r>
            <a:r>
              <a:rPr lang="en-US" dirty="0" smtClean="0">
                <a:solidFill>
                  <a:srgbClr val="000000"/>
                </a:solidFill>
                <a:latin typeface="Calibri" panose="020F0502020204030204" pitchFamily="34" charset="0"/>
                <a:ea typeface="Calibri" panose="020F0502020204030204" pitchFamily="34" charset="0"/>
              </a:rPr>
              <a:t>=7096XA1 </a:t>
            </a:r>
            <a:endParaRPr lang="en-US" sz="2000" dirty="0">
              <a:effectLst/>
              <a:latin typeface="Times New Roman" panose="02020603050405020304" pitchFamily="18" charset="0"/>
              <a:ea typeface="Calibri" panose="020F0502020204030204" pitchFamily="34" charset="0"/>
            </a:endParaRPr>
          </a:p>
        </p:txBody>
      </p:sp>
      <p:pic>
        <p:nvPicPr>
          <p:cNvPr id="3" name="Picture 2"/>
          <p:cNvPicPr>
            <a:picLocks noChangeAspect="1"/>
          </p:cNvPicPr>
          <p:nvPr/>
        </p:nvPicPr>
        <p:blipFill>
          <a:blip r:embed="rId4"/>
          <a:stretch>
            <a:fillRect/>
          </a:stretch>
        </p:blipFill>
        <p:spPr>
          <a:xfrm>
            <a:off x="5245431" y="1411448"/>
            <a:ext cx="6840352" cy="5236541"/>
          </a:xfrm>
          <a:prstGeom prst="rect">
            <a:avLst/>
          </a:prstGeom>
        </p:spPr>
      </p:pic>
    </p:spTree>
    <p:extLst>
      <p:ext uri="{BB962C8B-B14F-4D97-AF65-F5344CB8AC3E}">
        <p14:creationId xmlns:p14="http://schemas.microsoft.com/office/powerpoint/2010/main" val="435262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8"/>
                                        </p:tgtEl>
                                        <p:attrNameLst>
                                          <p:attrName>style.visibility</p:attrName>
                                        </p:attrNameLst>
                                      </p:cBhvr>
                                      <p:to>
                                        <p:strVal val="visible"/>
                                      </p:to>
                                    </p:set>
                                    <p:animEffect transition="in" filter="blinds(horizontal)">
                                      <p:cBhvr>
                                        <p:cTn id="7" dur="500"/>
                                        <p:tgtEl>
                                          <p:spTgt spid="3078"/>
                                        </p:tgtEl>
                                      </p:cBhvr>
                                    </p:animEffect>
                                  </p:childTnLst>
                                  <p:subTnLst>
                                    <p:set>
                                      <p:cBhvr override="childStyle">
                                        <p:cTn dur="1" fill="hold" display="0" masterRel="nextClick" afterEffect="1"/>
                                        <p:tgtEl>
                                          <p:spTgt spid="307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8" presetClass="entr" presetSubtype="16" fill="hold" nodeType="click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diamond(in)">
                                      <p:cBhvr>
                                        <p:cTn id="17" dur="2000"/>
                                        <p:tgtEl>
                                          <p:spTgt spid="3074"/>
                                        </p:tgtEl>
                                      </p:cBhvr>
                                    </p:animEffect>
                                  </p:childTnLst>
                                  <p:subTnLst>
                                    <p:set>
                                      <p:cBhvr override="childStyle">
                                        <p:cTn dur="1" fill="hold" display="0" masterRel="nextClick" afterEffect="1"/>
                                        <p:tgtEl>
                                          <p:spTgt spid="307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30"/>
            <a:ext cx="10515600" cy="580805"/>
          </a:xfrm>
        </p:spPr>
        <p:txBody>
          <a:bodyPr>
            <a:normAutofit fontScale="90000"/>
          </a:bodyPr>
          <a:lstStyle/>
          <a:p>
            <a:pPr algn="ctr"/>
            <a:r>
              <a:rPr lang="en-US" b="1" dirty="0">
                <a:solidFill>
                  <a:srgbClr val="FF0000"/>
                </a:solidFill>
              </a:rPr>
              <a:t>compressed mode</a:t>
            </a:r>
          </a:p>
        </p:txBody>
      </p:sp>
      <p:sp>
        <p:nvSpPr>
          <p:cNvPr id="3" name="Content Placeholder 2"/>
          <p:cNvSpPr>
            <a:spLocks noGrp="1"/>
          </p:cNvSpPr>
          <p:nvPr>
            <p:ph idx="1"/>
          </p:nvPr>
        </p:nvSpPr>
        <p:spPr>
          <a:xfrm>
            <a:off x="567561" y="1119352"/>
            <a:ext cx="11303875" cy="5423338"/>
          </a:xfrm>
        </p:spPr>
        <p:txBody>
          <a:bodyPr>
            <a:normAutofit lnSpcReduction="10000"/>
          </a:bodyPr>
          <a:lstStyle/>
          <a:p>
            <a:pPr algn="just"/>
            <a:r>
              <a:rPr lang="en-US" dirty="0" smtClean="0"/>
              <a:t>It also </a:t>
            </a:r>
            <a:r>
              <a:rPr lang="en-US" dirty="0"/>
              <a:t>known as the Slotted Mode, is needed when making measurements on another frequency (</a:t>
            </a:r>
            <a:r>
              <a:rPr lang="en-US" dirty="0">
                <a:solidFill>
                  <a:srgbClr val="0070C0"/>
                </a:solidFill>
              </a:rPr>
              <a:t>inter-frequency</a:t>
            </a:r>
            <a:r>
              <a:rPr lang="en-US" dirty="0"/>
              <a:t>) or on a different radio technology (</a:t>
            </a:r>
            <a:r>
              <a:rPr lang="en-US" dirty="0">
                <a:solidFill>
                  <a:srgbClr val="0070C0"/>
                </a:solidFill>
              </a:rPr>
              <a:t>inter-RAT</a:t>
            </a:r>
            <a:r>
              <a:rPr lang="en-US" dirty="0"/>
              <a:t>). In the Compressed Mode the transmission and reception are stopped for a short time and the measurements are performed on other frequency or RAT in that time. After the time is over the transmission and reception resumes. To make sure that the data is not lost, the data is compressed in the frame making empty space where measurements can be performed</a:t>
            </a:r>
            <a:r>
              <a:rPr lang="en-US" dirty="0" smtClean="0"/>
              <a:t>.</a:t>
            </a:r>
            <a:r>
              <a:rPr lang="en-US" dirty="0"/>
              <a:t> 1 to 7 slots per frame can be allocated for the UE to perform this intra frequency (hard handover)</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0568417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1163" y="0"/>
            <a:ext cx="10972800" cy="556635"/>
          </a:xfrm>
        </p:spPr>
        <p:txBody>
          <a:bodyPr>
            <a:normAutofit fontScale="90000"/>
          </a:bodyPr>
          <a:lstStyle/>
          <a:p>
            <a:r>
              <a:rPr lang="en-US" b="1" dirty="0" smtClean="0">
                <a:solidFill>
                  <a:srgbClr val="FF0000"/>
                </a:solidFill>
              </a:rPr>
              <a:t>3G Channels</a:t>
            </a:r>
            <a:endParaRPr lang="en-US" b="1" dirty="0">
              <a:solidFill>
                <a:srgbClr val="FF0000"/>
              </a:solidFill>
            </a:endParaRPr>
          </a:p>
        </p:txBody>
      </p:sp>
      <p:pic>
        <p:nvPicPr>
          <p:cNvPr id="2050" name="Picture 2" descr="Channel mapping in umts"/>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661435" y="1600200"/>
            <a:ext cx="6869129"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35983103"/>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algn="r" eaLnBrk="1" hangingPunct="1"/>
            <a:endParaRPr lang="en-US" sz="4000"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66400287"/>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Connection Quality Monitoring</a:t>
            </a:r>
          </a:p>
        </p:txBody>
      </p:sp>
      <p:sp>
        <p:nvSpPr>
          <p:cNvPr id="3" name="Content Placeholder 2"/>
          <p:cNvSpPr>
            <a:spLocks noGrp="1"/>
          </p:cNvSpPr>
          <p:nvPr>
            <p:ph idx="1"/>
          </p:nvPr>
        </p:nvSpPr>
        <p:spPr/>
        <p:txBody>
          <a:bodyPr/>
          <a:lstStyle/>
          <a:p>
            <a:r>
              <a:rPr lang="en-US" dirty="0"/>
              <a:t>DL quality measurements </a:t>
            </a:r>
            <a:r>
              <a:rPr lang="en-US" dirty="0" smtClean="0"/>
              <a:t>based on </a:t>
            </a:r>
          </a:p>
          <a:p>
            <a:pPr lvl="2"/>
            <a:r>
              <a:rPr lang="en-US" dirty="0" smtClean="0"/>
              <a:t>P-CPICH </a:t>
            </a:r>
            <a:r>
              <a:rPr lang="en-US" dirty="0" err="1" smtClean="0"/>
              <a:t>Ec</a:t>
            </a:r>
            <a:r>
              <a:rPr lang="en-US" dirty="0" smtClean="0"/>
              <a:t>/No</a:t>
            </a:r>
          </a:p>
          <a:p>
            <a:pPr lvl="2"/>
            <a:r>
              <a:rPr lang="en-US" dirty="0" smtClean="0"/>
              <a:t>P-CPICH </a:t>
            </a:r>
            <a:r>
              <a:rPr lang="en-US" dirty="0"/>
              <a:t>RSCP running in </a:t>
            </a:r>
            <a:r>
              <a:rPr lang="en-US" dirty="0" smtClean="0"/>
              <a:t>parallel</a:t>
            </a:r>
          </a:p>
          <a:p>
            <a:r>
              <a:rPr lang="en-US" dirty="0"/>
              <a:t>UL </a:t>
            </a:r>
            <a:endParaRPr lang="en-US" dirty="0" smtClean="0"/>
          </a:p>
          <a:p>
            <a:pPr lvl="2"/>
            <a:r>
              <a:rPr lang="en-US" dirty="0" smtClean="0"/>
              <a:t>UE</a:t>
            </a:r>
            <a:r>
              <a:rPr lang="en-US" dirty="0"/>
              <a:t> </a:t>
            </a:r>
            <a:r>
              <a:rPr lang="en-US" dirty="0" err="1" smtClean="0"/>
              <a:t>Tx</a:t>
            </a:r>
            <a:r>
              <a:rPr lang="en-US" dirty="0" smtClean="0"/>
              <a:t> </a:t>
            </a:r>
            <a:r>
              <a:rPr lang="en-US" dirty="0"/>
              <a:t>power measurements.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471666703"/>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State of All plugs in the Unit</a:t>
            </a:r>
            <a:endParaRPr lang="en-US" b="1" dirty="0">
              <a:solidFill>
                <a:srgbClr val="FF0000"/>
              </a:solidFill>
            </a:endParaRPr>
          </a:p>
        </p:txBody>
      </p:sp>
      <p:pic>
        <p:nvPicPr>
          <p:cNvPr id="3076" name="Picture 4" descr="C:\Users\MOHAMM~1.T\AppData\Local\Temp\SNAGHTML1a2c2b2.PNG"/>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tretch>
            <a:fillRect/>
          </a:stretch>
        </p:blipFill>
        <p:spPr bwMode="auto">
          <a:xfrm>
            <a:off x="609600" y="2527164"/>
            <a:ext cx="5384800" cy="2672034"/>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24480463"/>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3915"/>
            <a:ext cx="10515600" cy="694498"/>
          </a:xfrm>
        </p:spPr>
        <p:txBody>
          <a:bodyPr>
            <a:normAutofit fontScale="90000"/>
          </a:bodyPr>
          <a:lstStyle/>
          <a:p>
            <a:pPr algn="ctr"/>
            <a:r>
              <a:rPr lang="en-US" b="1" dirty="0" smtClean="0">
                <a:solidFill>
                  <a:srgbClr val="FF0000"/>
                </a:solidFill>
              </a:rPr>
              <a:t>For seeing Propagation Delay </a:t>
            </a:r>
            <a:endParaRPr lang="en-US" b="1" dirty="0">
              <a:solidFill>
                <a:srgbClr val="FF0000"/>
              </a:solidFill>
            </a:endParaRPr>
          </a:p>
        </p:txBody>
      </p:sp>
      <p:sp>
        <p:nvSpPr>
          <p:cNvPr id="3" name="Content Placeholder 2"/>
          <p:cNvSpPr>
            <a:spLocks noGrp="1"/>
          </p:cNvSpPr>
          <p:nvPr>
            <p:ph idx="1"/>
          </p:nvPr>
        </p:nvSpPr>
        <p:spPr>
          <a:xfrm>
            <a:off x="209549" y="930816"/>
            <a:ext cx="11144251" cy="4351338"/>
          </a:xfrm>
        </p:spPr>
        <p:txBody>
          <a:bodyPr>
            <a:normAutofit fontScale="92500" lnSpcReduction="20000"/>
          </a:bodyPr>
          <a:lstStyle/>
          <a:p>
            <a:r>
              <a:rPr lang="en-US" dirty="0"/>
              <a:t> </a:t>
            </a:r>
            <a:r>
              <a:rPr lang="en-US" dirty="0" err="1"/>
              <a:t>pmx</a:t>
            </a:r>
            <a:r>
              <a:rPr lang="en-US" dirty="0"/>
              <a:t> . </a:t>
            </a:r>
            <a:r>
              <a:rPr lang="en-US" dirty="0" err="1"/>
              <a:t>pmpropag</a:t>
            </a:r>
            <a:endParaRPr lang="en-US" dirty="0"/>
          </a:p>
          <a:p>
            <a:pPr marL="0" indent="0">
              <a:buNone/>
            </a:pPr>
            <a:r>
              <a:rPr lang="en-US" sz="1400" dirty="0" smtClean="0"/>
              <a:t>Date</a:t>
            </a:r>
            <a:r>
              <a:rPr lang="en-US" sz="1400" dirty="0"/>
              <a:t>: 2015-07-25</a:t>
            </a:r>
          </a:p>
          <a:p>
            <a:pPr marL="0" indent="0">
              <a:buNone/>
            </a:pPr>
            <a:r>
              <a:rPr lang="en-US" sz="1400" dirty="0" smtClean="0"/>
              <a:t>Sector=1,Carrier=1,Prach=1 </a:t>
            </a:r>
            <a:r>
              <a:rPr lang="en-US" sz="1400" dirty="0" err="1"/>
              <a:t>pmPropagationDelay</a:t>
            </a:r>
            <a:r>
              <a:rPr lang="en-US" sz="1400" dirty="0"/>
              <a:t> 464,27836,7444,129,0,0,2,1,0,0,0,0,0,0,0,0,0,0,0,0,0,0,0,0,0,0,0,0,0,0,0,0,0,0,0,0,0,0,0,0,0</a:t>
            </a:r>
          </a:p>
          <a:p>
            <a:pPr marL="0" indent="0">
              <a:buNone/>
            </a:pPr>
            <a:r>
              <a:rPr lang="en-US" sz="1400" dirty="0"/>
              <a:t>Sector=1,Carrier=2,Prach=1 </a:t>
            </a:r>
            <a:r>
              <a:rPr lang="en-US" sz="1400" dirty="0" err="1"/>
              <a:t>pmPropagationDelay</a:t>
            </a:r>
            <a:r>
              <a:rPr lang="en-US" sz="1400" dirty="0"/>
              <a:t> 464,32678,8963,46,0,0,0,0,0,0,0,29,0,0,0,0,0,0,0,0,0,0,0,0,0,0,0,0,0,0,0,0,0,0,0,0,0,0,0,0,0</a:t>
            </a:r>
          </a:p>
          <a:p>
            <a:pPr marL="0" indent="0">
              <a:buNone/>
            </a:pPr>
            <a:r>
              <a:rPr lang="en-US" sz="1400" dirty="0"/>
              <a:t>Sector=3,Carrier=1,Prach=1 </a:t>
            </a:r>
            <a:r>
              <a:rPr lang="en-US" sz="1400" dirty="0" err="1"/>
              <a:t>pmPropagationDelay</a:t>
            </a:r>
            <a:r>
              <a:rPr lang="en-US" sz="1400" dirty="0"/>
              <a:t> 464,16388,3955,1,0,0,1,0,0,0,0,0,0,0,0,0,0,0,0,0,0,0,0,0,0,0,0,0,0,0,0,0,0,0,0,0,0,0,0,0,0</a:t>
            </a:r>
          </a:p>
          <a:p>
            <a:pPr marL="0" indent="0">
              <a:buNone/>
            </a:pPr>
            <a:r>
              <a:rPr lang="en-US" sz="1400" dirty="0"/>
              <a:t>Sector=3,Carrier=2,Prach=1 </a:t>
            </a:r>
            <a:r>
              <a:rPr lang="en-US" sz="1400" dirty="0" err="1"/>
              <a:t>pmPropagationDelay</a:t>
            </a:r>
            <a:r>
              <a:rPr lang="en-US" sz="1400" dirty="0"/>
              <a:t> 464,19812,5413,13,0,0,0,0,0,0,0,0,0,0,0,0,0,0,0,0,0,0,0,0,0,0,0,0,0,0,0,0,0,0,0,0,0,0,0,0,0</a:t>
            </a:r>
          </a:p>
          <a:p>
            <a:pPr marL="0" indent="0">
              <a:buNone/>
            </a:pPr>
            <a:r>
              <a:rPr lang="en-US" sz="1400" dirty="0" smtClean="0"/>
              <a:t>Sector=4,Carrier=1,Prach=1 </a:t>
            </a:r>
            <a:r>
              <a:rPr lang="en-US" sz="1400" dirty="0" err="1"/>
              <a:t>pmPropagationDelay</a:t>
            </a:r>
            <a:r>
              <a:rPr lang="en-US" sz="1400" dirty="0"/>
              <a:t> </a:t>
            </a:r>
            <a:r>
              <a:rPr lang="en-US" sz="1400" dirty="0" smtClean="0"/>
              <a:t>464,36250,767,10,16,0,5,0,0,0,0,0,0,0,0,0,0,0,0,0,0,0,0,0,0,0,0,0,0,0,0,0,0,0,0,0,0,0,0,0,0</a:t>
            </a:r>
          </a:p>
          <a:p>
            <a:endParaRPr lang="en-US" sz="1400" dirty="0"/>
          </a:p>
          <a:p>
            <a:r>
              <a:rPr lang="en-US" sz="2900" dirty="0" smtClean="0"/>
              <a:t>Another one (Has overshooting)</a:t>
            </a:r>
            <a:endParaRPr lang="en-US" sz="2900" dirty="0"/>
          </a:p>
          <a:p>
            <a:pPr marL="0" indent="0">
              <a:buNone/>
            </a:pPr>
            <a:r>
              <a:rPr lang="en-US" sz="1400" dirty="0" smtClean="0"/>
              <a:t>Sector=1,Carrier=1,Prach=1 </a:t>
            </a:r>
            <a:r>
              <a:rPr lang="en-US" sz="1400" dirty="0" err="1"/>
              <a:t>pmPropagationDelay</a:t>
            </a:r>
            <a:r>
              <a:rPr lang="en-US" sz="1400" dirty="0"/>
              <a:t> 464,6025,6359,3636,3577,295,325,27,86,47,63,9,20,48,23,11,64,4,132,0,2,0,6,2,1,3,12,9,8,6,0,0,0,0,0,0,0,0,0,0,0</a:t>
            </a:r>
          </a:p>
          <a:p>
            <a:pPr marL="0" indent="0">
              <a:buNone/>
            </a:pPr>
            <a:r>
              <a:rPr lang="en-US" sz="1400" dirty="0"/>
              <a:t>Sector=1,Carrier=2,Prach=1 </a:t>
            </a:r>
            <a:r>
              <a:rPr lang="en-US" sz="1400" dirty="0" err="1"/>
              <a:t>pmPropagationDelay</a:t>
            </a:r>
            <a:r>
              <a:rPr lang="en-US" sz="1400" dirty="0"/>
              <a:t> 464,4500,16025,7645,5416,248,430,31,18,84,18,9,21,65,2,6,60,23,180,1,3,2,5,2,0,16,19,2,2,0,0,0,1,0,0,0,0,0,0,0,0</a:t>
            </a:r>
          </a:p>
          <a:p>
            <a:pPr marL="0" indent="0">
              <a:buNone/>
            </a:pPr>
            <a:r>
              <a:rPr lang="en-US" sz="1400" dirty="0"/>
              <a:t>Sector=2,Carrier=1,Prach=1 </a:t>
            </a:r>
            <a:r>
              <a:rPr lang="en-US" sz="1400" dirty="0" err="1"/>
              <a:t>pmPropagationDelay</a:t>
            </a:r>
            <a:r>
              <a:rPr lang="en-US" sz="1400" dirty="0"/>
              <a:t> 464,2867,7607,6746,4605,3818,2922,1850,96,48,793,2441,77,2,2,0,1,1,0,0,0,0,0,2,0,0,0,0,0,0,0,0,0,0,0,1,0,0,0,0,0</a:t>
            </a:r>
          </a:p>
          <a:p>
            <a:pPr marL="0" indent="0">
              <a:buNone/>
            </a:pPr>
            <a:r>
              <a:rPr lang="en-US" sz="1400" dirty="0"/>
              <a:t>Sector=2,Carrier=2,Prach=1 </a:t>
            </a:r>
            <a:r>
              <a:rPr lang="en-US" sz="1400" dirty="0" err="1"/>
              <a:t>pmPropagationDelay</a:t>
            </a:r>
            <a:r>
              <a:rPr lang="en-US" sz="1400" dirty="0"/>
              <a:t> 464,6499,12448,3527,4205,2455,1048,1654,153,161,820,1977,20,0,36,1,2,0,0,0,0,0,0,1,0,0,0,0,0,0,0,0,0,0,0,0,0,0,0,0,0</a:t>
            </a:r>
          </a:p>
          <a:p>
            <a:pPr marL="0" indent="0">
              <a:buNone/>
            </a:pPr>
            <a:r>
              <a:rPr lang="en-US" sz="1400" dirty="0"/>
              <a:t>Sector=3,Carrier=1,Prach=1 </a:t>
            </a:r>
            <a:r>
              <a:rPr lang="en-US" sz="1400" dirty="0" err="1"/>
              <a:t>pmPropagationDelay</a:t>
            </a:r>
            <a:r>
              <a:rPr lang="en-US" sz="1400" dirty="0"/>
              <a:t> 464,4349,3039,5249,4329,121,189,113,117,244,23,22,40,123,230,140,30,32,45,1,0,24,0,1,0,0,0,0,0,0,0,0,0,0,0,0,0,0,0,0,0</a:t>
            </a:r>
          </a:p>
          <a:p>
            <a:pPr marL="0" indent="0">
              <a:buNone/>
            </a:pPr>
            <a:r>
              <a:rPr lang="en-US" sz="1400" dirty="0"/>
              <a:t>Sector=3,Carrier=2,Prach=1 </a:t>
            </a:r>
            <a:r>
              <a:rPr lang="en-US" sz="1400" dirty="0" err="1"/>
              <a:t>pmPropagationDelay</a:t>
            </a:r>
            <a:r>
              <a:rPr lang="en-US" sz="1400" dirty="0"/>
              <a:t> 464,2619,5857,2568,7619,218,219,385,149,26,31,29,6,72,239,48,26,46,28,0,17,6,0,1,1,0,0,0,0,0,0,0,0,0,0,0,0,0,0,0,0</a:t>
            </a: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a:picLocks noChangeAspect="1"/>
          </p:cNvPicPr>
          <p:nvPr/>
        </p:nvPicPr>
        <p:blipFill>
          <a:blip r:embed="rId2"/>
          <a:stretch>
            <a:fillRect/>
          </a:stretch>
        </p:blipFill>
        <p:spPr>
          <a:xfrm>
            <a:off x="643582" y="5384557"/>
            <a:ext cx="10276191" cy="1209524"/>
          </a:xfrm>
          <a:prstGeom prst="rect">
            <a:avLst/>
          </a:prstGeom>
        </p:spPr>
      </p:pic>
    </p:spTree>
    <p:extLst>
      <p:ext uri="{BB962C8B-B14F-4D97-AF65-F5344CB8AC3E}">
        <p14:creationId xmlns:p14="http://schemas.microsoft.com/office/powerpoint/2010/main" val="519047014"/>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9255" y="217378"/>
            <a:ext cx="5445103" cy="653603"/>
          </a:xfrm>
        </p:spPr>
        <p:txBody>
          <a:bodyPr>
            <a:normAutofit/>
          </a:bodyPr>
          <a:lstStyle/>
          <a:p>
            <a:pPr algn="ctr"/>
            <a:r>
              <a:rPr lang="en-US" sz="2400" b="1" dirty="0" smtClean="0">
                <a:solidFill>
                  <a:srgbClr val="FF0000"/>
                </a:solidFill>
              </a:rPr>
              <a:t>For seeing type of antenna</a:t>
            </a:r>
            <a:endParaRPr lang="en-US" sz="24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4767263" y="2228428"/>
            <a:ext cx="6815137" cy="1942356"/>
          </a:xfrm>
          <a:prstGeom prst="rect">
            <a:avLst/>
          </a:prstGeom>
        </p:spPr>
      </p:pic>
      <p:sp>
        <p:nvSpPr>
          <p:cNvPr id="5" name="Text Placeholder 4"/>
          <p:cNvSpPr>
            <a:spLocks noGrp="1"/>
          </p:cNvSpPr>
          <p:nvPr>
            <p:ph type="body" sz="half" idx="2"/>
          </p:nvPr>
        </p:nvSpPr>
        <p:spPr>
          <a:xfrm>
            <a:off x="224798" y="990600"/>
            <a:ext cx="11108220" cy="630382"/>
          </a:xfrm>
        </p:spPr>
        <p:txBody>
          <a:bodyPr>
            <a:normAutofit/>
          </a:bodyPr>
          <a:lstStyle/>
          <a:p>
            <a:r>
              <a:rPr lang="en-US" dirty="0" smtClean="0"/>
              <a:t>The </a:t>
            </a:r>
            <a:r>
              <a:rPr lang="en-US" dirty="0" err="1" smtClean="0"/>
              <a:t>productNo</a:t>
            </a:r>
            <a:r>
              <a:rPr lang="en-US" dirty="0" smtClean="0"/>
              <a:t>. Command </a:t>
            </a:r>
            <a:r>
              <a:rPr lang="en-US" dirty="0" err="1" smtClean="0"/>
              <a:t>showe</a:t>
            </a:r>
            <a:r>
              <a:rPr lang="en-US" dirty="0" smtClean="0"/>
              <a:t> the type of RET, and also the </a:t>
            </a:r>
            <a:r>
              <a:rPr lang="en-US" dirty="0" err="1" smtClean="0"/>
              <a:t>Aretdevicedata</a:t>
            </a:r>
            <a:r>
              <a:rPr lang="en-US" dirty="0" smtClean="0"/>
              <a:t> </a:t>
            </a:r>
            <a:r>
              <a:rPr lang="en-US" dirty="0" err="1" smtClean="0"/>
              <a:t>showe</a:t>
            </a:r>
            <a:r>
              <a:rPr lang="en-US" dirty="0" smtClean="0"/>
              <a:t> the type of antenna which set for the specific RET</a:t>
            </a:r>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2385e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6170" y="1330037"/>
            <a:ext cx="6698182" cy="461266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1056657" y="3071812"/>
            <a:ext cx="9474809" cy="3057205"/>
          </a:xfrm>
          <a:prstGeom prst="rect">
            <a:avLst/>
          </a:prstGeom>
        </p:spPr>
      </p:pic>
    </p:spTree>
    <p:extLst>
      <p:ext uri="{BB962C8B-B14F-4D97-AF65-F5344CB8AC3E}">
        <p14:creationId xmlns:p14="http://schemas.microsoft.com/office/powerpoint/2010/main" val="2175762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ox(in)">
                                      <p:cBhvr>
                                        <p:cTn id="12"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 calcmode="lin" valueType="num">
                                      <p:cBhvr additive="base">
                                        <p:cTn id="17" dur="500" fill="hold"/>
                                        <p:tgtEl>
                                          <p:spTgt spid="1028"/>
                                        </p:tgtEl>
                                        <p:attrNameLst>
                                          <p:attrName>ppt_x</p:attrName>
                                        </p:attrNameLst>
                                      </p:cBhvr>
                                      <p:tavLst>
                                        <p:tav tm="0">
                                          <p:val>
                                            <p:strVal val="#ppt_x"/>
                                          </p:val>
                                        </p:tav>
                                        <p:tav tm="100000">
                                          <p:val>
                                            <p:strVal val="#ppt_x"/>
                                          </p:val>
                                        </p:tav>
                                      </p:tavLst>
                                    </p:anim>
                                    <p:anim calcmode="lin" valueType="num">
                                      <p:cBhvr additive="base">
                                        <p:cTn id="18" dur="500" fill="hold"/>
                                        <p:tgtEl>
                                          <p:spTgt spid="102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2154"/>
          </a:xfrm>
        </p:spPr>
        <p:txBody>
          <a:bodyPr>
            <a:normAutofit fontScale="90000"/>
          </a:bodyPr>
          <a:lstStyle/>
          <a:p>
            <a:pPr algn="ctr"/>
            <a:r>
              <a:rPr lang="en-US" b="1" dirty="0">
                <a:solidFill>
                  <a:srgbClr val="FF0000"/>
                </a:solidFill>
              </a:rPr>
              <a:t>Resource Usage</a:t>
            </a:r>
          </a:p>
        </p:txBody>
      </p:sp>
      <p:sp>
        <p:nvSpPr>
          <p:cNvPr id="3" name="Content Placeholder 2"/>
          <p:cNvSpPr>
            <a:spLocks noGrp="1"/>
          </p:cNvSpPr>
          <p:nvPr>
            <p:ph idx="1"/>
          </p:nvPr>
        </p:nvSpPr>
        <p:spPr>
          <a:xfrm>
            <a:off x="838200" y="927282"/>
            <a:ext cx="10515600" cy="5249683"/>
          </a:xfrm>
        </p:spPr>
        <p:txBody>
          <a:bodyPr/>
          <a:lstStyle/>
          <a:p>
            <a:pPr marL="0" indent="0">
              <a:buNone/>
            </a:pPr>
            <a:r>
              <a:rPr lang="en-US" sz="1400" dirty="0" smtClean="0"/>
              <a:t>***************************************************************************************</a:t>
            </a:r>
            <a:endParaRPr lang="en-US" sz="1400" dirty="0"/>
          </a:p>
          <a:p>
            <a:pPr marL="0" indent="0">
              <a:buNone/>
            </a:pPr>
            <a:r>
              <a:rPr lang="en-US" sz="1400" dirty="0" err="1"/>
              <a:t>ced</a:t>
            </a:r>
            <a:r>
              <a:rPr lang="en-US" sz="1400" dirty="0"/>
              <a:t>[h][p][s][g][r] [-m &lt;module(s)&gt;|-c &lt;</a:t>
            </a:r>
            <a:r>
              <a:rPr lang="en-US" sz="1400" dirty="0" err="1"/>
              <a:t>utrancell</a:t>
            </a:r>
            <a:r>
              <a:rPr lang="en-US" sz="1400" dirty="0"/>
              <a:t>&gt;|-r &lt;</a:t>
            </a:r>
            <a:r>
              <a:rPr lang="en-US" sz="1400" dirty="0" err="1"/>
              <a:t>iublink</a:t>
            </a:r>
            <a:r>
              <a:rPr lang="en-US" sz="1400" dirty="0"/>
              <a:t>&gt;] [ | &lt;</a:t>
            </a:r>
            <a:r>
              <a:rPr lang="en-US" sz="1400" dirty="0" err="1"/>
              <a:t>unix-cmds</a:t>
            </a:r>
            <a:r>
              <a:rPr lang="en-US" sz="1400" dirty="0"/>
              <a:t>&gt;]</a:t>
            </a:r>
          </a:p>
          <a:p>
            <a:pPr marL="0" indent="0">
              <a:buNone/>
            </a:pPr>
            <a:r>
              <a:rPr lang="en-US" sz="1400" dirty="0"/>
              <a:t>***************************************************************************************</a:t>
            </a:r>
          </a:p>
          <a:p>
            <a:pPr marL="0" indent="0">
              <a:buNone/>
            </a:pPr>
            <a:r>
              <a:rPr lang="en-US" sz="1400" dirty="0"/>
              <a:t>Print consumption of cell resources and </a:t>
            </a:r>
            <a:r>
              <a:rPr lang="en-US" sz="1400" dirty="0" err="1"/>
              <a:t>rbs</a:t>
            </a:r>
            <a:r>
              <a:rPr lang="en-US" sz="1400" dirty="0"/>
              <a:t> </a:t>
            </a:r>
            <a:r>
              <a:rPr lang="en-US" sz="1400" dirty="0" err="1"/>
              <a:t>hw</a:t>
            </a:r>
            <a:r>
              <a:rPr lang="en-US" sz="1400" dirty="0"/>
              <a:t>, cell supported features, cell coordinates (RNC only</a:t>
            </a:r>
            <a:r>
              <a:rPr lang="en-US" sz="1400" dirty="0" smtClean="0"/>
              <a:t>)</a:t>
            </a:r>
          </a:p>
          <a:p>
            <a:pPr marL="0" indent="0">
              <a:buNone/>
            </a:pPr>
            <a:r>
              <a:rPr lang="en-US" sz="1400" dirty="0" smtClean="0"/>
              <a:t>Options</a:t>
            </a:r>
            <a:r>
              <a:rPr lang="en-US" sz="1400" dirty="0"/>
              <a:t>:</a:t>
            </a:r>
          </a:p>
          <a:p>
            <a:pPr marL="0" indent="0">
              <a:buNone/>
            </a:pPr>
            <a:r>
              <a:rPr lang="en-US" sz="1400" dirty="0"/>
              <a:t> - </a:t>
            </a:r>
            <a:r>
              <a:rPr lang="en-US" sz="1400" dirty="0" err="1"/>
              <a:t>ced</a:t>
            </a:r>
            <a:r>
              <a:rPr lang="en-US" sz="1400" dirty="0"/>
              <a:t>: consumption of air interface resources for each </a:t>
            </a:r>
            <a:r>
              <a:rPr lang="en-US" sz="1400" dirty="0" err="1"/>
              <a:t>UtranCell</a:t>
            </a:r>
            <a:r>
              <a:rPr lang="en-US" sz="1400" dirty="0"/>
              <a:t>. Read from the coli command "</a:t>
            </a:r>
            <a:r>
              <a:rPr lang="en-US" sz="1400" dirty="0" err="1"/>
              <a:t>celldata</a:t>
            </a:r>
            <a:r>
              <a:rPr lang="en-US" sz="1400" dirty="0"/>
              <a:t>" on module MPs.</a:t>
            </a:r>
          </a:p>
          <a:p>
            <a:pPr marL="0" indent="0">
              <a:buNone/>
            </a:pPr>
            <a:r>
              <a:rPr lang="en-US" sz="1400" dirty="0"/>
              <a:t> - </a:t>
            </a:r>
            <a:r>
              <a:rPr lang="en-US" sz="1400" dirty="0" err="1"/>
              <a:t>cedh</a:t>
            </a:r>
            <a:r>
              <a:rPr lang="en-US" sz="1400" dirty="0"/>
              <a:t>: CE consumption (Channel Element) and number of </a:t>
            </a:r>
            <a:r>
              <a:rPr lang="en-US" sz="1400" dirty="0" err="1"/>
              <a:t>RadioLinks</a:t>
            </a:r>
            <a:r>
              <a:rPr lang="en-US" sz="1400" dirty="0"/>
              <a:t>/UEs for each </a:t>
            </a:r>
            <a:r>
              <a:rPr lang="en-US" sz="1400" dirty="0" err="1"/>
              <a:t>IubLink</a:t>
            </a:r>
            <a:r>
              <a:rPr lang="en-US" sz="1400" dirty="0"/>
              <a:t>. Read from the coli command "</a:t>
            </a:r>
            <a:r>
              <a:rPr lang="en-US" sz="1400" dirty="0" err="1"/>
              <a:t>hwm</a:t>
            </a:r>
            <a:r>
              <a:rPr lang="en-US" sz="1400" dirty="0"/>
              <a:t>" on module</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891304114"/>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484" y="297862"/>
            <a:ext cx="3932237" cy="666482"/>
          </a:xfrm>
        </p:spPr>
        <p:txBody>
          <a:bodyPr>
            <a:normAutofit/>
          </a:bodyPr>
          <a:lstStyle/>
          <a:p>
            <a:pPr algn="ctr"/>
            <a:r>
              <a:rPr lang="en-US" b="1" dirty="0" smtClean="0">
                <a:solidFill>
                  <a:srgbClr val="FF0000"/>
                </a:solidFill>
              </a:rPr>
              <a:t>Tilt and antenna</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5456920" y="297862"/>
            <a:ext cx="6172200" cy="1759538"/>
          </a:xfrm>
          <a:prstGeom prst="rect">
            <a:avLst/>
          </a:prstGeom>
        </p:spPr>
      </p:pic>
      <p:sp>
        <p:nvSpPr>
          <p:cNvPr id="4" name="Text Placeholder 3"/>
          <p:cNvSpPr>
            <a:spLocks noGrp="1"/>
          </p:cNvSpPr>
          <p:nvPr>
            <p:ph type="body" sz="half" idx="2"/>
          </p:nvPr>
        </p:nvSpPr>
        <p:spPr>
          <a:xfrm>
            <a:off x="316861" y="999761"/>
            <a:ext cx="4808931" cy="777524"/>
          </a:xfrm>
        </p:spPr>
        <p:txBody>
          <a:bodyPr/>
          <a:lstStyle/>
          <a:p>
            <a:endParaRPr lang="en-US" dirty="0"/>
          </a:p>
        </p:txBody>
      </p:sp>
      <p:sp>
        <p:nvSpPr>
          <p:cNvPr id="8" name="Footer Placeholder 7"/>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3276740" y="2178714"/>
            <a:ext cx="8352381" cy="2028571"/>
          </a:xfrm>
          <a:prstGeom prst="rect">
            <a:avLst/>
          </a:prstGeom>
        </p:spPr>
      </p:pic>
      <p:pic>
        <p:nvPicPr>
          <p:cNvPr id="7" name="Picture 6"/>
          <p:cNvPicPr>
            <a:picLocks noChangeAspect="1"/>
          </p:cNvPicPr>
          <p:nvPr/>
        </p:nvPicPr>
        <p:blipFill>
          <a:blip r:embed="rId4"/>
          <a:stretch>
            <a:fillRect/>
          </a:stretch>
        </p:blipFill>
        <p:spPr>
          <a:xfrm>
            <a:off x="8150088" y="4328595"/>
            <a:ext cx="3855773" cy="2296273"/>
          </a:xfrm>
          <a:prstGeom prst="rect">
            <a:avLst/>
          </a:prstGeom>
        </p:spPr>
      </p:pic>
      <p:pic>
        <p:nvPicPr>
          <p:cNvPr id="3" name="Picture 2"/>
          <p:cNvPicPr>
            <a:picLocks noChangeAspect="1"/>
          </p:cNvPicPr>
          <p:nvPr/>
        </p:nvPicPr>
        <p:blipFill>
          <a:blip r:embed="rId5"/>
          <a:stretch>
            <a:fillRect/>
          </a:stretch>
        </p:blipFill>
        <p:spPr>
          <a:xfrm>
            <a:off x="174311" y="4328591"/>
            <a:ext cx="7763743" cy="1912452"/>
          </a:xfrm>
          <a:prstGeom prst="rect">
            <a:avLst/>
          </a:prstGeom>
        </p:spPr>
      </p:pic>
      <p:pic>
        <p:nvPicPr>
          <p:cNvPr id="9" name="Picture 8"/>
          <p:cNvPicPr>
            <a:picLocks noChangeAspect="1"/>
          </p:cNvPicPr>
          <p:nvPr/>
        </p:nvPicPr>
        <p:blipFill>
          <a:blip r:embed="rId6"/>
          <a:stretch>
            <a:fillRect/>
          </a:stretch>
        </p:blipFill>
        <p:spPr>
          <a:xfrm>
            <a:off x="316864" y="1115926"/>
            <a:ext cx="7200865" cy="3097358"/>
          </a:xfrm>
          <a:prstGeom prst="rect">
            <a:avLst/>
          </a:prstGeom>
        </p:spPr>
      </p:pic>
    </p:spTree>
    <p:extLst>
      <p:ext uri="{BB962C8B-B14F-4D97-AF65-F5344CB8AC3E}">
        <p14:creationId xmlns:p14="http://schemas.microsoft.com/office/powerpoint/2010/main" val="2843335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5237" y="176069"/>
            <a:ext cx="9102435" cy="599786"/>
          </a:xfrm>
        </p:spPr>
        <p:txBody>
          <a:bodyPr>
            <a:normAutofit/>
          </a:bodyPr>
          <a:lstStyle/>
          <a:p>
            <a:pPr algn="ctr"/>
            <a:r>
              <a:rPr lang="en-US" sz="3200" dirty="0" smtClean="0">
                <a:solidFill>
                  <a:srgbClr val="FF0000"/>
                </a:solidFill>
              </a:rPr>
              <a:t>Change Tilt</a:t>
            </a:r>
            <a:endParaRPr lang="en-US" sz="32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1357827" name="Picture 3"/>
          <p:cNvPicPr>
            <a:picLocks noChangeAspect="1" noChangeArrowheads="1"/>
          </p:cNvPicPr>
          <p:nvPr/>
        </p:nvPicPr>
        <p:blipFill>
          <a:blip r:embed="rId2"/>
          <a:srcRect/>
          <a:stretch>
            <a:fillRect/>
          </a:stretch>
        </p:blipFill>
        <p:spPr bwMode="auto">
          <a:xfrm>
            <a:off x="1609724" y="774989"/>
            <a:ext cx="8666163" cy="3257550"/>
          </a:xfrm>
          <a:prstGeom prst="rect">
            <a:avLst/>
          </a:prstGeom>
          <a:noFill/>
          <a:ln w="9525">
            <a:noFill/>
            <a:miter lim="800000"/>
            <a:headEnd/>
            <a:tailEnd/>
          </a:ln>
          <a:effectLst/>
        </p:spPr>
      </p:pic>
      <p:pic>
        <p:nvPicPr>
          <p:cNvPr id="1357828" name="Picture 4"/>
          <p:cNvPicPr>
            <a:picLocks noChangeAspect="1" noChangeArrowheads="1"/>
          </p:cNvPicPr>
          <p:nvPr/>
        </p:nvPicPr>
        <p:blipFill>
          <a:blip r:embed="rId3"/>
          <a:srcRect/>
          <a:stretch>
            <a:fillRect/>
          </a:stretch>
        </p:blipFill>
        <p:spPr bwMode="auto">
          <a:xfrm>
            <a:off x="1445202" y="4110904"/>
            <a:ext cx="9161463" cy="2238375"/>
          </a:xfrm>
          <a:prstGeom prst="rect">
            <a:avLst/>
          </a:prstGeom>
          <a:noFill/>
          <a:ln w="9525">
            <a:noFill/>
            <a:miter lim="800000"/>
            <a:headEnd/>
            <a:tailEnd/>
          </a:ln>
          <a:effectLst/>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59484" y="0"/>
            <a:ext cx="3932237" cy="609600"/>
          </a:xfrm>
        </p:spPr>
        <p:txBody>
          <a:bodyPr>
            <a:normAutofit/>
          </a:bodyPr>
          <a:lstStyle/>
          <a:p>
            <a:pPr algn="ctr"/>
            <a:r>
              <a:rPr lang="en-US" sz="2800" b="1" dirty="0" smtClean="0">
                <a:solidFill>
                  <a:srgbClr val="FF0000"/>
                </a:solidFill>
              </a:rPr>
              <a:t>Cell Power </a:t>
            </a:r>
            <a:endParaRPr lang="en-US" sz="2800" b="1" dirty="0">
              <a:solidFill>
                <a:srgbClr val="FF0000"/>
              </a:solidFill>
            </a:endParaRPr>
          </a:p>
        </p:txBody>
      </p:sp>
      <p:sp>
        <p:nvSpPr>
          <p:cNvPr id="4" name="Text Placeholder 3"/>
          <p:cNvSpPr>
            <a:spLocks noGrp="1"/>
          </p:cNvSpPr>
          <p:nvPr>
            <p:ph type="body" sz="half" idx="2"/>
          </p:nvPr>
        </p:nvSpPr>
        <p:spPr>
          <a:xfrm>
            <a:off x="261444" y="623455"/>
            <a:ext cx="4808931" cy="544230"/>
          </a:xfrm>
        </p:spPr>
        <p:txBody>
          <a:bodyPr>
            <a:normAutofit/>
          </a:bodyPr>
          <a:lstStyle/>
          <a:p>
            <a:r>
              <a:rPr lang="en-US" dirty="0" smtClean="0"/>
              <a:t>With the following commands we can find the power license, maximum power for cells and cell’s power</a:t>
            </a:r>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2"/>
          <a:stretch>
            <a:fillRect/>
          </a:stretch>
        </p:blipFill>
        <p:spPr>
          <a:xfrm>
            <a:off x="3026216" y="2031464"/>
            <a:ext cx="8885715" cy="2304762"/>
          </a:xfrm>
          <a:prstGeom prst="rect">
            <a:avLst/>
          </a:prstGeom>
        </p:spPr>
      </p:pic>
      <p:pic>
        <p:nvPicPr>
          <p:cNvPr id="9" name="Picture 8"/>
          <p:cNvPicPr>
            <a:picLocks noChangeAspect="1"/>
          </p:cNvPicPr>
          <p:nvPr/>
        </p:nvPicPr>
        <p:blipFill>
          <a:blip r:embed="rId3"/>
          <a:stretch>
            <a:fillRect/>
          </a:stretch>
        </p:blipFill>
        <p:spPr>
          <a:xfrm>
            <a:off x="5318977" y="133580"/>
            <a:ext cx="6509827" cy="1850162"/>
          </a:xfrm>
          <a:prstGeom prst="rect">
            <a:avLst/>
          </a:prstGeom>
        </p:spPr>
      </p:pic>
      <p:pic>
        <p:nvPicPr>
          <p:cNvPr id="3" name="Picture 2"/>
          <p:cNvPicPr>
            <a:picLocks noChangeAspect="1"/>
          </p:cNvPicPr>
          <p:nvPr/>
        </p:nvPicPr>
        <p:blipFill>
          <a:blip r:embed="rId4"/>
          <a:stretch>
            <a:fillRect/>
          </a:stretch>
        </p:blipFill>
        <p:spPr>
          <a:xfrm>
            <a:off x="345547" y="4959926"/>
            <a:ext cx="6292364" cy="1715418"/>
          </a:xfrm>
          <a:prstGeom prst="rect">
            <a:avLst/>
          </a:prstGeom>
        </p:spPr>
      </p:pic>
      <p:pic>
        <p:nvPicPr>
          <p:cNvPr id="5" name="Picture 4"/>
          <p:cNvPicPr>
            <a:picLocks noChangeAspect="1"/>
          </p:cNvPicPr>
          <p:nvPr/>
        </p:nvPicPr>
        <p:blipFill>
          <a:blip r:embed="rId5"/>
          <a:stretch>
            <a:fillRect/>
          </a:stretch>
        </p:blipFill>
        <p:spPr>
          <a:xfrm>
            <a:off x="7836682" y="4724669"/>
            <a:ext cx="4123809" cy="2133333"/>
          </a:xfrm>
          <a:prstGeom prst="rect">
            <a:avLst/>
          </a:prstGeom>
        </p:spPr>
      </p:pic>
      <p:sp>
        <p:nvSpPr>
          <p:cNvPr id="10" name="Rectangle 9"/>
          <p:cNvSpPr/>
          <p:nvPr/>
        </p:nvSpPr>
        <p:spPr>
          <a:xfrm>
            <a:off x="249383" y="4308765"/>
            <a:ext cx="11319164" cy="584775"/>
          </a:xfrm>
          <a:prstGeom prst="rect">
            <a:avLst/>
          </a:prstGeom>
        </p:spPr>
        <p:txBody>
          <a:bodyPr wrap="square">
            <a:spAutoFit/>
          </a:bodyPr>
          <a:lstStyle/>
          <a:p>
            <a:r>
              <a:rPr lang="en-US" sz="1600" dirty="0" smtClean="0"/>
              <a:t>Command:  set  </a:t>
            </a:r>
            <a:r>
              <a:rPr lang="en-US" sz="1600" dirty="0" err="1" smtClean="0"/>
              <a:t>RbsSubrack</a:t>
            </a:r>
            <a:r>
              <a:rPr lang="en-US" sz="1600" dirty="0" smtClean="0"/>
              <a:t>=RUW1,RbsSlot=13,AuxPlugInUnit=RUW-1,DeviceGroup=</a:t>
            </a:r>
            <a:r>
              <a:rPr lang="en-US" sz="1600" dirty="0" err="1" smtClean="0"/>
              <a:t>RUW,TpaDeviceSet</a:t>
            </a:r>
            <a:r>
              <a:rPr lang="en-US" sz="1600" dirty="0" smtClean="0"/>
              <a:t>=1,TpaDevice=1 </a:t>
            </a:r>
            <a:r>
              <a:rPr lang="en-US" sz="1600" dirty="0" err="1" smtClean="0"/>
              <a:t>maxTotalOutputPower</a:t>
            </a:r>
            <a:r>
              <a:rPr lang="en-US" sz="1600" dirty="0" smtClean="0"/>
              <a:t> 80</a:t>
            </a:r>
            <a:endParaRPr lang="en-US" sz="1600" dirty="0"/>
          </a:p>
        </p:txBody>
      </p:sp>
    </p:spTree>
    <p:extLst>
      <p:ext uri="{BB962C8B-B14F-4D97-AF65-F5344CB8AC3E}">
        <p14:creationId xmlns:p14="http://schemas.microsoft.com/office/powerpoint/2010/main" val="3681101502"/>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For tracing </a:t>
            </a:r>
            <a:r>
              <a:rPr lang="en-US" b="1" dirty="0" err="1" smtClean="0">
                <a:solidFill>
                  <a:srgbClr val="FF0000"/>
                </a:solidFill>
              </a:rPr>
              <a:t>NodeB</a:t>
            </a:r>
            <a:r>
              <a:rPr lang="en-US" b="1" dirty="0" smtClean="0">
                <a:solidFill>
                  <a:srgbClr val="FF0000"/>
                </a:solidFill>
              </a:rPr>
              <a:t> implemented commands</a:t>
            </a:r>
            <a:endParaRPr lang="en-US" b="1" dirty="0">
              <a:solidFill>
                <a:srgbClr val="FF0000"/>
              </a:solidFill>
            </a:endParaRPr>
          </a:p>
        </p:txBody>
      </p:sp>
      <p:pic>
        <p:nvPicPr>
          <p:cNvPr id="1026" name="Picture 2" descr="C:\Users\MOHAMM~1.T\AppData\Local\Temp\SNAGHTML3a64bde.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938857" y="2425086"/>
            <a:ext cx="10314286" cy="287619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99984760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458" y="365126"/>
            <a:ext cx="5447764" cy="1115945"/>
          </a:xfrm>
        </p:spPr>
        <p:txBody>
          <a:bodyPr>
            <a:normAutofit fontScale="90000"/>
          </a:bodyPr>
          <a:lstStyle/>
          <a:p>
            <a:r>
              <a:rPr lang="en-US" b="1" dirty="0" smtClean="0">
                <a:solidFill>
                  <a:srgbClr val="FF0000"/>
                </a:solidFill>
              </a:rPr>
              <a:t>Manage Object Overview</a:t>
            </a:r>
            <a:br>
              <a:rPr lang="en-US" b="1" dirty="0" smtClean="0">
                <a:solidFill>
                  <a:srgbClr val="FF0000"/>
                </a:solidFill>
              </a:rPr>
            </a:b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6218880" y="235527"/>
            <a:ext cx="5183411" cy="6151740"/>
          </a:xfrm>
          <a:prstGeom prst="rect">
            <a:avLst/>
          </a:prstGeom>
        </p:spPr>
      </p:pic>
      <p:sp>
        <p:nvSpPr>
          <p:cNvPr id="4" name="Footer Placeholder 3"/>
          <p:cNvSpPr>
            <a:spLocks noGrp="1"/>
          </p:cNvSpPr>
          <p:nvPr>
            <p:ph type="ftr" sz="quarter" idx="11"/>
          </p:nvPr>
        </p:nvSpPr>
        <p:spPr>
          <a:xfrm>
            <a:off x="2664347" y="6359475"/>
            <a:ext cx="3860800" cy="365125"/>
          </a:xfrm>
        </p:spPr>
        <p:txBody>
          <a:bodyPr/>
          <a:lstStyle/>
          <a:p>
            <a:r>
              <a:rPr lang="en-US" smtClean="0"/>
              <a:t>Mohammad Rasoul Tanhatalab (m_r_tanha@yahoo.com)    2016</a:t>
            </a:r>
            <a:endParaRPr lang="en-US" dirty="0"/>
          </a:p>
        </p:txBody>
      </p:sp>
      <p:sp>
        <p:nvSpPr>
          <p:cNvPr id="3" name="Rectangle 2"/>
          <p:cNvSpPr/>
          <p:nvPr/>
        </p:nvSpPr>
        <p:spPr>
          <a:xfrm>
            <a:off x="270458" y="1481072"/>
            <a:ext cx="5134057" cy="1477328"/>
          </a:xfrm>
          <a:prstGeom prst="rect">
            <a:avLst/>
          </a:prstGeom>
        </p:spPr>
        <p:txBody>
          <a:bodyPr wrap="square">
            <a:spAutoFit/>
          </a:bodyPr>
          <a:lstStyle/>
          <a:p>
            <a:pPr algn="just"/>
            <a:r>
              <a:rPr lang="en-US" dirty="0" smtClean="0"/>
              <a:t>An MO represents a resource in the node, either a physical resource such as a plug-in unit or a logical resource such as a software program or a protocol. In either case, there are parameters associated with the resource, called MO attributes</a:t>
            </a:r>
            <a:endParaRPr lang="en-US" dirty="0"/>
          </a:p>
        </p:txBody>
      </p:sp>
    </p:spTree>
    <p:extLst>
      <p:ext uri="{BB962C8B-B14F-4D97-AF65-F5344CB8AC3E}">
        <p14:creationId xmlns:p14="http://schemas.microsoft.com/office/powerpoint/2010/main" val="2012838427"/>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r>
              <a:rPr lang="en-US" dirty="0"/>
              <a:t> </a:t>
            </a:r>
            <a:r>
              <a:rPr lang="en-US" dirty="0" err="1"/>
              <a:t>ntpconfig</a:t>
            </a:r>
            <a:r>
              <a:rPr lang="en-US" dirty="0"/>
              <a:t> </a:t>
            </a:r>
            <a:r>
              <a:rPr lang="en-US" dirty="0" smtClean="0"/>
              <a:t>info</a:t>
            </a:r>
          </a:p>
          <a:p>
            <a:endParaRPr lang="en-US" dirty="0"/>
          </a:p>
          <a:p>
            <a:endParaRPr lang="en-US" dirty="0" smtClean="0"/>
          </a:p>
          <a:p>
            <a:endParaRPr lang="en-US" dirty="0"/>
          </a:p>
          <a:p>
            <a:r>
              <a:rPr lang="en-US" dirty="0" smtClean="0"/>
              <a:t>Useful </a:t>
            </a:r>
            <a:r>
              <a:rPr lang="en-US" dirty="0" smtClean="0">
                <a:hlinkClick r:id="rId2" action="ppaction://hlinkfile"/>
              </a:rPr>
              <a:t>commands</a:t>
            </a:r>
            <a:endParaRPr lang="en-US" dirty="0" smtClean="0"/>
          </a:p>
          <a:p>
            <a:pPr marL="0" indent="0">
              <a:buNone/>
            </a:pPr>
            <a:endParaRPr lang="en-US" dirty="0"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3"/>
          <a:stretch>
            <a:fillRect/>
          </a:stretch>
        </p:blipFill>
        <p:spPr>
          <a:xfrm>
            <a:off x="4423391" y="1825625"/>
            <a:ext cx="5895239" cy="1514286"/>
          </a:xfrm>
          <a:prstGeom prst="rect">
            <a:avLst/>
          </a:prstGeom>
        </p:spPr>
      </p:pic>
    </p:spTree>
    <p:extLst>
      <p:ext uri="{BB962C8B-B14F-4D97-AF65-F5344CB8AC3E}">
        <p14:creationId xmlns:p14="http://schemas.microsoft.com/office/powerpoint/2010/main" val="1447189762"/>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Find Scrambling code</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886476" y="2958419"/>
            <a:ext cx="6419048" cy="1809524"/>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93605856"/>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21377" y="257579"/>
            <a:ext cx="7261023" cy="515155"/>
          </a:xfrm>
        </p:spPr>
        <p:txBody>
          <a:bodyPr>
            <a:normAutofit/>
          </a:bodyPr>
          <a:lstStyle/>
          <a:p>
            <a:pPr algn="ctr"/>
            <a:r>
              <a:rPr lang="en-US" b="1" dirty="0" smtClean="0">
                <a:solidFill>
                  <a:srgbClr val="FF0000"/>
                </a:solidFill>
              </a:rPr>
              <a:t>Throughput and Payload</a:t>
            </a:r>
            <a:endParaRPr lang="en-US" b="1" dirty="0">
              <a:solidFill>
                <a:srgbClr val="FF0000"/>
              </a:solidFill>
            </a:endParaRPr>
          </a:p>
        </p:txBody>
      </p:sp>
      <p:sp>
        <p:nvSpPr>
          <p:cNvPr id="4" name="Text Placeholder 3"/>
          <p:cNvSpPr>
            <a:spLocks noGrp="1"/>
          </p:cNvSpPr>
          <p:nvPr>
            <p:ph type="body" sz="half" idx="2"/>
          </p:nvPr>
        </p:nvSpPr>
        <p:spPr>
          <a:xfrm>
            <a:off x="4355724" y="940162"/>
            <a:ext cx="4131457" cy="871985"/>
          </a:xfrm>
        </p:spPr>
        <p:txBody>
          <a:bodyPr>
            <a:normAutofit/>
          </a:bodyPr>
          <a:lstStyle/>
          <a:p>
            <a:r>
              <a:rPr lang="en-US" dirty="0" err="1" smtClean="0"/>
              <a:t>Thrput_user_dl_hs_net_kbps</a:t>
            </a:r>
            <a:endParaRPr lang="en-US" dirty="0" smtClean="0"/>
          </a:p>
          <a:p>
            <a:r>
              <a:rPr lang="en-US" dirty="0" err="1" smtClean="0"/>
              <a:t>Payload_dl_hs_mbps</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6" name="Picture 5" descr="image0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6502" y="1599127"/>
            <a:ext cx="8005897" cy="49637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972133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53661" y="1613095"/>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smtClean="0">
                <a:solidFill>
                  <a:srgbClr val="FF0000"/>
                </a:solidFill>
              </a:rPr>
              <a:t>Optimization Activity</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266400287"/>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37170" y="232215"/>
            <a:ext cx="3932237" cy="460420"/>
          </a:xfrm>
        </p:spPr>
        <p:txBody>
          <a:bodyPr>
            <a:normAutofit/>
          </a:bodyPr>
          <a:lstStyle/>
          <a:p>
            <a:pPr algn="ctr"/>
            <a:r>
              <a:rPr lang="en-US" sz="2400" b="1" dirty="0" smtClean="0">
                <a:solidFill>
                  <a:srgbClr val="FF0000"/>
                </a:solidFill>
              </a:rPr>
              <a:t>Compressed Mode</a:t>
            </a:r>
            <a:endParaRPr lang="en-US" sz="2400" b="1" dirty="0">
              <a:solidFill>
                <a:srgbClr val="FF0000"/>
              </a:solidFill>
            </a:endParaRPr>
          </a:p>
        </p:txBody>
      </p:sp>
      <p:pic>
        <p:nvPicPr>
          <p:cNvPr id="1026" name="Picture 2" descr="C:\Users\MOHAMM~1.T\AppData\Local\Temp\SNAGHTML784147.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486041"/>
            <a:ext cx="6815137" cy="3427130"/>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p:cNvSpPr>
            <a:spLocks noGrp="1"/>
          </p:cNvSpPr>
          <p:nvPr>
            <p:ph type="body" sz="half" idx="2"/>
          </p:nvPr>
        </p:nvSpPr>
        <p:spPr>
          <a:xfrm>
            <a:off x="206066" y="821030"/>
            <a:ext cx="3160590" cy="4305152"/>
          </a:xfrm>
        </p:spPr>
        <p:txBody>
          <a:bodyPr>
            <a:normAutofit/>
          </a:bodyPr>
          <a:lstStyle/>
          <a:p>
            <a:r>
              <a:rPr lang="en-US" dirty="0"/>
              <a:t>For </a:t>
            </a:r>
            <a:r>
              <a:rPr lang="en-US" dirty="0" smtClean="0"/>
              <a:t>one RNC </a:t>
            </a:r>
            <a:r>
              <a:rPr lang="en-US" dirty="0"/>
              <a:t>, which had the highest number of congested 2G cells which had an active co-sited 3G cell, we have changed the compress Mode triggering thresholds for both RSCP and </a:t>
            </a:r>
            <a:r>
              <a:rPr lang="en-US" dirty="0" err="1"/>
              <a:t>EcNo</a:t>
            </a:r>
            <a:r>
              <a:rPr lang="en-US" dirty="0"/>
              <a:t> which has resulted in increased speech traffic retention on 3G and reduction in IRAT per call for the RNC</a:t>
            </a:r>
            <a:endParaRPr lang="en-US" dirty="0" smtClean="0"/>
          </a:p>
          <a:p>
            <a:r>
              <a:rPr lang="en-US" dirty="0" smtClean="0"/>
              <a:t>Compressed </a:t>
            </a:r>
            <a:r>
              <a:rPr lang="en-US" dirty="0"/>
              <a:t>Mode trigger (event 2D) threshold for RSCP and </a:t>
            </a:r>
            <a:r>
              <a:rPr lang="en-US" dirty="0" err="1"/>
              <a:t>EcNo</a:t>
            </a:r>
            <a:r>
              <a:rPr lang="en-US" dirty="0"/>
              <a:t> were relaxed from -95 to -102 and from -12 to -13 respectively</a:t>
            </a:r>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7982a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33222" y="880279"/>
            <a:ext cx="8658060" cy="43290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image0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947" y="1503383"/>
            <a:ext cx="8680562" cy="3913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3540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linds(horizontal)">
                                      <p:cBhvr>
                                        <p:cTn id="7"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diamond(in)">
                                      <p:cBhvr>
                                        <p:cTn id="12" dur="2000"/>
                                        <p:tgtEl>
                                          <p:spTgt spid="1028"/>
                                        </p:tgtEl>
                                      </p:cBhvr>
                                    </p:animEffect>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72154" y="0"/>
            <a:ext cx="7505723" cy="666482"/>
          </a:xfrm>
        </p:spPr>
        <p:txBody>
          <a:bodyPr>
            <a:normAutofit/>
          </a:bodyPr>
          <a:lstStyle/>
          <a:p>
            <a:pPr algn="ctr"/>
            <a:r>
              <a:rPr lang="en-US" sz="2800" b="1" dirty="0" smtClean="0">
                <a:solidFill>
                  <a:srgbClr val="FF0000"/>
                </a:solidFill>
              </a:rPr>
              <a:t>Neighbor Edit</a:t>
            </a:r>
            <a:endParaRPr lang="en-US" sz="2800" b="1" dirty="0">
              <a:solidFill>
                <a:srgbClr val="FF0000"/>
              </a:solidFill>
            </a:endParaRPr>
          </a:p>
        </p:txBody>
      </p:sp>
      <p:sp>
        <p:nvSpPr>
          <p:cNvPr id="4" name="Text Placeholder 3"/>
          <p:cNvSpPr>
            <a:spLocks noGrp="1"/>
          </p:cNvSpPr>
          <p:nvPr>
            <p:ph type="body" sz="half" idx="2"/>
          </p:nvPr>
        </p:nvSpPr>
        <p:spPr>
          <a:xfrm>
            <a:off x="219846" y="1190738"/>
            <a:ext cx="2537210" cy="3505953"/>
          </a:xfrm>
        </p:spPr>
        <p:txBody>
          <a:bodyPr>
            <a:normAutofit/>
          </a:bodyPr>
          <a:lstStyle/>
          <a:p>
            <a:r>
              <a:rPr lang="en-US" dirty="0"/>
              <a:t>GSM relation Selection priority Audit was done </a:t>
            </a:r>
            <a:r>
              <a:rPr lang="en-US" dirty="0" smtClean="0"/>
              <a:t>for one RNC based on:</a:t>
            </a:r>
          </a:p>
          <a:p>
            <a:pPr marL="285750" indent="-285750">
              <a:buFont typeface="Arial" panose="020B0604020202020204" pitchFamily="34" charset="0"/>
              <a:buChar char="•"/>
            </a:pPr>
            <a:r>
              <a:rPr lang="en-US" dirty="0" smtClean="0"/>
              <a:t>2G </a:t>
            </a:r>
            <a:r>
              <a:rPr lang="en-US" dirty="0"/>
              <a:t>to 2G </a:t>
            </a:r>
            <a:r>
              <a:rPr lang="en-US" dirty="0" smtClean="0"/>
              <a:t>attempts</a:t>
            </a:r>
          </a:p>
          <a:p>
            <a:pPr marL="285750" indent="-285750">
              <a:buFont typeface="Arial" panose="020B0604020202020204" pitchFamily="34" charset="0"/>
              <a:buChar char="•"/>
            </a:pPr>
            <a:r>
              <a:rPr lang="en-US" dirty="0" smtClean="0"/>
              <a:t>The </a:t>
            </a:r>
            <a:r>
              <a:rPr lang="en-US" dirty="0"/>
              <a:t>IRAT relation </a:t>
            </a:r>
            <a:r>
              <a:rPr lang="en-US" dirty="0" smtClean="0"/>
              <a:t>Audit</a:t>
            </a:r>
          </a:p>
          <a:p>
            <a:r>
              <a:rPr lang="en-US" dirty="0"/>
              <a:t> There </a:t>
            </a:r>
            <a:r>
              <a:rPr lang="en-US" dirty="0" smtClean="0"/>
              <a:t>are improvements </a:t>
            </a:r>
            <a:r>
              <a:rPr lang="en-US" dirty="0"/>
              <a:t>in Speech Drop Rate and IRAT HO/CC Success rate both with and without relocation</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4098" name="Picture 2" descr="C:\Users\MOHAMM~1.T\AppData\Local\Temp\SNAGHTML6da037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3438" y="789880"/>
            <a:ext cx="9109180" cy="538924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stretch>
            <a:fillRect/>
          </a:stretch>
        </p:blipFill>
        <p:spPr>
          <a:xfrm>
            <a:off x="2826327" y="995452"/>
            <a:ext cx="9019308" cy="5336075"/>
          </a:xfrm>
          <a:prstGeom prst="rect">
            <a:avLst/>
          </a:prstGeom>
        </p:spPr>
      </p:pic>
    </p:spTree>
    <p:extLst>
      <p:ext uri="{BB962C8B-B14F-4D97-AF65-F5344CB8AC3E}">
        <p14:creationId xmlns:p14="http://schemas.microsoft.com/office/powerpoint/2010/main" val="265119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blinds(horizontal)">
                                      <p:cBhvr>
                                        <p:cTn id="7" dur="500"/>
                                        <p:tgtEl>
                                          <p:spTgt spid="4098"/>
                                        </p:tgtEl>
                                      </p:cBhvr>
                                    </p:animEffect>
                                  </p:childTnLst>
                                  <p:subTnLst>
                                    <p:set>
                                      <p:cBhvr override="childStyle">
                                        <p:cTn dur="1" fill="hold" display="0" masterRel="nextClick" afterEffect="1"/>
                                        <p:tgtEl>
                                          <p:spTgt spid="409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575033"/>
          </a:xfrm>
        </p:spPr>
        <p:txBody>
          <a:bodyPr>
            <a:normAutofit fontScale="90000"/>
          </a:bodyPr>
          <a:lstStyle/>
          <a:p>
            <a:pPr algn="ctr"/>
            <a:r>
              <a:rPr lang="en-US" b="1" dirty="0" smtClean="0">
                <a:solidFill>
                  <a:srgbClr val="FF0000"/>
                </a:solidFill>
              </a:rPr>
              <a:t>Modifying the 2D </a:t>
            </a:r>
            <a:r>
              <a:rPr lang="en-US" b="1" dirty="0">
                <a:solidFill>
                  <a:srgbClr val="FF0000"/>
                </a:solidFill>
              </a:rPr>
              <a:t>parameters (Compressed Mode trigger </a:t>
            </a:r>
            <a:r>
              <a:rPr lang="en-US" b="1" dirty="0" smtClean="0">
                <a:solidFill>
                  <a:srgbClr val="FF0000"/>
                </a:solidFill>
              </a:rPr>
              <a:t>threshold )</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408794" y="1600200"/>
            <a:ext cx="7374412"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4" name="Picture 6" descr="C:\Users\MOHAMM~1.T\AppData\Local\Temp\SNAGHTML94919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569" y="3368637"/>
            <a:ext cx="5330827" cy="329115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OHAMM~1.T\AppData\Local\Temp\SNAGHTML94f25f.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3199" y="1356224"/>
            <a:ext cx="4391188" cy="248712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OHAMM~1.T\AppData\Local\Temp\SNAGHTMLa2d33a.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5724" y="3905040"/>
            <a:ext cx="4485869" cy="27547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546160" y="2064997"/>
            <a:ext cx="6559595" cy="2308324"/>
          </a:xfrm>
          <a:prstGeom prst="rect">
            <a:avLst/>
          </a:prstGeom>
        </p:spPr>
        <p:txBody>
          <a:bodyPr wrap="square">
            <a:spAutoFit/>
          </a:bodyPr>
          <a:lstStyle/>
          <a:p>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2d thresholds were changed in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one RNC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on 23</a:t>
            </a:r>
            <a:r>
              <a:rPr lang="en-US" baseline="30000" dirty="0">
                <a:solidFill>
                  <a:srgbClr val="1F497D"/>
                </a:solidFill>
                <a:latin typeface="Calibri" panose="020F0502020204030204" pitchFamily="34" charset="0"/>
                <a:ea typeface="Calibri" panose="020F0502020204030204" pitchFamily="34" charset="0"/>
                <a:cs typeface="Times New Roman" panose="02020603050405020304" pitchFamily="18" charset="0"/>
              </a:rPr>
              <a:t>rd</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 August.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below shows the summary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of the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results:</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 </a:t>
            </a:r>
            <a:r>
              <a:rPr lang="en-US" dirty="0" smtClean="0">
                <a:solidFill>
                  <a:srgbClr val="1F497D"/>
                </a:solidFill>
                <a:latin typeface="Symbol" panose="05050102010706020507" pitchFamily="18" charset="2"/>
                <a:ea typeface="Calibri" panose="020F0502020204030204" pitchFamily="34" charset="0"/>
                <a:cs typeface="Times New Roman" panose="02020603050405020304" pitchFamily="18" charset="0"/>
              </a:rPr>
              <a:t>·</a:t>
            </a:r>
            <a:r>
              <a:rPr lang="en-US" sz="800"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Speech traffic increased by almost 35%.</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indent="-228600">
              <a:spcBef>
                <a:spcPts val="0"/>
              </a:spcBef>
              <a:spcAft>
                <a:spcPts val="0"/>
              </a:spcAft>
            </a:pPr>
            <a:r>
              <a:rPr lang="en-US" dirty="0">
                <a:solidFill>
                  <a:srgbClr val="1F497D"/>
                </a:solidFill>
                <a:latin typeface="Symbol" panose="05050102010706020507" pitchFamily="18" charset="2"/>
                <a:ea typeface="Calibri" panose="020F0502020204030204" pitchFamily="34" charset="0"/>
                <a:cs typeface="Times New Roman" panose="02020603050405020304" pitchFamily="18" charset="0"/>
              </a:rPr>
              <a:t>·</a:t>
            </a:r>
            <a:r>
              <a:rPr lang="en-US" sz="800"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No visible impact on CSSR and Throughput.</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indent="-228600">
              <a:spcBef>
                <a:spcPts val="0"/>
              </a:spcBef>
              <a:spcAft>
                <a:spcPts val="0"/>
              </a:spcAft>
            </a:pPr>
            <a:r>
              <a:rPr lang="en-US" dirty="0">
                <a:solidFill>
                  <a:srgbClr val="1F497D"/>
                </a:solidFill>
                <a:latin typeface="Symbol" panose="05050102010706020507" pitchFamily="18" charset="2"/>
                <a:ea typeface="Calibri" panose="020F0502020204030204" pitchFamily="34" charset="0"/>
                <a:cs typeface="Times New Roman" panose="02020603050405020304" pitchFamily="18" charset="0"/>
              </a:rPr>
              <a:t>·</a:t>
            </a:r>
            <a:r>
              <a:rPr lang="en-US" sz="800"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30% reduction in IRAT HO attempts.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457200" marR="0" indent="-228600">
              <a:spcBef>
                <a:spcPts val="0"/>
              </a:spcBef>
              <a:spcAft>
                <a:spcPts val="0"/>
              </a:spcAft>
            </a:pPr>
            <a:r>
              <a:rPr lang="en-US" dirty="0">
                <a:solidFill>
                  <a:srgbClr val="1F497D"/>
                </a:solidFill>
                <a:latin typeface="Symbol" panose="05050102010706020507" pitchFamily="18" charset="2"/>
                <a:ea typeface="Calibri" panose="020F0502020204030204" pitchFamily="34" charset="0"/>
                <a:cs typeface="Times New Roman" panose="02020603050405020304" pitchFamily="18" charset="0"/>
              </a:rPr>
              <a:t>·</a:t>
            </a:r>
            <a:r>
              <a:rPr lang="en-US" sz="800" dirty="0">
                <a:solidFill>
                  <a:srgbClr val="1F497D"/>
                </a:solidFill>
                <a:latin typeface="Times New Roman" panose="02020603050405020304" pitchFamily="18" charset="0"/>
                <a:ea typeface="Calibri" panose="020F0502020204030204" pitchFamily="34" charset="0"/>
                <a:cs typeface="Times New Roman" panose="02020603050405020304" pitchFamily="18" charset="0"/>
              </a:rPr>
              <a:t>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Speech drop rate significantly improved because of reduced number of IRAT-related drops.  </a:t>
            </a:r>
            <a:endPar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457200" marR="0" indent="-228600">
              <a:spcBef>
                <a:spcPts val="0"/>
              </a:spcBef>
              <a:spcAft>
                <a:spcPts val="0"/>
              </a:spcAft>
            </a:pP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101326962"/>
              </p:ext>
            </p:extLst>
          </p:nvPr>
        </p:nvGraphicFramePr>
        <p:xfrm>
          <a:off x="9174609" y="1609757"/>
          <a:ext cx="2848577" cy="571500"/>
        </p:xfrm>
        <a:graphic>
          <a:graphicData uri="http://schemas.openxmlformats.org/drawingml/2006/table">
            <a:tbl>
              <a:tblPr firstRow="1" firstCol="1" bandRow="1">
                <a:tableStyleId>{5C22544A-7EE6-4342-B048-85BDC9FD1C3A}</a:tableStyleId>
              </a:tblPr>
              <a:tblGrid>
                <a:gridCol w="1558655">
                  <a:extLst>
                    <a:ext uri="{9D8B030D-6E8A-4147-A177-3AD203B41FA5}">
                      <a16:colId xmlns:a16="http://schemas.microsoft.com/office/drawing/2014/main" val="20000"/>
                    </a:ext>
                  </a:extLst>
                </a:gridCol>
                <a:gridCol w="644961">
                  <a:extLst>
                    <a:ext uri="{9D8B030D-6E8A-4147-A177-3AD203B41FA5}">
                      <a16:colId xmlns:a16="http://schemas.microsoft.com/office/drawing/2014/main" val="20001"/>
                    </a:ext>
                  </a:extLst>
                </a:gridCol>
                <a:gridCol w="644961">
                  <a:extLst>
                    <a:ext uri="{9D8B030D-6E8A-4147-A177-3AD203B41FA5}">
                      <a16:colId xmlns:a16="http://schemas.microsoft.com/office/drawing/2014/main" val="20002"/>
                    </a:ext>
                  </a:extLst>
                </a:gridCol>
              </a:tblGrid>
              <a:tr h="190500">
                <a:tc>
                  <a:txBody>
                    <a:bodyPr/>
                    <a:lstStyle/>
                    <a:p>
                      <a:pPr marL="0" marR="0" algn="ctr">
                        <a:spcBef>
                          <a:spcPts val="0"/>
                        </a:spcBef>
                        <a:spcAft>
                          <a:spcPts val="0"/>
                        </a:spcAft>
                      </a:pPr>
                      <a:r>
                        <a:rPr lang="en-US" sz="1100" dirty="0">
                          <a:effectLst/>
                        </a:rPr>
                        <a:t>Parameter</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Old</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New</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190500">
                <a:tc>
                  <a:txBody>
                    <a:bodyPr/>
                    <a:lstStyle/>
                    <a:p>
                      <a:pPr marL="0" marR="0" algn="ctr">
                        <a:spcBef>
                          <a:spcPts val="0"/>
                        </a:spcBef>
                        <a:spcAft>
                          <a:spcPts val="0"/>
                        </a:spcAft>
                      </a:pPr>
                      <a:r>
                        <a:rPr lang="en-US" sz="1100" dirty="0">
                          <a:effectLst/>
                        </a:rPr>
                        <a:t>usedFreqThresh2dEcno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-12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-13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190500">
                <a:tc>
                  <a:txBody>
                    <a:bodyPr/>
                    <a:lstStyle/>
                    <a:p>
                      <a:pPr marL="0" marR="0" algn="ctr">
                        <a:spcBef>
                          <a:spcPts val="0"/>
                        </a:spcBef>
                        <a:spcAft>
                          <a:spcPts val="0"/>
                        </a:spcAft>
                      </a:pPr>
                      <a:r>
                        <a:rPr lang="en-US" sz="1100">
                          <a:effectLst/>
                        </a:rPr>
                        <a:t>usedFreqThresh2dRscp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-95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-102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8" name="Rectangle 11"/>
          <p:cNvSpPr>
            <a:spLocks noChangeArrowheads="1"/>
          </p:cNvSpPr>
          <p:nvPr/>
        </p:nvSpPr>
        <p:spPr bwMode="auto">
          <a:xfrm>
            <a:off x="9361558" y="293889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4079887326"/>
      </p:ext>
    </p:extLst>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16888" y="243837"/>
            <a:ext cx="3932237" cy="510046"/>
          </a:xfrm>
        </p:spPr>
        <p:txBody>
          <a:bodyPr>
            <a:normAutofit/>
          </a:bodyPr>
          <a:lstStyle/>
          <a:p>
            <a:pPr algn="ctr"/>
            <a:r>
              <a:rPr lang="en-US" b="1" dirty="0" smtClean="0">
                <a:solidFill>
                  <a:srgbClr val="FF0000"/>
                </a:solidFill>
              </a:rPr>
              <a:t>Find Worse Cell in RNC</a:t>
            </a:r>
            <a:endParaRPr lang="en-US" b="1" dirty="0">
              <a:solidFill>
                <a:srgbClr val="FF0000"/>
              </a:solidFill>
            </a:endParaRPr>
          </a:p>
        </p:txBody>
      </p:sp>
      <p:pic>
        <p:nvPicPr>
          <p:cNvPr id="1028" name="Picture 4" descr="C:\Users\MOHAMM~1.T\AppData\Local\Temp\SNAGHTML7cabf4.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331974" y="1361511"/>
            <a:ext cx="5685715" cy="3676191"/>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30" name="Picture 6" descr="C:\Users\MOHAMM~1.T\AppData\Local\Temp\SNAGHTML85540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3009" y="4733760"/>
            <a:ext cx="5346807" cy="19019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OHAMM~1.T\AppData\Local\Temp\SNAGHTML89259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431" y="1150826"/>
            <a:ext cx="5935311" cy="3349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205608"/>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180" y="236532"/>
            <a:ext cx="4645901" cy="559676"/>
          </a:xfrm>
        </p:spPr>
        <p:txBody>
          <a:bodyPr>
            <a:normAutofit/>
          </a:bodyPr>
          <a:lstStyle/>
          <a:p>
            <a:pPr algn="ctr"/>
            <a:r>
              <a:rPr lang="en-US" sz="2800" b="1" dirty="0">
                <a:solidFill>
                  <a:srgbClr val="FF0000"/>
                </a:solidFill>
              </a:rPr>
              <a:t>Power  Expansion</a:t>
            </a:r>
          </a:p>
        </p:txBody>
      </p:sp>
      <p:sp>
        <p:nvSpPr>
          <p:cNvPr id="4" name="Text Placeholder 3"/>
          <p:cNvSpPr>
            <a:spLocks noGrp="1"/>
          </p:cNvSpPr>
          <p:nvPr>
            <p:ph type="body" sz="half" idx="2"/>
          </p:nvPr>
        </p:nvSpPr>
        <p:spPr>
          <a:xfrm>
            <a:off x="261369" y="1065510"/>
            <a:ext cx="3120943" cy="4465857"/>
          </a:xfrm>
        </p:spPr>
        <p:txBody>
          <a:bodyPr/>
          <a:lstStyle/>
          <a:p>
            <a:r>
              <a:rPr lang="en-US" dirty="0" smtClean="0"/>
              <a:t>For cell expansion we have </a:t>
            </a:r>
            <a:r>
              <a:rPr lang="en-US" dirty="0"/>
              <a:t>taken into </a:t>
            </a:r>
            <a:r>
              <a:rPr lang="en-US" dirty="0" smtClean="0"/>
              <a:t>consideration: </a:t>
            </a:r>
          </a:p>
          <a:p>
            <a:pPr marL="742950" lvl="1" indent="-285750">
              <a:buFont typeface="Arial" panose="020B0604020202020204" pitchFamily="34" charset="0"/>
              <a:buChar char="•"/>
            </a:pPr>
            <a:r>
              <a:rPr lang="en-US" dirty="0" smtClean="0"/>
              <a:t>HS power Utilization (more than 90%), </a:t>
            </a:r>
          </a:p>
          <a:p>
            <a:pPr marL="742950" lvl="1" indent="-285750">
              <a:buFont typeface="Arial" panose="020B0604020202020204" pitchFamily="34" charset="0"/>
              <a:buChar char="•"/>
            </a:pPr>
            <a:r>
              <a:rPr lang="en-US" dirty="0" smtClean="0"/>
              <a:t>HS Users (RABs),</a:t>
            </a:r>
          </a:p>
          <a:p>
            <a:pPr marL="742950" lvl="1" indent="-285750">
              <a:buFont typeface="Arial" panose="020B0604020202020204" pitchFamily="34" charset="0"/>
              <a:buChar char="•"/>
            </a:pPr>
            <a:r>
              <a:rPr lang="en-US" dirty="0" smtClean="0"/>
              <a:t>And the user Throughput </a:t>
            </a:r>
          </a:p>
          <a:p>
            <a:r>
              <a:rPr lang="en-US" dirty="0" smtClean="0"/>
              <a:t>The list can </a:t>
            </a:r>
            <a:r>
              <a:rPr lang="en-US" dirty="0"/>
              <a:t>be prioritized into 3 categories </a:t>
            </a:r>
            <a:endParaRPr lang="en-US" dirty="0" smtClean="0"/>
          </a:p>
          <a:p>
            <a:pPr marL="342900" indent="-342900">
              <a:buAutoNum type="arabicParenR"/>
            </a:pPr>
            <a:r>
              <a:rPr lang="en-US" dirty="0" smtClean="0"/>
              <a:t>Cells </a:t>
            </a:r>
            <a:r>
              <a:rPr lang="en-US" dirty="0"/>
              <a:t>with less than 500 Kbps </a:t>
            </a:r>
            <a:endParaRPr lang="en-US" dirty="0" smtClean="0"/>
          </a:p>
          <a:p>
            <a:pPr marL="342900" indent="-342900">
              <a:buAutoNum type="arabicParenR"/>
            </a:pPr>
            <a:r>
              <a:rPr lang="en-US" dirty="0" smtClean="0"/>
              <a:t>between </a:t>
            </a:r>
            <a:r>
              <a:rPr lang="en-US" dirty="0"/>
              <a:t>500 kbps and 800 kbps </a:t>
            </a:r>
            <a:endParaRPr lang="en-US" dirty="0" smtClean="0"/>
          </a:p>
          <a:p>
            <a:pPr marL="342900" indent="-342900">
              <a:buAutoNum type="arabicParenR"/>
            </a:pPr>
            <a:r>
              <a:rPr lang="en-US" dirty="0" smtClean="0"/>
              <a:t> </a:t>
            </a:r>
            <a:r>
              <a:rPr lang="en-US" dirty="0"/>
              <a:t>greater than 800 </a:t>
            </a:r>
            <a:r>
              <a:rPr lang="en-US" dirty="0" smtClean="0"/>
              <a:t>kbps</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1186" y="2574389"/>
            <a:ext cx="8950210" cy="36373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867569"/>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6303" y="347733"/>
            <a:ext cx="3932237" cy="808149"/>
          </a:xfrm>
        </p:spPr>
        <p:txBody>
          <a:bodyPr>
            <a:normAutofit/>
          </a:bodyPr>
          <a:lstStyle/>
          <a:p>
            <a:pPr algn="ctr"/>
            <a:r>
              <a:rPr lang="en-US" b="1" dirty="0" smtClean="0">
                <a:solidFill>
                  <a:srgbClr val="FF0000"/>
                </a:solidFill>
              </a:rPr>
              <a:t>Standardization </a:t>
            </a:r>
            <a:r>
              <a:rPr lang="en-US" b="1" dirty="0">
                <a:solidFill>
                  <a:srgbClr val="FF0000"/>
                </a:solidFill>
              </a:rPr>
              <a:t>of Primary CPICH Power</a:t>
            </a:r>
          </a:p>
        </p:txBody>
      </p:sp>
      <p:pic>
        <p:nvPicPr>
          <p:cNvPr id="7" name="Content Placeholder 6"/>
          <p:cNvPicPr>
            <a:picLocks noGrp="1" noChangeAspect="1"/>
          </p:cNvPicPr>
          <p:nvPr>
            <p:ph idx="1"/>
          </p:nvPr>
        </p:nvPicPr>
        <p:blipFill>
          <a:blip r:embed="rId2"/>
          <a:stretch>
            <a:fillRect/>
          </a:stretch>
        </p:blipFill>
        <p:spPr>
          <a:xfrm>
            <a:off x="4823015" y="259640"/>
            <a:ext cx="6172200" cy="2905682"/>
          </a:xfrm>
          <a:prstGeom prst="rect">
            <a:avLst/>
          </a:prstGeom>
        </p:spPr>
      </p:pic>
      <p:sp>
        <p:nvSpPr>
          <p:cNvPr id="4" name="Text Placeholder 3"/>
          <p:cNvSpPr>
            <a:spLocks noGrp="1"/>
          </p:cNvSpPr>
          <p:nvPr>
            <p:ph type="body" sz="half" idx="2"/>
          </p:nvPr>
        </p:nvSpPr>
        <p:spPr>
          <a:xfrm>
            <a:off x="2" y="1275008"/>
            <a:ext cx="5183188" cy="4593980"/>
          </a:xfrm>
        </p:spPr>
        <p:txBody>
          <a:bodyPr>
            <a:normAutofit/>
          </a:bodyPr>
          <a:lstStyle/>
          <a:p>
            <a:pPr marL="342900" indent="-342900">
              <a:buFont typeface="+mj-lt"/>
              <a:buAutoNum type="arabicPeriod"/>
            </a:pPr>
            <a:r>
              <a:rPr lang="en-US" dirty="0"/>
              <a:t>All cell with CPICH power below 320 were analyzed for </a:t>
            </a:r>
            <a:endParaRPr lang="en-US" dirty="0" smtClean="0"/>
          </a:p>
          <a:p>
            <a:pPr marL="800100" lvl="1" indent="-342900">
              <a:buAutoNum type="alphaLcParenR"/>
            </a:pPr>
            <a:r>
              <a:rPr lang="en-US" dirty="0" smtClean="0">
                <a:solidFill>
                  <a:srgbClr val="0070C0"/>
                </a:solidFill>
              </a:rPr>
              <a:t>Power utilization,</a:t>
            </a:r>
          </a:p>
          <a:p>
            <a:pPr marL="800100" lvl="1" indent="-342900">
              <a:buAutoNum type="alphaLcParenR"/>
            </a:pPr>
            <a:r>
              <a:rPr lang="en-US" dirty="0" smtClean="0">
                <a:solidFill>
                  <a:srgbClr val="0070C0"/>
                </a:solidFill>
              </a:rPr>
              <a:t>Admission rejections,</a:t>
            </a:r>
          </a:p>
          <a:p>
            <a:pPr marL="800100" lvl="1" indent="-342900">
              <a:buAutoNum type="alphaLcParenR"/>
            </a:pPr>
            <a:r>
              <a:rPr lang="en-US" dirty="0" smtClean="0">
                <a:solidFill>
                  <a:srgbClr val="0070C0"/>
                </a:solidFill>
              </a:rPr>
              <a:t>Overshooting,</a:t>
            </a:r>
          </a:p>
          <a:p>
            <a:pPr marL="800100" lvl="1" indent="-342900">
              <a:buAutoNum type="alphaLcParenR"/>
            </a:pPr>
            <a:r>
              <a:rPr lang="en-US" dirty="0" smtClean="0">
                <a:solidFill>
                  <a:srgbClr val="0070C0"/>
                </a:solidFill>
              </a:rPr>
              <a:t>RET status.</a:t>
            </a:r>
            <a:endParaRPr lang="en-US" dirty="0">
              <a:solidFill>
                <a:srgbClr val="0070C0"/>
              </a:solidFill>
            </a:endParaRPr>
          </a:p>
          <a:p>
            <a:pPr marL="342900" indent="-342900">
              <a:buFont typeface="+mj-lt"/>
              <a:buAutoNum type="arabicPeriod"/>
            </a:pPr>
            <a:r>
              <a:rPr lang="en-US" dirty="0"/>
              <a:t>CPICH power for these cells </a:t>
            </a:r>
            <a:r>
              <a:rPr lang="en-US" dirty="0" smtClean="0"/>
              <a:t>were </a:t>
            </a:r>
            <a:r>
              <a:rPr lang="en-US" dirty="0"/>
              <a:t>increased in steps of 1dB </a:t>
            </a:r>
            <a:r>
              <a:rPr lang="en-US" dirty="0" smtClean="0"/>
              <a:t>until:</a:t>
            </a:r>
          </a:p>
          <a:p>
            <a:pPr lvl="1"/>
            <a:r>
              <a:rPr lang="en-US" dirty="0" smtClean="0">
                <a:solidFill>
                  <a:srgbClr val="0070C0"/>
                </a:solidFill>
              </a:rPr>
              <a:t>a) They </a:t>
            </a:r>
            <a:r>
              <a:rPr lang="en-US" dirty="0">
                <a:solidFill>
                  <a:srgbClr val="0070C0"/>
                </a:solidFill>
              </a:rPr>
              <a:t>were increased to 320 </a:t>
            </a:r>
          </a:p>
          <a:p>
            <a:pPr lvl="1"/>
            <a:r>
              <a:rPr lang="en-US" dirty="0" smtClean="0">
                <a:solidFill>
                  <a:srgbClr val="0070C0"/>
                </a:solidFill>
              </a:rPr>
              <a:t>b) They </a:t>
            </a:r>
            <a:r>
              <a:rPr lang="en-US" dirty="0">
                <a:solidFill>
                  <a:srgbClr val="0070C0"/>
                </a:solidFill>
              </a:rPr>
              <a:t>were limited by power utilization </a:t>
            </a:r>
          </a:p>
          <a:p>
            <a:pPr lvl="1"/>
            <a:r>
              <a:rPr lang="en-US" dirty="0" smtClean="0">
                <a:solidFill>
                  <a:srgbClr val="0070C0"/>
                </a:solidFill>
              </a:rPr>
              <a:t>c) They </a:t>
            </a:r>
            <a:r>
              <a:rPr lang="en-US" dirty="0">
                <a:solidFill>
                  <a:srgbClr val="0070C0"/>
                </a:solidFill>
              </a:rPr>
              <a:t>encountered the resource rejection</a:t>
            </a:r>
          </a:p>
          <a:p>
            <a:pPr marL="342900" indent="-342900">
              <a:buFont typeface="+mj-lt"/>
              <a:buAutoNum type="arabicPeriod"/>
            </a:pPr>
            <a:r>
              <a:rPr lang="en-US" dirty="0"/>
              <a:t>Impact of this activity on KPIs, Power utilization , Compressed Mode  and Throughput has been </a:t>
            </a:r>
            <a:r>
              <a:rPr lang="en-US" dirty="0" smtClean="0"/>
              <a:t>shown in this slide</a:t>
            </a:r>
            <a:endParaRPr lang="en-US" dirty="0"/>
          </a:p>
          <a:p>
            <a:pPr marL="342900" indent="-342900">
              <a:buFont typeface="+mj-lt"/>
              <a:buAutoNum type="arabicPeriod"/>
            </a:pPr>
            <a:r>
              <a:rPr lang="en-US" dirty="0" smtClean="0"/>
              <a:t>Some required </a:t>
            </a:r>
            <a:r>
              <a:rPr lang="en-US" dirty="0"/>
              <a:t>changes </a:t>
            </a:r>
            <a:r>
              <a:rPr lang="en-US" dirty="0" smtClean="0"/>
              <a:t>must be implemented for </a:t>
            </a:r>
            <a:r>
              <a:rPr lang="en-US" dirty="0"/>
              <a:t>remaining </a:t>
            </a:r>
            <a:r>
              <a:rPr lang="en-US" dirty="0" smtClean="0"/>
              <a:t>cells.</a:t>
            </a:r>
          </a:p>
          <a:p>
            <a:pPr lvl="1"/>
            <a:r>
              <a:rPr lang="en-US" dirty="0" smtClean="0">
                <a:solidFill>
                  <a:srgbClr val="0070C0"/>
                </a:solidFill>
              </a:rPr>
              <a:t>a) Down tilt </a:t>
            </a:r>
            <a:r>
              <a:rPr lang="en-US" dirty="0">
                <a:solidFill>
                  <a:srgbClr val="0070C0"/>
                </a:solidFill>
              </a:rPr>
              <a:t>Required (RET not </a:t>
            </a:r>
            <a:r>
              <a:rPr lang="en-US" dirty="0" smtClean="0">
                <a:solidFill>
                  <a:srgbClr val="0070C0"/>
                </a:solidFill>
              </a:rPr>
              <a:t>installed)</a:t>
            </a:r>
            <a:endParaRPr lang="en-US" dirty="0">
              <a:solidFill>
                <a:srgbClr val="0070C0"/>
              </a:solidFill>
            </a:endParaRPr>
          </a:p>
          <a:p>
            <a:pPr lvl="1"/>
            <a:r>
              <a:rPr lang="en-US" dirty="0" smtClean="0">
                <a:solidFill>
                  <a:srgbClr val="0070C0"/>
                </a:solidFill>
              </a:rPr>
              <a:t>b) New </a:t>
            </a:r>
            <a:r>
              <a:rPr lang="en-US" dirty="0">
                <a:solidFill>
                  <a:srgbClr val="0070C0"/>
                </a:solidFill>
              </a:rPr>
              <a:t>site required</a:t>
            </a:r>
          </a:p>
          <a:p>
            <a:pPr lvl="1"/>
            <a:r>
              <a:rPr lang="en-US" dirty="0" smtClean="0">
                <a:solidFill>
                  <a:srgbClr val="0070C0"/>
                </a:solidFill>
              </a:rPr>
              <a:t>c) Power </a:t>
            </a:r>
            <a:r>
              <a:rPr lang="en-US" dirty="0">
                <a:solidFill>
                  <a:srgbClr val="0070C0"/>
                </a:solidFill>
              </a:rPr>
              <a:t>Expansion Required</a:t>
            </a:r>
          </a:p>
          <a:p>
            <a:pPr lvl="1"/>
            <a:r>
              <a:rPr lang="en-US" dirty="0" smtClean="0">
                <a:solidFill>
                  <a:srgbClr val="0070C0"/>
                </a:solidFill>
              </a:rPr>
              <a:t>d) UL </a:t>
            </a:r>
            <a:r>
              <a:rPr lang="en-US" dirty="0">
                <a:solidFill>
                  <a:srgbClr val="0070C0"/>
                </a:solidFill>
              </a:rPr>
              <a:t>CE Expansion required</a:t>
            </a:r>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 name="Picture 9"/>
          <p:cNvPicPr>
            <a:picLocks noChangeAspect="1"/>
          </p:cNvPicPr>
          <p:nvPr/>
        </p:nvPicPr>
        <p:blipFill>
          <a:blip r:embed="rId3"/>
          <a:stretch>
            <a:fillRect/>
          </a:stretch>
        </p:blipFill>
        <p:spPr>
          <a:xfrm>
            <a:off x="3803161" y="3165322"/>
            <a:ext cx="8211911" cy="3552842"/>
          </a:xfrm>
          <a:prstGeom prst="rect">
            <a:avLst/>
          </a:prstGeom>
        </p:spPr>
      </p:pic>
      <p:pic>
        <p:nvPicPr>
          <p:cNvPr id="11" name="Picture 10"/>
          <p:cNvPicPr>
            <a:picLocks noChangeAspect="1"/>
          </p:cNvPicPr>
          <p:nvPr/>
        </p:nvPicPr>
        <p:blipFill>
          <a:blip r:embed="rId4"/>
          <a:stretch>
            <a:fillRect/>
          </a:stretch>
        </p:blipFill>
        <p:spPr>
          <a:xfrm>
            <a:off x="2546395" y="2521917"/>
            <a:ext cx="9600000" cy="3990476"/>
          </a:xfrm>
          <a:prstGeom prst="rect">
            <a:avLst/>
          </a:prstGeom>
        </p:spPr>
      </p:pic>
      <p:pic>
        <p:nvPicPr>
          <p:cNvPr id="13" name="Picture 12"/>
          <p:cNvPicPr>
            <a:picLocks noChangeAspect="1"/>
          </p:cNvPicPr>
          <p:nvPr/>
        </p:nvPicPr>
        <p:blipFill>
          <a:blip r:embed="rId5"/>
          <a:stretch>
            <a:fillRect/>
          </a:stretch>
        </p:blipFill>
        <p:spPr>
          <a:xfrm>
            <a:off x="2769929" y="1118604"/>
            <a:ext cx="8132631" cy="4331696"/>
          </a:xfrm>
          <a:prstGeom prst="rect">
            <a:avLst/>
          </a:prstGeom>
        </p:spPr>
      </p:pic>
      <p:pic>
        <p:nvPicPr>
          <p:cNvPr id="14" name="Picture 13"/>
          <p:cNvPicPr>
            <a:picLocks noChangeAspect="1"/>
          </p:cNvPicPr>
          <p:nvPr/>
        </p:nvPicPr>
        <p:blipFill>
          <a:blip r:embed="rId6"/>
          <a:stretch>
            <a:fillRect/>
          </a:stretch>
        </p:blipFill>
        <p:spPr>
          <a:xfrm>
            <a:off x="3077985" y="1625956"/>
            <a:ext cx="8380831" cy="3682098"/>
          </a:xfrm>
          <a:prstGeom prst="rect">
            <a:avLst/>
          </a:prstGeom>
        </p:spPr>
      </p:pic>
      <p:sp>
        <p:nvSpPr>
          <p:cNvPr id="15" name="Rectangle 14"/>
          <p:cNvSpPr/>
          <p:nvPr/>
        </p:nvSpPr>
        <p:spPr>
          <a:xfrm>
            <a:off x="202897" y="6512397"/>
            <a:ext cx="4510771" cy="307777"/>
          </a:xfrm>
          <a:prstGeom prst="rect">
            <a:avLst/>
          </a:prstGeom>
        </p:spPr>
        <p:txBody>
          <a:bodyPr wrap="square">
            <a:spAutoFit/>
          </a:bodyPr>
          <a:lstStyle/>
          <a:p>
            <a:r>
              <a:rPr lang="en-US" sz="1400" dirty="0"/>
              <a:t>Print CPICH power (</a:t>
            </a:r>
            <a:r>
              <a:rPr lang="en-US" sz="1400" dirty="0">
                <a:hlinkClick r:id="rId7" action="ppaction://hlinkfile"/>
              </a:rPr>
              <a:t>get </a:t>
            </a:r>
            <a:r>
              <a:rPr lang="en-US" sz="1400" dirty="0" smtClean="0">
                <a:hlinkClick r:id="rId7" action="ppaction://hlinkfile"/>
              </a:rPr>
              <a:t>XXX </a:t>
            </a:r>
            <a:r>
              <a:rPr lang="en-US" sz="1400" dirty="0" err="1" smtClean="0">
                <a:hlinkClick r:id="rId7" action="ppaction://hlinkfile"/>
              </a:rPr>
              <a:t>primarycpich</a:t>
            </a:r>
            <a:r>
              <a:rPr lang="en-US" sz="1400" dirty="0"/>
              <a:t>)</a:t>
            </a:r>
          </a:p>
        </p:txBody>
      </p:sp>
      <p:pic>
        <p:nvPicPr>
          <p:cNvPr id="16" name="Picture 15"/>
          <p:cNvPicPr>
            <a:picLocks noChangeAspect="1"/>
          </p:cNvPicPr>
          <p:nvPr/>
        </p:nvPicPr>
        <p:blipFill>
          <a:blip r:embed="rId8"/>
          <a:stretch>
            <a:fillRect/>
          </a:stretch>
        </p:blipFill>
        <p:spPr>
          <a:xfrm>
            <a:off x="1034098" y="1133762"/>
            <a:ext cx="10123809" cy="4590476"/>
          </a:xfrm>
          <a:prstGeom prst="rect">
            <a:avLst/>
          </a:prstGeom>
        </p:spPr>
      </p:pic>
    </p:spTree>
    <p:extLst>
      <p:ext uri="{BB962C8B-B14F-4D97-AF65-F5344CB8AC3E}">
        <p14:creationId xmlns:p14="http://schemas.microsoft.com/office/powerpoint/2010/main" val="11215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circle(in)">
                                      <p:cBhvr>
                                        <p:cTn id="7" dur="2000"/>
                                        <p:tgtEl>
                                          <p:spTgt spid="16"/>
                                        </p:tgtEl>
                                      </p:cBhvr>
                                    </p:animEffect>
                                  </p:childTnLst>
                                  <p:subTnLst>
                                    <p:set>
                                      <p:cBhvr override="childStyle">
                                        <p:cTn dur="1" fill="hold" display="0" masterRel="nextClick" afterEffect="1"/>
                                        <p:tgtEl>
                                          <p:spTgt spid="1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down)">
                                      <p:cBhvr>
                                        <p:cTn id="27"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93964"/>
            <a:ext cx="10972800" cy="794183"/>
          </a:xfrm>
        </p:spPr>
        <p:txBody>
          <a:bodyPr/>
          <a:lstStyle/>
          <a:p>
            <a:r>
              <a:rPr lang="en-US" b="1" dirty="0" smtClean="0">
                <a:solidFill>
                  <a:srgbClr val="FF0000"/>
                </a:solidFill>
              </a:rPr>
              <a:t>Air interface</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2078816" y="1059873"/>
            <a:ext cx="7951875" cy="5346060"/>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14739221"/>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261" y="283339"/>
            <a:ext cx="11938715" cy="743755"/>
          </a:xfrm>
        </p:spPr>
        <p:txBody>
          <a:bodyPr>
            <a:normAutofit fontScale="90000"/>
          </a:bodyPr>
          <a:lstStyle/>
          <a:p>
            <a:pPr algn="ctr"/>
            <a:r>
              <a:rPr lang="en-US" sz="2800" b="1" dirty="0" smtClean="0">
                <a:solidFill>
                  <a:srgbClr val="FF0000"/>
                </a:solidFill>
              </a:rPr>
              <a:t>High-Speed </a:t>
            </a:r>
            <a:r>
              <a:rPr lang="en-US" sz="2800" b="1" dirty="0">
                <a:solidFill>
                  <a:srgbClr val="FF0000"/>
                </a:solidFill>
              </a:rPr>
              <a:t>Shared Control Channel HS-SCCH And Its Work In 3G </a:t>
            </a:r>
            <a:r>
              <a:rPr lang="en-US" sz="2800" b="1" dirty="0" smtClean="0">
                <a:solidFill>
                  <a:srgbClr val="FF0000"/>
                </a:solidFill>
              </a:rPr>
              <a:t>WCDMA</a:t>
            </a:r>
            <a:r>
              <a:rPr lang="en-US" sz="2800" b="1" dirty="0">
                <a:solidFill>
                  <a:srgbClr val="FF0000"/>
                </a:solidFill>
              </a:rPr>
              <a:t/>
            </a:r>
            <a:br>
              <a:rPr lang="en-US" sz="2800" b="1" dirty="0">
                <a:solidFill>
                  <a:srgbClr val="FF0000"/>
                </a:solidFill>
              </a:rPr>
            </a:br>
            <a:endParaRPr lang="en-US" sz="2800" b="1" dirty="0">
              <a:solidFill>
                <a:srgbClr val="FF0000"/>
              </a:solidFill>
            </a:endParaRPr>
          </a:p>
        </p:txBody>
      </p:sp>
      <p:pic>
        <p:nvPicPr>
          <p:cNvPr id="1030" name="Picture 6" descr="Speed Shared Control Channel HS-SCCH"/>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450681" y="2342356"/>
            <a:ext cx="5448300" cy="1714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7" name="Rectangle 6"/>
          <p:cNvSpPr/>
          <p:nvPr/>
        </p:nvSpPr>
        <p:spPr>
          <a:xfrm>
            <a:off x="266163" y="1120462"/>
            <a:ext cx="11530887" cy="3600986"/>
          </a:xfrm>
          <a:prstGeom prst="rect">
            <a:avLst/>
          </a:prstGeom>
        </p:spPr>
        <p:txBody>
          <a:bodyPr wrap="square">
            <a:spAutoFit/>
          </a:bodyPr>
          <a:lstStyle/>
          <a:p>
            <a:pPr algn="just"/>
            <a:r>
              <a:rPr lang="en-US" sz="1200" dirty="0">
                <a:solidFill>
                  <a:srgbClr val="000000"/>
                </a:solidFill>
                <a:latin typeface="Georgia" panose="02040502050405020303" pitchFamily="18" charset="0"/>
              </a:rPr>
              <a:t>Carries physical layer signaling to a single UE, such as modulation scheme (1 bit), channelization code set (7 bit), transport block size (6bit), HARQ process number (3bit), redundancy version (3bit), new data indicator (1bit), UE identity (16bit) HS-SCCH is a fixed rate (60 kbps, SF=128) downlink physical channel used to carry downlink signaling related to HS-DSCH transmission</a:t>
            </a:r>
          </a:p>
          <a:p>
            <a:pPr algn="just"/>
            <a:r>
              <a:rPr lang="en-US" sz="1200" dirty="0">
                <a:solidFill>
                  <a:srgbClr val="FF0000"/>
                </a:solidFill>
                <a:latin typeface="Georgia" panose="02040502050405020303" pitchFamily="18" charset="0"/>
              </a:rPr>
              <a:t>HS-SCCH </a:t>
            </a:r>
            <a:r>
              <a:rPr lang="en-US" sz="1200" dirty="0">
                <a:solidFill>
                  <a:srgbClr val="000000"/>
                </a:solidFill>
                <a:latin typeface="Georgia" panose="02040502050405020303" pitchFamily="18" charset="0"/>
              </a:rPr>
              <a:t>High-Speed Shared Control Channel is an </a:t>
            </a:r>
            <a:r>
              <a:rPr lang="en-US" sz="1200" dirty="0">
                <a:solidFill>
                  <a:srgbClr val="FF0000"/>
                </a:solidFill>
                <a:latin typeface="Georgia" panose="02040502050405020303" pitchFamily="18" charset="0"/>
              </a:rPr>
              <a:t>added channel to UMTS to increase downlink data rates</a:t>
            </a:r>
            <a:r>
              <a:rPr lang="en-US" sz="1200" dirty="0">
                <a:solidFill>
                  <a:srgbClr val="000000"/>
                </a:solidFill>
                <a:latin typeface="Georgia" panose="02040502050405020303" pitchFamily="18" charset="0"/>
              </a:rPr>
              <a:t>. This is defined in Release 5 of the UMTS specifications. It is also part of the HSDPA.</a:t>
            </a:r>
          </a:p>
          <a:p>
            <a:r>
              <a:rPr lang="en-US" sz="1200" dirty="0">
                <a:solidFill>
                  <a:srgbClr val="FF0000"/>
                </a:solidFill>
                <a:latin typeface="Georgia" panose="02040502050405020303" pitchFamily="18" charset="0"/>
              </a:rPr>
              <a:t>HS-SCCH uses a SF=128 </a:t>
            </a:r>
            <a:r>
              <a:rPr lang="en-US" sz="1200" dirty="0">
                <a:solidFill>
                  <a:srgbClr val="000000"/>
                </a:solidFill>
                <a:latin typeface="Georgia" panose="02040502050405020303" pitchFamily="18" charset="0"/>
              </a:rPr>
              <a:t>and has q time structure based on a sub-frame of length 2 </a:t>
            </a:r>
            <a:r>
              <a:rPr lang="en-US" sz="1200" dirty="0" err="1">
                <a:solidFill>
                  <a:srgbClr val="000000"/>
                </a:solidFill>
                <a:latin typeface="Georgia" panose="02040502050405020303" pitchFamily="18" charset="0"/>
              </a:rPr>
              <a:t>ms</a:t>
            </a:r>
            <a:r>
              <a:rPr lang="en-US" sz="1200" dirty="0">
                <a:solidFill>
                  <a:srgbClr val="000000"/>
                </a:solidFill>
                <a:latin typeface="Georgia" panose="02040502050405020303" pitchFamily="18" charset="0"/>
              </a:rPr>
              <a:t>, i.e. the same length as the HS-DSCH TTI. The timing of HS-SCCH starts two slots prior to the start of the HS-PDSCH sub frame.</a:t>
            </a:r>
          </a:p>
          <a:p>
            <a:r>
              <a:rPr lang="en-US" sz="1200" dirty="0">
                <a:solidFill>
                  <a:srgbClr val="000000"/>
                </a:solidFill>
                <a:latin typeface="Georgia" panose="02040502050405020303" pitchFamily="18" charset="0"/>
              </a:rPr>
              <a:t>The following 7 items information is carried on the HS-SCCH</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Modulation scheme(1bit) QPSK or 16QAM</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Channelization code set (7bits)</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Transport block size ( 6bits)</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HARQ process number (3bits)</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Redundancy version (3bits)</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New Data Indicator (1bit)</a:t>
            </a:r>
          </a:p>
          <a:p>
            <a:pPr marL="171450" indent="-171450">
              <a:buFont typeface="Arial" panose="020B0604020202020204" pitchFamily="34" charset="0"/>
              <a:buChar char="•"/>
            </a:pPr>
            <a:r>
              <a:rPr lang="en-US" sz="1200" dirty="0">
                <a:solidFill>
                  <a:srgbClr val="000000"/>
                </a:solidFill>
                <a:latin typeface="Georgia" panose="02040502050405020303" pitchFamily="18" charset="0"/>
              </a:rPr>
              <a:t>UE identity (16 bits)</a:t>
            </a:r>
          </a:p>
          <a:p>
            <a:r>
              <a:rPr lang="en-US" sz="1200" dirty="0">
                <a:solidFill>
                  <a:srgbClr val="000000"/>
                </a:solidFill>
                <a:latin typeface="Georgia" panose="02040502050405020303" pitchFamily="18" charset="0"/>
              </a:rPr>
              <a:t>In each 2 </a:t>
            </a:r>
            <a:r>
              <a:rPr lang="en-US" sz="1200" dirty="0" err="1">
                <a:solidFill>
                  <a:srgbClr val="000000"/>
                </a:solidFill>
                <a:latin typeface="Georgia" panose="02040502050405020303" pitchFamily="18" charset="0"/>
              </a:rPr>
              <a:t>ms</a:t>
            </a:r>
            <a:r>
              <a:rPr lang="en-US" sz="1200" dirty="0">
                <a:solidFill>
                  <a:srgbClr val="000000"/>
                </a:solidFill>
                <a:latin typeface="Georgia" panose="02040502050405020303" pitchFamily="18" charset="0"/>
              </a:rPr>
              <a:t> interval corresponding to one HS-DSCH TTI, one HS-SCCH carries physical-layer signaling to a single UE.</a:t>
            </a:r>
          </a:p>
          <a:p>
            <a:r>
              <a:rPr lang="en-US" sz="1200" dirty="0">
                <a:solidFill>
                  <a:srgbClr val="000000"/>
                </a:solidFill>
                <a:latin typeface="Georgia" panose="02040502050405020303" pitchFamily="18" charset="0"/>
              </a:rPr>
              <a:t>As there should be a possibility for HS-DSCH transmission to multiple users in parallel (code multiplex), multiplex HS-SCCH may be needed in a cell. The specification allows for up to four HS-SCCHs as seen from a UE point of view .i.e. UE must be able to decode four HS-SCCH.</a:t>
            </a:r>
          </a:p>
          <a:p>
            <a:pPr algn="just"/>
            <a:endParaRPr lang="en-US" sz="1200" b="0" i="0" dirty="0">
              <a:solidFill>
                <a:srgbClr val="000000"/>
              </a:solidFill>
              <a:effectLst/>
              <a:latin typeface="Georgia" panose="02040502050405020303" pitchFamily="18" charset="0"/>
            </a:endParaRPr>
          </a:p>
        </p:txBody>
      </p:sp>
    </p:spTree>
    <p:extLst>
      <p:ext uri="{BB962C8B-B14F-4D97-AF65-F5344CB8AC3E}">
        <p14:creationId xmlns:p14="http://schemas.microsoft.com/office/powerpoint/2010/main" val="2721597167"/>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9" y="238539"/>
            <a:ext cx="10994403" cy="546652"/>
          </a:xfrm>
        </p:spPr>
        <p:txBody>
          <a:bodyPr>
            <a:normAutofit/>
          </a:bodyPr>
          <a:lstStyle/>
          <a:p>
            <a:pPr algn="ctr"/>
            <a:r>
              <a:rPr lang="en-US" b="1" dirty="0" smtClean="0">
                <a:solidFill>
                  <a:srgbClr val="FF0000"/>
                </a:solidFill>
              </a:rPr>
              <a:t>Does this site need </a:t>
            </a:r>
            <a:r>
              <a:rPr lang="en-US" b="1" dirty="0">
                <a:solidFill>
                  <a:srgbClr val="FF0000"/>
                </a:solidFill>
              </a:rPr>
              <a:t>DL CE expansion as it’s having high DLHW expansion </a:t>
            </a:r>
          </a:p>
        </p:txBody>
      </p:sp>
      <p:pic>
        <p:nvPicPr>
          <p:cNvPr id="1026" name="Picture 2" descr="C:\Users\MOHAMM~1.T\AppData\Local\Temp\SNAGHTML14ce32d.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348915"/>
            <a:ext cx="6815137" cy="3701383"/>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p:cNvSpPr>
            <a:spLocks noGrp="1"/>
          </p:cNvSpPr>
          <p:nvPr>
            <p:ph type="body" sz="half" idx="2"/>
          </p:nvPr>
        </p:nvSpPr>
        <p:spPr/>
        <p:txBody>
          <a:bodyPr/>
          <a:lstStyle/>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5101643" y="2418009"/>
            <a:ext cx="6419048" cy="3514286"/>
          </a:xfrm>
          <a:prstGeom prst="rect">
            <a:avLst/>
          </a:prstGeom>
        </p:spPr>
      </p:pic>
      <p:pic>
        <p:nvPicPr>
          <p:cNvPr id="1030" name="Picture 6" descr="C:\Users\MOHAMM~1.T\AppData\Local\Temp\SNAGHTML1577c4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58889" y="3336859"/>
            <a:ext cx="4619625" cy="2495551"/>
          </a:xfrm>
          <a:prstGeom prst="rect">
            <a:avLst/>
          </a:prstGeom>
          <a:noFill/>
          <a:extLst>
            <a:ext uri="{909E8E84-426E-40DD-AFC4-6F175D3DCCD1}">
              <a14:hiddenFill xmlns:a14="http://schemas.microsoft.com/office/drawing/2010/main">
                <a:solidFill>
                  <a:srgbClr val="FFFFFF"/>
                </a:solidFill>
              </a14:hiddenFill>
            </a:ext>
          </a:extLst>
        </p:spPr>
      </p:pic>
      <p:sp>
        <p:nvSpPr>
          <p:cNvPr id="9" name="Text Placeholder 3"/>
          <p:cNvSpPr txBox="1">
            <a:spLocks/>
          </p:cNvSpPr>
          <p:nvPr/>
        </p:nvSpPr>
        <p:spPr>
          <a:xfrm>
            <a:off x="5214720" y="773042"/>
            <a:ext cx="477202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b="1" dirty="0" smtClean="0">
                <a:solidFill>
                  <a:srgbClr val="FF0000"/>
                </a:solidFill>
              </a:rPr>
              <a:t>First Step</a:t>
            </a:r>
          </a:p>
          <a:p>
            <a:r>
              <a:rPr lang="en-US" dirty="0" smtClean="0"/>
              <a:t>The two Neighbors with </a:t>
            </a:r>
            <a:r>
              <a:rPr lang="en-US" dirty="0" err="1"/>
              <a:t>qrxlevmin</a:t>
            </a:r>
            <a:r>
              <a:rPr lang="en-US" dirty="0"/>
              <a:t> = -105 , hence the base line value is -111 , so traffic pushed to our site and it is the major reason of </a:t>
            </a:r>
            <a:r>
              <a:rPr lang="en-US" dirty="0" smtClean="0"/>
              <a:t>8089 </a:t>
            </a:r>
            <a:r>
              <a:rPr lang="en-US" dirty="0"/>
              <a:t>congestion hence CE expansion </a:t>
            </a:r>
            <a:r>
              <a:rPr lang="en-US" dirty="0" smtClean="0"/>
              <a:t>done. And </a:t>
            </a:r>
            <a:r>
              <a:rPr lang="en-US" dirty="0"/>
              <a:t>also 60W activated  , also </a:t>
            </a:r>
            <a:r>
              <a:rPr lang="en-US" dirty="0" smtClean="0"/>
              <a:t>8563X </a:t>
            </a:r>
            <a:r>
              <a:rPr lang="en-US" dirty="0"/>
              <a:t>&amp; </a:t>
            </a:r>
            <a:r>
              <a:rPr lang="en-US" dirty="0" smtClean="0"/>
              <a:t>1934 </a:t>
            </a:r>
            <a:r>
              <a:rPr lang="en-US" dirty="0"/>
              <a:t>  carrying very low traffic </a:t>
            </a:r>
            <a:r>
              <a:rPr lang="en-US" dirty="0" smtClean="0"/>
              <a:t>hence</a:t>
            </a:r>
          </a:p>
          <a:p>
            <a:pPr marL="285750" indent="-285750">
              <a:buFont typeface="Arial" panose="020B0604020202020204" pitchFamily="34" charset="0"/>
              <a:buChar char="•"/>
            </a:pPr>
            <a:r>
              <a:rPr lang="en-US" dirty="0" smtClean="0"/>
              <a:t>Changed </a:t>
            </a:r>
            <a:r>
              <a:rPr lang="en-US" dirty="0" err="1"/>
              <a:t>qrxlevmin</a:t>
            </a:r>
            <a:r>
              <a:rPr lang="en-US" dirty="0"/>
              <a:t> </a:t>
            </a:r>
            <a:r>
              <a:rPr lang="en-US" dirty="0" smtClean="0"/>
              <a:t>of neighbors to -</a:t>
            </a:r>
            <a:r>
              <a:rPr lang="en-US" dirty="0"/>
              <a:t>111 </a:t>
            </a:r>
            <a:endParaRPr lang="en-US" dirty="0" smtClean="0"/>
          </a:p>
          <a:p>
            <a:pPr marL="285750" indent="-285750">
              <a:buFont typeface="Arial" panose="020B0604020202020204" pitchFamily="34" charset="0"/>
              <a:buChar char="•"/>
            </a:pPr>
            <a:r>
              <a:rPr lang="en-US" dirty="0" smtClean="0"/>
              <a:t>and </a:t>
            </a:r>
            <a:r>
              <a:rPr lang="en-US" dirty="0"/>
              <a:t>also if it is possible try to balance the traffic </a:t>
            </a:r>
            <a:r>
              <a:rPr lang="en-US" dirty="0" smtClean="0"/>
              <a:t>by Up-tilting</a:t>
            </a:r>
            <a:endParaRPr lang="en-US" dirty="0"/>
          </a:p>
        </p:txBody>
      </p:sp>
      <p:sp>
        <p:nvSpPr>
          <p:cNvPr id="10" name="Text Placeholder 3"/>
          <p:cNvSpPr txBox="1">
            <a:spLocks/>
          </p:cNvSpPr>
          <p:nvPr/>
        </p:nvSpPr>
        <p:spPr>
          <a:xfrm>
            <a:off x="362095" y="3104548"/>
            <a:ext cx="477202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2000" b="1" dirty="0" smtClean="0">
                <a:solidFill>
                  <a:srgbClr val="FF0000"/>
                </a:solidFill>
              </a:rPr>
              <a:t>Second Step</a:t>
            </a:r>
          </a:p>
          <a:p>
            <a:r>
              <a:rPr lang="en-US" dirty="0" smtClean="0"/>
              <a:t>But the site has a few Overshooting and covers 5Km</a:t>
            </a:r>
          </a:p>
        </p:txBody>
      </p:sp>
      <p:sp>
        <p:nvSpPr>
          <p:cNvPr id="12" name="Text Placeholder 3"/>
          <p:cNvSpPr txBox="1">
            <a:spLocks/>
          </p:cNvSpPr>
          <p:nvPr/>
        </p:nvSpPr>
        <p:spPr>
          <a:xfrm>
            <a:off x="459035" y="785191"/>
            <a:ext cx="4772024" cy="381158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dirty="0"/>
              <a:t>The site has the following issues</a:t>
            </a:r>
          </a:p>
          <a:p>
            <a:pPr marL="285750" lvl="0" indent="-285750">
              <a:buFont typeface="Arial" panose="020B0604020202020204" pitchFamily="34" charset="0"/>
              <a:buChar char="•"/>
            </a:pPr>
            <a:r>
              <a:rPr lang="en-US" dirty="0"/>
              <a:t>high rejection of RRC connection due to high MP load</a:t>
            </a:r>
          </a:p>
          <a:p>
            <a:pPr marL="285750" lvl="0" indent="-285750">
              <a:buFont typeface="Arial" panose="020B0604020202020204" pitchFamily="34" charset="0"/>
              <a:buChar char="•"/>
            </a:pPr>
            <a:r>
              <a:rPr lang="en-US" dirty="0"/>
              <a:t>CSSR_PS</a:t>
            </a:r>
          </a:p>
          <a:p>
            <a:pPr marL="285750" lvl="0" indent="-285750">
              <a:buFont typeface="Arial" panose="020B0604020202020204" pitchFamily="34" charset="0"/>
              <a:buChar char="•"/>
            </a:pPr>
            <a:r>
              <a:rPr lang="en-US" dirty="0" err="1"/>
              <a:t>CSSR_Speach</a:t>
            </a:r>
            <a:r>
              <a:rPr lang="en-US" dirty="0"/>
              <a:t>  </a:t>
            </a:r>
          </a:p>
          <a:p>
            <a:pPr marL="285750" indent="-285750">
              <a:buFont typeface="Arial" panose="020B0604020202020204" pitchFamily="34" charset="0"/>
              <a:buChar char="•"/>
            </a:pPr>
            <a:r>
              <a:rPr lang="en-US" dirty="0"/>
              <a:t>RRC request denied </a:t>
            </a:r>
          </a:p>
        </p:txBody>
      </p:sp>
      <p:pic>
        <p:nvPicPr>
          <p:cNvPr id="1032" name="Picture 8" descr="C:\Users\MOHAMM~1.T\AppData\Local\Temp\SNAGHTML1a807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8801" y="1267069"/>
            <a:ext cx="6381751" cy="444817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OHAMM~1.T\AppData\Local\Temp\SNAGHTML1a8a44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72025" y="1167180"/>
            <a:ext cx="6400800" cy="447675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7"/>
          <a:stretch>
            <a:fillRect/>
          </a:stretch>
        </p:blipFill>
        <p:spPr>
          <a:xfrm>
            <a:off x="1192170" y="4020734"/>
            <a:ext cx="10323809" cy="1200000"/>
          </a:xfrm>
          <a:prstGeom prst="rect">
            <a:avLst/>
          </a:prstGeom>
        </p:spPr>
      </p:pic>
    </p:spTree>
    <p:extLst>
      <p:ext uri="{BB962C8B-B14F-4D97-AF65-F5344CB8AC3E}">
        <p14:creationId xmlns:p14="http://schemas.microsoft.com/office/powerpoint/2010/main" val="413290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500"/>
                                        <p:tgtEl>
                                          <p:spTgt spid="1030"/>
                                        </p:tgtEl>
                                      </p:cBhvr>
                                    </p:animEffect>
                                  </p:childTnLst>
                                  <p:subTnLst>
                                    <p:set>
                                      <p:cBhvr override="childStyle">
                                        <p:cTn dur="1" fill="hold" display="0" masterRel="nextClick" afterEffect="1"/>
                                        <p:tgtEl>
                                          <p:spTgt spid="1030"/>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032"/>
                                        </p:tgtEl>
                                        <p:attrNameLst>
                                          <p:attrName>style.visibility</p:attrName>
                                        </p:attrNameLst>
                                      </p:cBhvr>
                                      <p:to>
                                        <p:strVal val="visible"/>
                                      </p:to>
                                    </p:set>
                                    <p:animEffect transition="in" filter="barn(inVertical)">
                                      <p:cBhvr>
                                        <p:cTn id="32" dur="500"/>
                                        <p:tgtEl>
                                          <p:spTgt spid="1032"/>
                                        </p:tgtEl>
                                      </p:cBhvr>
                                    </p:animEffect>
                                  </p:childTnLst>
                                  <p:subTnLst>
                                    <p:set>
                                      <p:cBhvr override="childStyle">
                                        <p:cTn dur="1" fill="hold" display="0" masterRel="nextClick" afterEffect="1"/>
                                        <p:tgtEl>
                                          <p:spTgt spid="1032"/>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34"/>
                                        </p:tgtEl>
                                        <p:attrNameLst>
                                          <p:attrName>style.visibility</p:attrName>
                                        </p:attrNameLst>
                                      </p:cBhvr>
                                      <p:to>
                                        <p:strVal val="visible"/>
                                      </p:to>
                                    </p:set>
                                    <p:animEffect transition="in" filter="wipe(down)">
                                      <p:cBhvr>
                                        <p:cTn id="37" dur="500"/>
                                        <p:tgtEl>
                                          <p:spTgt spid="1034"/>
                                        </p:tgtEl>
                                      </p:cBhvr>
                                    </p:animEffect>
                                  </p:childTnLst>
                                  <p:subTnLst>
                                    <p:set>
                                      <p:cBhvr override="childStyle">
                                        <p:cTn dur="1" fill="hold" display="0" masterRel="nextClick" afterEffect="1"/>
                                        <p:tgtEl>
                                          <p:spTgt spid="103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9301" y="124240"/>
            <a:ext cx="10424560" cy="596072"/>
          </a:xfrm>
        </p:spPr>
        <p:txBody>
          <a:bodyPr>
            <a:normAutofit/>
          </a:bodyPr>
          <a:lstStyle/>
          <a:p>
            <a:pPr algn="ctr"/>
            <a:r>
              <a:rPr lang="en-US" b="1" dirty="0" smtClean="0">
                <a:solidFill>
                  <a:srgbClr val="FF0000"/>
                </a:solidFill>
              </a:rPr>
              <a:t>KPI must be Check in RNC</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2" name="Picture 4" descr="C:\Users\MOHAMM~1.T\AppData\Local\Temp\SNAGHTML1c06db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507" y="1021387"/>
            <a:ext cx="9429751" cy="49815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MOHAMM~1.T\AppData\Local\Temp\SNAGHTML1c15a2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6567" y="902118"/>
            <a:ext cx="9429751" cy="498157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C:\Users\MOHAMM~1.T\AppData\Local\Temp\SNAGHTML1c24e5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6707" y="902118"/>
            <a:ext cx="9429751" cy="498157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MOHAMM~1.T\AppData\Local\Temp\SNAGHTML1c33f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16707" y="961751"/>
            <a:ext cx="9429751" cy="498157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C:\Users\MOHAMM~1.T\AppData\Local\Temp\SNAGHTML1c3f8f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6707" y="926828"/>
            <a:ext cx="9429751" cy="4981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438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barn(inVertical)">
                                      <p:cBhvr>
                                        <p:cTn id="7" dur="500"/>
                                        <p:tgtEl>
                                          <p:spTgt spid="2052"/>
                                        </p:tgtEl>
                                      </p:cBhvr>
                                    </p:animEffect>
                                  </p:childTnLst>
                                  <p:subTnLst>
                                    <p:set>
                                      <p:cBhvr override="childStyle">
                                        <p:cTn dur="1" fill="hold" display="0" masterRel="nextClick" afterEffect="1"/>
                                        <p:tgtEl>
                                          <p:spTgt spid="2052"/>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2054"/>
                                        </p:tgtEl>
                                        <p:attrNameLst>
                                          <p:attrName>style.visibility</p:attrName>
                                        </p:attrNameLst>
                                      </p:cBhvr>
                                      <p:to>
                                        <p:strVal val="visible"/>
                                      </p:to>
                                    </p:set>
                                    <p:animEffect transition="in" filter="circle(in)">
                                      <p:cBhvr>
                                        <p:cTn id="12" dur="2000"/>
                                        <p:tgtEl>
                                          <p:spTgt spid="2054"/>
                                        </p:tgtEl>
                                      </p:cBhvr>
                                    </p:animEffect>
                                  </p:childTnLst>
                                  <p:subTnLst>
                                    <p:set>
                                      <p:cBhvr override="childStyle">
                                        <p:cTn dur="1" fill="hold" display="0" masterRel="nextClick" afterEffect="1"/>
                                        <p:tgtEl>
                                          <p:spTgt spid="205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56"/>
                                        </p:tgtEl>
                                        <p:attrNameLst>
                                          <p:attrName>style.visibility</p:attrName>
                                        </p:attrNameLst>
                                      </p:cBhvr>
                                      <p:to>
                                        <p:strVal val="visible"/>
                                      </p:to>
                                    </p:set>
                                    <p:animEffect transition="in" filter="fade">
                                      <p:cBhvr>
                                        <p:cTn id="17" dur="500"/>
                                        <p:tgtEl>
                                          <p:spTgt spid="2056"/>
                                        </p:tgtEl>
                                      </p:cBhvr>
                                    </p:animEffect>
                                  </p:childTnLst>
                                  <p:subTnLst>
                                    <p:set>
                                      <p:cBhvr override="childStyle">
                                        <p:cTn dur="1" fill="hold" display="0" masterRel="nextClick" afterEffect="1"/>
                                        <p:tgtEl>
                                          <p:spTgt spid="205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058"/>
                                        </p:tgtEl>
                                        <p:attrNameLst>
                                          <p:attrName>style.visibility</p:attrName>
                                        </p:attrNameLst>
                                      </p:cBhvr>
                                      <p:to>
                                        <p:strVal val="visible"/>
                                      </p:to>
                                    </p:set>
                                    <p:anim calcmode="lin" valueType="num">
                                      <p:cBhvr additive="base">
                                        <p:cTn id="22" dur="500" fill="hold"/>
                                        <p:tgtEl>
                                          <p:spTgt spid="2058"/>
                                        </p:tgtEl>
                                        <p:attrNameLst>
                                          <p:attrName>ppt_x</p:attrName>
                                        </p:attrNameLst>
                                      </p:cBhvr>
                                      <p:tavLst>
                                        <p:tav tm="0">
                                          <p:val>
                                            <p:strVal val="#ppt_x"/>
                                          </p:val>
                                        </p:tav>
                                        <p:tav tm="100000">
                                          <p:val>
                                            <p:strVal val="#ppt_x"/>
                                          </p:val>
                                        </p:tav>
                                      </p:tavLst>
                                    </p:anim>
                                    <p:anim calcmode="lin" valueType="num">
                                      <p:cBhvr additive="base">
                                        <p:cTn id="23" dur="500" fill="hold"/>
                                        <p:tgtEl>
                                          <p:spTgt spid="205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058"/>
                                        </p:tgtEl>
                                        <p:attrNameLst>
                                          <p:attrName>style.visibility</p:attrName>
                                        </p:attrNameLst>
                                      </p:cBhvr>
                                      <p:to>
                                        <p:strVal val="hidden"/>
                                      </p:to>
                                    </p:set>
                                  </p:sub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2060"/>
                                        </p:tgtEl>
                                        <p:attrNameLst>
                                          <p:attrName>style.visibility</p:attrName>
                                        </p:attrNameLst>
                                      </p:cBhvr>
                                      <p:to>
                                        <p:strVal val="visible"/>
                                      </p:to>
                                    </p:set>
                                    <p:animEffect transition="in" filter="wipe(down)">
                                      <p:cBhvr>
                                        <p:cTn id="28" dur="500"/>
                                        <p:tgtEl>
                                          <p:spTgt spid="2060"/>
                                        </p:tgtEl>
                                      </p:cBhvr>
                                    </p:animEffect>
                                  </p:childTnLst>
                                  <p:subTnLst>
                                    <p:set>
                                      <p:cBhvr override="childStyle">
                                        <p:cTn dur="1" fill="hold" display="0" masterRel="nextClick" afterEffect="1"/>
                                        <p:tgtEl>
                                          <p:spTgt spid="206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12597" y="236483"/>
            <a:ext cx="6349288" cy="606972"/>
          </a:xfrm>
        </p:spPr>
        <p:txBody>
          <a:bodyPr>
            <a:normAutofit/>
          </a:bodyPr>
          <a:lstStyle/>
          <a:p>
            <a:pPr algn="ctr"/>
            <a:r>
              <a:rPr lang="en-US" b="1" dirty="0" err="1" smtClean="0">
                <a:solidFill>
                  <a:srgbClr val="FF0000"/>
                </a:solidFill>
              </a:rPr>
              <a:t>Erlang_PKT</a:t>
            </a:r>
            <a:r>
              <a:rPr lang="en-US" b="1" dirty="0" smtClean="0">
                <a:solidFill>
                  <a:srgbClr val="FF0000"/>
                </a:solidFill>
              </a:rPr>
              <a:t> Vs. </a:t>
            </a:r>
            <a:r>
              <a:rPr lang="en-US" b="1" dirty="0" err="1" smtClean="0">
                <a:solidFill>
                  <a:srgbClr val="FF0000"/>
                </a:solidFill>
              </a:rPr>
              <a:t>Elang_Speech</a:t>
            </a:r>
            <a:endParaRPr lang="en-US" b="1" dirty="0">
              <a:solidFill>
                <a:srgbClr val="FF0000"/>
              </a:solidFill>
            </a:endParaRPr>
          </a:p>
        </p:txBody>
      </p:sp>
      <p:sp>
        <p:nvSpPr>
          <p:cNvPr id="3" name="Content Placeholder 2"/>
          <p:cNvSpPr>
            <a:spLocks noGrp="1"/>
          </p:cNvSpPr>
          <p:nvPr>
            <p:ph idx="1"/>
          </p:nvPr>
        </p:nvSpPr>
        <p:spPr>
          <a:xfrm>
            <a:off x="7914289" y="987429"/>
            <a:ext cx="3441099" cy="4873625"/>
          </a:xfrm>
        </p:spPr>
        <p:txBody>
          <a:bodyPr/>
          <a:lstStyle/>
          <a:p>
            <a:endParaRPr lang="en-US" dirty="0"/>
          </a:p>
        </p:txBody>
      </p:sp>
      <p:sp>
        <p:nvSpPr>
          <p:cNvPr id="4" name="Text Placeholder 3"/>
          <p:cNvSpPr>
            <a:spLocks noGrp="1"/>
          </p:cNvSpPr>
          <p:nvPr>
            <p:ph type="body" sz="half" idx="2"/>
          </p:nvPr>
        </p:nvSpPr>
        <p:spPr>
          <a:xfrm>
            <a:off x="268016" y="987429"/>
            <a:ext cx="7078717" cy="4881563"/>
          </a:xfrm>
        </p:spPr>
        <p:txBody>
          <a:bodyPr>
            <a:normAutofit/>
          </a:bodyPr>
          <a:lstStyle/>
          <a:p>
            <a:r>
              <a:rPr lang="en-US" b="1" dirty="0" smtClean="0">
                <a:solidFill>
                  <a:srgbClr val="FF0000"/>
                </a:solidFill>
              </a:rPr>
              <a:t>ERLANG_PKT_HS (</a:t>
            </a:r>
            <a:r>
              <a:rPr lang="en-US" b="1" dirty="0">
                <a:solidFill>
                  <a:schemeClr val="accent1"/>
                </a:solidFill>
              </a:rPr>
              <a:t>PMSUMBESTPSHSADCHRABESTABLISH / </a:t>
            </a:r>
            <a:r>
              <a:rPr lang="en-US" b="1" dirty="0" smtClean="0">
                <a:solidFill>
                  <a:schemeClr val="accent1"/>
                </a:solidFill>
              </a:rPr>
              <a:t>720</a:t>
            </a:r>
            <a:r>
              <a:rPr lang="en-US" dirty="0" smtClean="0"/>
              <a:t>)</a:t>
            </a:r>
            <a:endParaRPr lang="en-US" b="1" dirty="0">
              <a:solidFill>
                <a:srgbClr val="FF0000"/>
              </a:solidFill>
            </a:endParaRPr>
          </a:p>
          <a:p>
            <a:r>
              <a:rPr lang="en-US" dirty="0" smtClean="0"/>
              <a:t>Sum </a:t>
            </a:r>
            <a:r>
              <a:rPr lang="en-US" dirty="0"/>
              <a:t>of all sample values recorded during a ROP for the number of A-DCH radio bearers established in the cell carrying HS-DSCH in the active set.</a:t>
            </a:r>
          </a:p>
          <a:p>
            <a:r>
              <a:rPr lang="en-US" dirty="0"/>
              <a:t>Condition: Values are read periodically from an internal level counter and added to this counter.</a:t>
            </a:r>
          </a:p>
          <a:p>
            <a:r>
              <a:rPr lang="en-US" dirty="0"/>
              <a:t>The level counter maintains the current number of A-DCH radio bearers established in the cell carrying HS-DSCH in </a:t>
            </a:r>
            <a:r>
              <a:rPr lang="en-US" dirty="0" smtClean="0"/>
              <a:t>the </a:t>
            </a:r>
            <a:r>
              <a:rPr lang="en-US" dirty="0"/>
              <a:t>active set for which this cell is the best cell</a:t>
            </a:r>
            <a:r>
              <a:rPr lang="en-US" dirty="0" smtClean="0"/>
              <a:t>.</a:t>
            </a:r>
          </a:p>
          <a:p>
            <a:endParaRPr lang="en-US" dirty="0"/>
          </a:p>
          <a:p>
            <a:r>
              <a:rPr lang="en-US" b="1" dirty="0">
                <a:solidFill>
                  <a:srgbClr val="FF0000"/>
                </a:solidFill>
              </a:rPr>
              <a:t>Erlang_3G_Speech</a:t>
            </a:r>
          </a:p>
          <a:p>
            <a:r>
              <a:rPr lang="en-US" dirty="0"/>
              <a:t> </a:t>
            </a:r>
            <a:r>
              <a:rPr lang="en-US" dirty="0" err="1" smtClean="0"/>
              <a:t>nvl</a:t>
            </a:r>
            <a:r>
              <a:rPr lang="en-US" dirty="0" smtClean="0"/>
              <a:t>(pmSumBestCs12Establish,0</a:t>
            </a:r>
            <a:r>
              <a:rPr lang="en-US" dirty="0"/>
              <a:t>) / (3600/5)+ </a:t>
            </a:r>
            <a:r>
              <a:rPr lang="en-US" dirty="0" err="1"/>
              <a:t>nvl</a:t>
            </a:r>
            <a:r>
              <a:rPr lang="en-US" dirty="0"/>
              <a:t>(PMSUMBESTAMR12200RABESTABLISH,0) / (3600/5)+ </a:t>
            </a:r>
            <a:r>
              <a:rPr lang="en-US" dirty="0" err="1"/>
              <a:t>nvl</a:t>
            </a:r>
            <a:r>
              <a:rPr lang="en-US" dirty="0"/>
              <a:t>(PMSUMBESTAMR4750RABESTABLISH,0) / (3600/5)+ </a:t>
            </a:r>
            <a:r>
              <a:rPr lang="en-US" dirty="0" err="1"/>
              <a:t>nvl</a:t>
            </a:r>
            <a:r>
              <a:rPr lang="en-US" dirty="0"/>
              <a:t>(PMSUMBESTAMR5900RABESTABLISH,0) /(3600/5) + </a:t>
            </a:r>
            <a:r>
              <a:rPr lang="en-US" dirty="0" err="1"/>
              <a:t>nvl</a:t>
            </a:r>
            <a:r>
              <a:rPr lang="en-US" dirty="0"/>
              <a:t>(PMSUMBESTAMR7950RABESTABLISH,0) /(3600/5)</a:t>
            </a: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418275121"/>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82981" y="353967"/>
            <a:ext cx="6939051" cy="689020"/>
          </a:xfrm>
        </p:spPr>
        <p:txBody>
          <a:bodyPr>
            <a:normAutofit/>
          </a:bodyPr>
          <a:lstStyle/>
          <a:p>
            <a:r>
              <a:rPr lang="en-US" dirty="0" smtClean="0"/>
              <a:t>For Reducing IRAT HO form 3G</a:t>
            </a:r>
            <a:r>
              <a:rPr lang="en-US" dirty="0" smtClean="0">
                <a:sym typeface="Wingdings" panose="05000000000000000000" pitchFamily="2" charset="2"/>
              </a:rPr>
              <a:t>2G</a:t>
            </a:r>
            <a:endParaRPr lang="en-US" dirty="0"/>
          </a:p>
        </p:txBody>
      </p:sp>
      <p:sp>
        <p:nvSpPr>
          <p:cNvPr id="4" name="Text Placeholder 3"/>
          <p:cNvSpPr>
            <a:spLocks noGrp="1"/>
          </p:cNvSpPr>
          <p:nvPr>
            <p:ph type="body" sz="half" idx="2"/>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6" name="Picture 2" descr="C:\Users\MOHAMM~1.T\AppData\Local\Temp\SNAGHTMLaba858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7258" y="1042987"/>
            <a:ext cx="7724775" cy="20288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OHAMM~1.T\AppData\Local\Temp\SNAGHTMLababd2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628" y="3464529"/>
            <a:ext cx="5800725" cy="263842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MOHAMM~1.T\AppData\Local\Temp\SNAGHTMLabae85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26282" y="2909466"/>
            <a:ext cx="5381625" cy="3495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433270"/>
      </p:ext>
    </p:extLst>
  </p:cSld>
  <p:clrMapOvr>
    <a:masterClrMapping/>
  </p:clrMapOvr>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5369" y="386370"/>
            <a:ext cx="9708491" cy="601059"/>
          </a:xfrm>
        </p:spPr>
        <p:txBody>
          <a:bodyPr/>
          <a:lstStyle/>
          <a:p>
            <a:pPr algn="ctr"/>
            <a:r>
              <a:rPr lang="en-US" b="1" dirty="0" smtClean="0">
                <a:solidFill>
                  <a:srgbClr val="FF0000"/>
                </a:solidFill>
              </a:rPr>
              <a:t>Worst Cell</a:t>
            </a:r>
            <a:endParaRPr lang="en-US" b="1" dirty="0">
              <a:solidFill>
                <a:srgbClr val="FF0000"/>
              </a:solidFill>
            </a:endParaRPr>
          </a:p>
        </p:txBody>
      </p:sp>
      <p:sp>
        <p:nvSpPr>
          <p:cNvPr id="3" name="Content Placeholder 2"/>
          <p:cNvSpPr>
            <a:spLocks noGrp="1"/>
          </p:cNvSpPr>
          <p:nvPr>
            <p:ph idx="1"/>
          </p:nvPr>
        </p:nvSpPr>
        <p:spPr>
          <a:xfrm>
            <a:off x="5299097" y="1335159"/>
            <a:ext cx="6172200" cy="4873625"/>
          </a:xfrm>
        </p:spPr>
        <p:txBody>
          <a:bodyPr>
            <a:normAutofit fontScale="47500" lnSpcReduction="20000"/>
          </a:bodyPr>
          <a:lstStyle/>
          <a:p>
            <a:r>
              <a:rPr lang="en-US" sz="4400" b="1" dirty="0">
                <a:solidFill>
                  <a:srgbClr val="0070C0"/>
                </a:solidFill>
              </a:rPr>
              <a:t>CS</a:t>
            </a:r>
          </a:p>
          <a:p>
            <a:pPr lvl="1"/>
            <a:r>
              <a:rPr lang="en-US" dirty="0"/>
              <a:t>RRC_SUCRATE_CS</a:t>
            </a:r>
          </a:p>
          <a:p>
            <a:pPr lvl="1"/>
            <a:r>
              <a:rPr lang="en-US" dirty="0"/>
              <a:t>RAB_SUCRATE_SPEECH</a:t>
            </a:r>
          </a:p>
          <a:p>
            <a:pPr lvl="1"/>
            <a:r>
              <a:rPr lang="en-US" dirty="0"/>
              <a:t>DCR_SPEECH</a:t>
            </a:r>
          </a:p>
          <a:p>
            <a:pPr lvl="1"/>
            <a:r>
              <a:rPr lang="en-US" dirty="0"/>
              <a:t>IRATHO_SUC_RATE_WITHOUT_DRD</a:t>
            </a:r>
          </a:p>
          <a:p>
            <a:pPr lvl="1"/>
            <a:r>
              <a:rPr lang="en-US" dirty="0"/>
              <a:t>SOFTHO_SUC_RATE_T</a:t>
            </a:r>
          </a:p>
          <a:p>
            <a:pPr lvl="1"/>
            <a:r>
              <a:rPr lang="en-US" dirty="0"/>
              <a:t>PMNORABESTABLISHATTEMPTSPEECH</a:t>
            </a:r>
          </a:p>
          <a:p>
            <a:pPr lvl="1"/>
            <a:r>
              <a:rPr lang="en-US" dirty="0"/>
              <a:t>ACC_C</a:t>
            </a:r>
          </a:p>
          <a:p>
            <a:pPr lvl="1"/>
            <a:r>
              <a:rPr lang="en-US" dirty="0"/>
              <a:t>RET_C</a:t>
            </a:r>
          </a:p>
          <a:p>
            <a:pPr lvl="1"/>
            <a:r>
              <a:rPr lang="en-US" dirty="0"/>
              <a:t>MOB_C</a:t>
            </a:r>
          </a:p>
          <a:p>
            <a:pPr lvl="1"/>
            <a:r>
              <a:rPr lang="en-US" dirty="0"/>
              <a:t>QI_CS</a:t>
            </a:r>
          </a:p>
          <a:p>
            <a:endParaRPr lang="en-US" dirty="0"/>
          </a:p>
          <a:p>
            <a:r>
              <a:rPr lang="en-US" sz="4400" b="1" dirty="0">
                <a:solidFill>
                  <a:srgbClr val="0070C0"/>
                </a:solidFill>
              </a:rPr>
              <a:t>PS</a:t>
            </a:r>
          </a:p>
          <a:p>
            <a:pPr lvl="1"/>
            <a:r>
              <a:rPr lang="en-US" dirty="0"/>
              <a:t>RRC_SUCRATE_PS</a:t>
            </a:r>
          </a:p>
          <a:p>
            <a:pPr lvl="1"/>
            <a:r>
              <a:rPr lang="en-US" dirty="0"/>
              <a:t>RAB_SUCRATE_PKT_INT</a:t>
            </a:r>
          </a:p>
          <a:p>
            <a:pPr lvl="1"/>
            <a:r>
              <a:rPr lang="en-US" dirty="0"/>
              <a:t>DCR_PS_HS</a:t>
            </a:r>
          </a:p>
          <a:p>
            <a:pPr lvl="1"/>
            <a:r>
              <a:rPr lang="en-US" dirty="0"/>
              <a:t>PMNORABESTATPTPKTINTERACTIVEHS</a:t>
            </a:r>
          </a:p>
          <a:p>
            <a:pPr lvl="1"/>
            <a:r>
              <a:rPr lang="en-US" dirty="0"/>
              <a:t>ACC_P</a:t>
            </a:r>
          </a:p>
          <a:p>
            <a:pPr lvl="1"/>
            <a:r>
              <a:rPr lang="en-US" dirty="0"/>
              <a:t>RET_P</a:t>
            </a:r>
          </a:p>
          <a:p>
            <a:pPr lvl="1"/>
            <a:r>
              <a:rPr lang="en-US" dirty="0"/>
              <a:t>QI_PS</a:t>
            </a:r>
          </a:p>
        </p:txBody>
      </p:sp>
      <p:sp>
        <p:nvSpPr>
          <p:cNvPr id="4" name="Text Placeholder 3"/>
          <p:cNvSpPr>
            <a:spLocks noGrp="1"/>
          </p:cNvSpPr>
          <p:nvPr>
            <p:ph type="body" sz="half" idx="2"/>
          </p:nvPr>
        </p:nvSpPr>
        <p:spPr>
          <a:xfrm>
            <a:off x="334853" y="2739984"/>
            <a:ext cx="4565963" cy="1561563"/>
          </a:xfrm>
        </p:spPr>
        <p:txBody>
          <a:bodyPr>
            <a:normAutofit/>
          </a:bodyPr>
          <a:lstStyle/>
          <a:p>
            <a:r>
              <a:rPr lang="en-US" sz="3200" dirty="0" smtClean="0"/>
              <a:t>The Worst cell usually is evaluated with the following factors</a:t>
            </a:r>
            <a:endParaRPr lang="en-US" sz="3200"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833758180"/>
      </p:ext>
    </p:extLst>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8600" y="139029"/>
            <a:ext cx="3932237" cy="640724"/>
          </a:xfrm>
        </p:spPr>
        <p:txBody>
          <a:bodyPr>
            <a:normAutofit/>
          </a:bodyPr>
          <a:lstStyle/>
          <a:p>
            <a:pPr algn="ctr"/>
            <a:r>
              <a:rPr lang="en-US" b="1" dirty="0" smtClean="0">
                <a:solidFill>
                  <a:srgbClr val="FF0000"/>
                </a:solidFill>
              </a:rPr>
              <a:t>serviceoffset2dEcno ???</a:t>
            </a:r>
            <a:endParaRPr lang="en-US" b="1" dirty="0">
              <a:solidFill>
                <a:srgbClr val="FF0000"/>
              </a:solidFill>
            </a:endParaRPr>
          </a:p>
        </p:txBody>
      </p:sp>
      <p:pic>
        <p:nvPicPr>
          <p:cNvPr id="1026" name="Picture 2" descr="C:\Users\MOHAMM~1.T\AppData\Local\Temp\SNAGHTML12c3ef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2175513"/>
            <a:ext cx="6815137" cy="2048186"/>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1000240" y="1039873"/>
            <a:ext cx="10427139" cy="518475"/>
          </a:xfrm>
        </p:spPr>
        <p:txBody>
          <a:bodyPr/>
          <a:lstStyle/>
          <a:p>
            <a:pPr algn="ctr"/>
            <a:r>
              <a:rPr lang="en-US" dirty="0"/>
              <a:t>For all R99/HS PS </a:t>
            </a:r>
            <a:r>
              <a:rPr lang="en-US" dirty="0" err="1"/>
              <a:t>int</a:t>
            </a:r>
            <a:r>
              <a:rPr lang="en-US" dirty="0"/>
              <a:t> RABs we have changed the serviceoffset2dEcno to -20 . Earlier it was set to -8 </a:t>
            </a:r>
          </a:p>
          <a:p>
            <a:pPr algn="ct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30" name="Picture 6" descr="C:\Users\MOHAMM~1.T\AppData\Local\Temp\SNAGHTML12d9e7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24" y="3483328"/>
            <a:ext cx="4662152" cy="32635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483432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612053"/>
          </a:xfrm>
        </p:spPr>
        <p:txBody>
          <a:bodyPr>
            <a:normAutofit fontScale="90000"/>
          </a:bodyPr>
          <a:lstStyle/>
          <a:p>
            <a:r>
              <a:rPr lang="en-US" b="1" dirty="0" smtClean="0">
                <a:solidFill>
                  <a:srgbClr val="FF0000"/>
                </a:solidFill>
              </a:rPr>
              <a:t>HSPA Air interface</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798097" y="1015467"/>
            <a:ext cx="9146993" cy="5058564"/>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7780025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55000" lnSpcReduction="20000"/>
          </a:bodyPr>
          <a:lstStyle/>
          <a:p>
            <a:r>
              <a:rPr lang="en-US" dirty="0">
                <a:solidFill>
                  <a:srgbClr val="FF0000"/>
                </a:solidFill>
              </a:rPr>
              <a:t>Accessibility: </a:t>
            </a:r>
            <a:r>
              <a:rPr lang="en-US" dirty="0" smtClean="0">
                <a:solidFill>
                  <a:srgbClr val="FF0000"/>
                </a:solidFill>
              </a:rPr>
              <a:t>RNC</a:t>
            </a:r>
          </a:p>
          <a:p>
            <a:pPr lvl="1"/>
            <a:r>
              <a:rPr lang="en-US" i="1" dirty="0"/>
              <a:t>RRC Setup </a:t>
            </a:r>
            <a:r>
              <a:rPr lang="en-US" i="1" dirty="0" smtClean="0"/>
              <a:t>&amp; Access </a:t>
            </a:r>
            <a:r>
              <a:rPr lang="en-US" i="1" dirty="0"/>
              <a:t>Rate</a:t>
            </a:r>
          </a:p>
          <a:p>
            <a:pPr lvl="1"/>
            <a:r>
              <a:rPr lang="en-US" i="1" dirty="0"/>
              <a:t>RAB Setup </a:t>
            </a:r>
            <a:r>
              <a:rPr lang="en-US" i="1" dirty="0" smtClean="0"/>
              <a:t>&amp; Access </a:t>
            </a:r>
            <a:r>
              <a:rPr lang="en-US" i="1" dirty="0"/>
              <a:t>Rate</a:t>
            </a:r>
          </a:p>
          <a:p>
            <a:pPr lvl="1"/>
            <a:r>
              <a:rPr lang="en-US" i="1" dirty="0"/>
              <a:t>Call Setup </a:t>
            </a:r>
            <a:r>
              <a:rPr lang="en-US" i="1" dirty="0" smtClean="0"/>
              <a:t>Success Rate</a:t>
            </a:r>
            <a:endParaRPr lang="en-US" i="1" dirty="0"/>
          </a:p>
          <a:p>
            <a:pPr lvl="1"/>
            <a:r>
              <a:rPr lang="en-US" i="1" dirty="0" smtClean="0"/>
              <a:t>PS </a:t>
            </a:r>
            <a:r>
              <a:rPr lang="en-US" i="1" dirty="0"/>
              <a:t>setup </a:t>
            </a:r>
            <a:r>
              <a:rPr lang="en-US" i="1" dirty="0" smtClean="0"/>
              <a:t>success rate (EUL, HSDPA, R99)</a:t>
            </a:r>
          </a:p>
          <a:p>
            <a:r>
              <a:rPr lang="en-US" dirty="0" smtClean="0">
                <a:solidFill>
                  <a:srgbClr val="FF0000"/>
                </a:solidFill>
              </a:rPr>
              <a:t>Retainability:</a:t>
            </a:r>
            <a:endParaRPr lang="en-US" dirty="0">
              <a:solidFill>
                <a:srgbClr val="FF0000"/>
              </a:solidFill>
            </a:endParaRPr>
          </a:p>
          <a:p>
            <a:pPr lvl="1"/>
            <a:r>
              <a:rPr lang="en-US" i="1" dirty="0"/>
              <a:t>RRC Drop Rate</a:t>
            </a:r>
          </a:p>
          <a:p>
            <a:pPr lvl="1"/>
            <a:r>
              <a:rPr lang="en-US" i="1" dirty="0"/>
              <a:t>RAB Drop Rate</a:t>
            </a:r>
          </a:p>
          <a:p>
            <a:pPr lvl="1"/>
            <a:r>
              <a:rPr lang="en-US" i="1" dirty="0"/>
              <a:t>PS success </a:t>
            </a:r>
            <a:r>
              <a:rPr lang="en-US" i="1" dirty="0" smtClean="0"/>
              <a:t>rate (</a:t>
            </a:r>
            <a:r>
              <a:rPr lang="en-US" i="1" dirty="0"/>
              <a:t>EUL, HSDPA, R99</a:t>
            </a:r>
            <a:r>
              <a:rPr lang="en-US" i="1" dirty="0" smtClean="0"/>
              <a:t>)</a:t>
            </a:r>
          </a:p>
          <a:p>
            <a:r>
              <a:rPr lang="en-US" dirty="0">
                <a:solidFill>
                  <a:srgbClr val="FF0000"/>
                </a:solidFill>
              </a:rPr>
              <a:t>Mobility:</a:t>
            </a:r>
          </a:p>
          <a:p>
            <a:pPr lvl="1"/>
            <a:r>
              <a:rPr lang="en-US" i="1" dirty="0"/>
              <a:t>SHO/ISHO </a:t>
            </a:r>
            <a:r>
              <a:rPr lang="en-US" i="1" dirty="0" smtClean="0"/>
              <a:t>Success Rate</a:t>
            </a:r>
            <a:endParaRPr lang="en-US" i="1" dirty="0"/>
          </a:p>
          <a:p>
            <a:pPr lvl="1"/>
            <a:r>
              <a:rPr lang="en-US" i="1" dirty="0"/>
              <a:t>SHO Overhead</a:t>
            </a:r>
          </a:p>
          <a:p>
            <a:pPr lvl="1"/>
            <a:r>
              <a:rPr lang="en-US" i="1" dirty="0"/>
              <a:t>HDSPA/HSUPA </a:t>
            </a:r>
            <a:r>
              <a:rPr lang="en-US" i="1" dirty="0" smtClean="0"/>
              <a:t>SCC success </a:t>
            </a:r>
            <a:r>
              <a:rPr lang="en-US" i="1" dirty="0"/>
              <a:t>rate</a:t>
            </a:r>
            <a:endParaRPr lang="en-US" i="1" dirty="0" smtClean="0"/>
          </a:p>
          <a:p>
            <a:r>
              <a:rPr lang="en-US" i="1" dirty="0" smtClean="0">
                <a:solidFill>
                  <a:srgbClr val="FF0000"/>
                </a:solidFill>
              </a:rPr>
              <a:t>Integrity</a:t>
            </a:r>
          </a:p>
          <a:p>
            <a:pPr lvl="1"/>
            <a:r>
              <a:rPr lang="en-US" i="1" dirty="0"/>
              <a:t>PS </a:t>
            </a:r>
            <a:r>
              <a:rPr lang="en-US" i="1" dirty="0" smtClean="0"/>
              <a:t>Throughput</a:t>
            </a:r>
          </a:p>
          <a:p>
            <a:pPr lvl="1"/>
            <a:r>
              <a:rPr lang="en-US" i="1" dirty="0" smtClean="0"/>
              <a:t>HS Throughput</a:t>
            </a:r>
            <a:endParaRPr lang="en-US" i="1" dirty="0">
              <a:solidFill>
                <a:srgbClr val="FF0000"/>
              </a:solidFill>
            </a:endParaRP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7975349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5400" b="1" dirty="0">
                <a:solidFill>
                  <a:srgbClr val="FF0000"/>
                </a:solidFill>
              </a:rPr>
              <a:t>ACCESSIBILITY</a:t>
            </a: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6805563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Accessibility </a:t>
            </a: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buNone/>
            </a:pPr>
            <a:r>
              <a:rPr lang="en-US" dirty="0" smtClean="0"/>
              <a:t>The ability of a service to be obtained, within specified tolerances and other given conditions, when requested by the user. It is the percentage of call attempts made by the end-user that are successful. Call setup failures can be blocked calls due to lack of network resources on various levels, for example Transmission Network, Channel Elements, DL Power and so on, or other reason that prevented a successful call setup, for example radio link problem, signaling failure and so on.</a:t>
            </a:r>
          </a:p>
          <a:p>
            <a:pPr algn="just"/>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a:solidFill>
                  <a:srgbClr val="FF0000"/>
                </a:solidFill>
              </a:rPr>
              <a:t>ACCESSIBILITY</a:t>
            </a:r>
            <a:endParaRPr lang="en-US" dirty="0">
              <a:solidFill>
                <a:srgbClr val="FF0000"/>
              </a:solidFill>
            </a:endParaRPr>
          </a:p>
        </p:txBody>
      </p:sp>
      <p:sp>
        <p:nvSpPr>
          <p:cNvPr id="3" name="Content Placeholder 2"/>
          <p:cNvSpPr>
            <a:spLocks noGrp="1"/>
          </p:cNvSpPr>
          <p:nvPr>
            <p:ph idx="1"/>
          </p:nvPr>
        </p:nvSpPr>
        <p:spPr>
          <a:xfrm>
            <a:off x="838200" y="1416676"/>
            <a:ext cx="10515600" cy="5100034"/>
          </a:xfrm>
        </p:spPr>
        <p:txBody>
          <a:bodyPr>
            <a:normAutofit fontScale="55000" lnSpcReduction="20000"/>
          </a:bodyPr>
          <a:lstStyle/>
          <a:p>
            <a:r>
              <a:rPr lang="en-US" b="1" dirty="0"/>
              <a:t>UE IN IDLE </a:t>
            </a:r>
            <a:r>
              <a:rPr lang="en-US" b="1" dirty="0" smtClean="0"/>
              <a:t>MODE</a:t>
            </a:r>
          </a:p>
          <a:p>
            <a:pPr lvl="1"/>
            <a:r>
              <a:rPr lang="en-US" dirty="0" smtClean="0"/>
              <a:t>PLMN SELECTION</a:t>
            </a:r>
          </a:p>
          <a:p>
            <a:pPr lvl="1"/>
            <a:r>
              <a:rPr lang="en-US" dirty="0" smtClean="0"/>
              <a:t>CELL SELECTION</a:t>
            </a:r>
          </a:p>
          <a:p>
            <a:pPr lvl="1"/>
            <a:r>
              <a:rPr lang="en-US" dirty="0" smtClean="0"/>
              <a:t> LA </a:t>
            </a:r>
            <a:r>
              <a:rPr lang="en-US" dirty="0"/>
              <a:t>AND RA </a:t>
            </a:r>
            <a:r>
              <a:rPr lang="en-US" dirty="0" smtClean="0"/>
              <a:t>UPDATE</a:t>
            </a:r>
          </a:p>
          <a:p>
            <a:pPr lvl="1"/>
            <a:r>
              <a:rPr lang="en-US" dirty="0" smtClean="0"/>
              <a:t>PAGING</a:t>
            </a:r>
            <a:endParaRPr lang="en-US" dirty="0"/>
          </a:p>
          <a:p>
            <a:pPr lvl="1"/>
            <a:r>
              <a:rPr lang="en-US" dirty="0"/>
              <a:t>SYSTEM </a:t>
            </a:r>
            <a:r>
              <a:rPr lang="en-US" dirty="0" smtClean="0"/>
              <a:t>INFORMATION</a:t>
            </a:r>
            <a:endParaRPr lang="en-US" dirty="0"/>
          </a:p>
          <a:p>
            <a:r>
              <a:rPr lang="en-US" b="1" dirty="0"/>
              <a:t>RANDOM </a:t>
            </a:r>
            <a:r>
              <a:rPr lang="en-US" b="1" dirty="0" smtClean="0"/>
              <a:t>ACCESS</a:t>
            </a:r>
          </a:p>
          <a:p>
            <a:pPr lvl="1"/>
            <a:r>
              <a:rPr lang="en-US" dirty="0" smtClean="0"/>
              <a:t>UL </a:t>
            </a:r>
            <a:r>
              <a:rPr lang="en-US" dirty="0"/>
              <a:t>OPEN LOOP POWER </a:t>
            </a:r>
            <a:r>
              <a:rPr lang="en-US" dirty="0" smtClean="0"/>
              <a:t>CONTROL</a:t>
            </a:r>
            <a:endParaRPr lang="en-US" dirty="0"/>
          </a:p>
          <a:p>
            <a:r>
              <a:rPr lang="en-US" b="1" dirty="0"/>
              <a:t>RRC CONNECTION </a:t>
            </a:r>
            <a:r>
              <a:rPr lang="en-US" b="1" dirty="0" smtClean="0"/>
              <a:t>SETUP</a:t>
            </a:r>
          </a:p>
          <a:p>
            <a:pPr lvl="1"/>
            <a:r>
              <a:rPr lang="en-US" dirty="0" smtClean="0"/>
              <a:t>EMERGENCY CALLS</a:t>
            </a:r>
            <a:endParaRPr lang="en-US" dirty="0"/>
          </a:p>
          <a:p>
            <a:pPr lvl="1"/>
            <a:r>
              <a:rPr lang="en-US" dirty="0"/>
              <a:t>MODULE MP </a:t>
            </a:r>
            <a:r>
              <a:rPr lang="en-US" dirty="0" smtClean="0"/>
              <a:t>LOAD</a:t>
            </a:r>
            <a:endParaRPr lang="en-US" dirty="0"/>
          </a:p>
          <a:p>
            <a:pPr lvl="1"/>
            <a:r>
              <a:rPr lang="en-US" dirty="0"/>
              <a:t>ADMISSION CONTROL </a:t>
            </a:r>
            <a:r>
              <a:rPr lang="en-US" dirty="0" smtClean="0"/>
              <a:t>BLOCK</a:t>
            </a:r>
            <a:endParaRPr lang="en-US" dirty="0"/>
          </a:p>
          <a:p>
            <a:pPr lvl="1"/>
            <a:r>
              <a:rPr lang="en-US" dirty="0"/>
              <a:t>LACK OF TRANSMISSION </a:t>
            </a:r>
            <a:r>
              <a:rPr lang="en-US" dirty="0" smtClean="0"/>
              <a:t>RESOURCES</a:t>
            </a:r>
          </a:p>
          <a:p>
            <a:pPr lvl="1"/>
            <a:r>
              <a:rPr lang="en-US" dirty="0" smtClean="0"/>
              <a:t>LOAD SHARING</a:t>
            </a:r>
            <a:endParaRPr lang="en-US" dirty="0"/>
          </a:p>
          <a:p>
            <a:pPr lvl="1"/>
            <a:r>
              <a:rPr lang="en-US" dirty="0"/>
              <a:t>RADIO LINK </a:t>
            </a:r>
            <a:r>
              <a:rPr lang="en-US" dirty="0" smtClean="0"/>
              <a:t>SETUP</a:t>
            </a:r>
            <a:endParaRPr lang="en-US" dirty="0"/>
          </a:p>
          <a:p>
            <a:r>
              <a:rPr lang="en-US" b="1" dirty="0"/>
              <a:t>NAS </a:t>
            </a:r>
            <a:r>
              <a:rPr lang="en-US" b="1" dirty="0" smtClean="0"/>
              <a:t>PROCEDURES</a:t>
            </a:r>
            <a:endParaRPr lang="en-US" b="1" dirty="0"/>
          </a:p>
          <a:p>
            <a:pPr lvl="1"/>
            <a:r>
              <a:rPr lang="en-US" dirty="0"/>
              <a:t>CM SERVICE </a:t>
            </a:r>
            <a:r>
              <a:rPr lang="en-US" dirty="0" smtClean="0"/>
              <a:t>REJECT</a:t>
            </a:r>
            <a:endParaRPr lang="en-US" dirty="0"/>
          </a:p>
          <a:p>
            <a:r>
              <a:rPr lang="en-US" b="1" dirty="0"/>
              <a:t>RADIO BEARER </a:t>
            </a:r>
            <a:r>
              <a:rPr lang="en-US" b="1" dirty="0" smtClean="0"/>
              <a:t>SETUP</a:t>
            </a:r>
            <a:endParaRPr lang="en-US" b="1" dirty="0"/>
          </a:p>
          <a:p>
            <a:pPr lvl="1"/>
            <a:r>
              <a:rPr lang="en-US" dirty="0"/>
              <a:t>UE CELL RESELECTION DURING </a:t>
            </a:r>
            <a:r>
              <a:rPr lang="en-US" dirty="0" smtClean="0"/>
              <a:t>HANDOVER</a:t>
            </a:r>
            <a:endParaRPr lang="en-US" dirty="0"/>
          </a:p>
          <a:p>
            <a:pPr lvl="1"/>
            <a:r>
              <a:rPr lang="en-US" dirty="0"/>
              <a:t>UE CELL </a:t>
            </a:r>
            <a:r>
              <a:rPr lang="en-US" dirty="0" smtClean="0"/>
              <a:t>RESELECTION</a:t>
            </a:r>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218366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854075"/>
          </a:xfrm>
        </p:spPr>
        <p:txBody>
          <a:bodyPr>
            <a:normAutofit/>
          </a:bodyPr>
          <a:lstStyle/>
          <a:p>
            <a:pPr algn="ctr"/>
            <a:r>
              <a:rPr lang="en-US" b="1" dirty="0">
                <a:solidFill>
                  <a:srgbClr val="FF0000"/>
                </a:solidFill>
              </a:rPr>
              <a:t>Problems related to the radio network</a:t>
            </a:r>
            <a:r>
              <a:rPr lang="en-US" b="1"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a:xfrm>
            <a:off x="838200" y="1219200"/>
            <a:ext cx="10515600" cy="4957763"/>
          </a:xfrm>
        </p:spPr>
        <p:txBody>
          <a:bodyPr>
            <a:normAutofit fontScale="85000" lnSpcReduction="20000"/>
          </a:bodyPr>
          <a:lstStyle/>
          <a:p>
            <a:pPr marL="0" indent="0">
              <a:buNone/>
            </a:pPr>
            <a:r>
              <a:rPr lang="en-US" dirty="0" smtClean="0"/>
              <a:t>• </a:t>
            </a:r>
            <a:r>
              <a:rPr lang="en-US" dirty="0"/>
              <a:t>Dimensioning, Planning, and Architecture</a:t>
            </a:r>
          </a:p>
          <a:p>
            <a:pPr marL="0" indent="0">
              <a:buNone/>
            </a:pPr>
            <a:r>
              <a:rPr lang="en-US" dirty="0"/>
              <a:t>• Hardware Problems</a:t>
            </a:r>
          </a:p>
          <a:p>
            <a:pPr marL="0" indent="0">
              <a:buNone/>
            </a:pPr>
            <a:r>
              <a:rPr lang="en-US" dirty="0"/>
              <a:t>• Uplink (UL) and/or Downlink (DL) Interference</a:t>
            </a:r>
          </a:p>
          <a:p>
            <a:pPr marL="0" indent="0">
              <a:buNone/>
            </a:pPr>
            <a:r>
              <a:rPr lang="it-IT" dirty="0"/>
              <a:t>• Handover (HO)/Inter Radio Access Technology (IRAT) HO</a:t>
            </a:r>
          </a:p>
          <a:p>
            <a:pPr marL="0" indent="0">
              <a:buNone/>
            </a:pPr>
            <a:r>
              <a:rPr lang="en-US" dirty="0"/>
              <a:t>• Pilot Pollution</a:t>
            </a:r>
          </a:p>
          <a:p>
            <a:pPr marL="0" indent="0">
              <a:buNone/>
            </a:pPr>
            <a:r>
              <a:rPr lang="en-US" dirty="0"/>
              <a:t>• Idle Mode Parameters</a:t>
            </a:r>
          </a:p>
          <a:p>
            <a:pPr marL="0" indent="0">
              <a:buNone/>
            </a:pPr>
            <a:r>
              <a:rPr lang="en-US" dirty="0"/>
              <a:t>• </a:t>
            </a:r>
            <a:r>
              <a:rPr lang="en-US" dirty="0" smtClean="0"/>
              <a:t>Resource Allocation (Code, Channel Element, Power, …)</a:t>
            </a:r>
            <a:endParaRPr lang="en-US" dirty="0"/>
          </a:p>
          <a:p>
            <a:pPr marL="0" indent="0">
              <a:buNone/>
            </a:pPr>
            <a:r>
              <a:rPr lang="en-US" dirty="0"/>
              <a:t>• Admission Control</a:t>
            </a:r>
          </a:p>
          <a:p>
            <a:pPr marL="0" indent="0">
              <a:buNone/>
            </a:pPr>
            <a:r>
              <a:rPr lang="en-US" dirty="0"/>
              <a:t>• Connection Handling</a:t>
            </a:r>
          </a:p>
          <a:p>
            <a:pPr marL="0" indent="0">
              <a:buNone/>
            </a:pPr>
            <a:r>
              <a:rPr lang="en-US" dirty="0"/>
              <a:t>• Power Control</a:t>
            </a:r>
          </a:p>
          <a:p>
            <a:pPr marL="0" indent="0">
              <a:buNone/>
            </a:pPr>
            <a:r>
              <a:rPr lang="en-US" dirty="0"/>
              <a:t>• Security</a:t>
            </a:r>
          </a:p>
          <a:p>
            <a:pPr marL="0" indent="0">
              <a:buNone/>
            </a:pPr>
            <a:r>
              <a:rPr lang="en-US" dirty="0"/>
              <a:t>• Other Cell Parameters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06709473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92730" y="2794576"/>
            <a:ext cx="4011084" cy="1162050"/>
          </a:xfrm>
        </p:spPr>
        <p:txBody>
          <a:bodyPr>
            <a:noAutofit/>
          </a:bodyPr>
          <a:lstStyle/>
          <a:p>
            <a:pPr algn="ctr"/>
            <a:r>
              <a:rPr lang="en-US" sz="4400" b="1" i="1" dirty="0">
                <a:solidFill>
                  <a:srgbClr val="FF0000"/>
                </a:solidFill>
              </a:rPr>
              <a:t>M</a:t>
            </a:r>
            <a:r>
              <a:rPr lang="en-US" sz="4400" b="1" i="1" dirty="0" smtClean="0">
                <a:solidFill>
                  <a:srgbClr val="FF0000"/>
                </a:solidFill>
              </a:rPr>
              <a:t>obile </a:t>
            </a:r>
            <a:r>
              <a:rPr lang="en-US" sz="4400" b="1" i="1" dirty="0">
                <a:solidFill>
                  <a:srgbClr val="FF0000"/>
                </a:solidFill>
              </a:rPr>
              <a:t>originating call </a:t>
            </a:r>
            <a:r>
              <a:rPr lang="en-US" sz="4400" b="1" i="1" dirty="0" smtClean="0">
                <a:solidFill>
                  <a:srgbClr val="FF0000"/>
                </a:solidFill>
              </a:rPr>
              <a:t>setup</a:t>
            </a:r>
            <a:endParaRPr lang="en-US" sz="44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5816045" y="273050"/>
            <a:ext cx="4717572" cy="585311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729885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00200" y="321971"/>
            <a:ext cx="4411417" cy="614966"/>
          </a:xfrm>
        </p:spPr>
        <p:txBody>
          <a:bodyPr>
            <a:normAutofit/>
          </a:bodyPr>
          <a:lstStyle/>
          <a:p>
            <a:r>
              <a:rPr lang="en-US" b="1" dirty="0">
                <a:solidFill>
                  <a:srgbClr val="FF0000"/>
                </a:solidFill>
              </a:rPr>
              <a:t>RRC CONNECTION SETUP</a:t>
            </a:r>
            <a:endParaRPr lang="en-US" dirty="0">
              <a:solidFill>
                <a:srgbClr val="FF0000"/>
              </a:solidFill>
            </a:endParaRPr>
          </a:p>
        </p:txBody>
      </p:sp>
      <p:pic>
        <p:nvPicPr>
          <p:cNvPr id="7" name="Content Placeholder 6"/>
          <p:cNvPicPr>
            <a:picLocks noGrp="1" noChangeAspect="1"/>
          </p:cNvPicPr>
          <p:nvPr>
            <p:ph idx="1"/>
          </p:nvPr>
        </p:nvPicPr>
        <p:blipFill>
          <a:blip r:embed="rId3"/>
          <a:stretch>
            <a:fillRect/>
          </a:stretch>
        </p:blipFill>
        <p:spPr>
          <a:xfrm>
            <a:off x="5338654" y="273050"/>
            <a:ext cx="5672355" cy="5853113"/>
          </a:xfrm>
          <a:prstGeom prst="rect">
            <a:avLst/>
          </a:prstGeom>
        </p:spPr>
      </p:pic>
      <p:sp>
        <p:nvSpPr>
          <p:cNvPr id="6" name="Text Placeholder 5"/>
          <p:cNvSpPr>
            <a:spLocks noGrp="1"/>
          </p:cNvSpPr>
          <p:nvPr>
            <p:ph type="body" sz="half" idx="2"/>
          </p:nvPr>
        </p:nvSpPr>
        <p:spPr>
          <a:xfrm>
            <a:off x="334852" y="1133341"/>
            <a:ext cx="4868213" cy="5460642"/>
          </a:xfrm>
        </p:spPr>
        <p:txBody>
          <a:bodyPr/>
          <a:lstStyle/>
          <a:p>
            <a:r>
              <a:rPr lang="en-US" dirty="0" smtClean="0">
                <a:solidFill>
                  <a:srgbClr val="FF0000"/>
                </a:solidFill>
              </a:rPr>
              <a:t>AAL2:</a:t>
            </a:r>
            <a:r>
              <a:rPr lang="en-US" dirty="0">
                <a:solidFill>
                  <a:srgbClr val="FF0000"/>
                </a:solidFill>
              </a:rPr>
              <a:t>ATM Adaptation Layer type </a:t>
            </a:r>
            <a:r>
              <a:rPr lang="en-US" dirty="0" smtClean="0">
                <a:solidFill>
                  <a:srgbClr val="FF0000"/>
                </a:solidFill>
              </a:rPr>
              <a:t>2 ??</a:t>
            </a:r>
            <a:endParaRPr lang="en-US" dirty="0">
              <a:solidFill>
                <a:srgbClr val="FF0000"/>
              </a:solidFill>
            </a:endParaRPr>
          </a:p>
        </p:txBody>
      </p:sp>
      <p:sp>
        <p:nvSpPr>
          <p:cNvPr id="2" name="Footer Placeholder 1"/>
          <p:cNvSpPr>
            <a:spLocks noGrp="1"/>
          </p:cNvSpPr>
          <p:nvPr>
            <p:ph type="ftr" sz="quarter" idx="11"/>
          </p:nvPr>
        </p:nvSpPr>
        <p:spPr>
          <a:xfrm>
            <a:off x="334851" y="6411424"/>
            <a:ext cx="4863116" cy="365125"/>
          </a:xfrm>
        </p:spPr>
        <p:txBody>
          <a:bodyPr/>
          <a:lstStyle/>
          <a:p>
            <a:r>
              <a:rPr lang="en-US" dirty="0" smtClean="0"/>
              <a:t>Mohammad Rasoul </a:t>
            </a:r>
            <a:r>
              <a:rPr lang="en-US" dirty="0" err="1" smtClean="0"/>
              <a:t>Tanhatalab</a:t>
            </a:r>
            <a:r>
              <a:rPr lang="en-US" dirty="0" smtClean="0"/>
              <a:t> (m_r_tanha@yahoo.com)    2016</a:t>
            </a:r>
            <a:endParaRPr lang="en-US" dirty="0"/>
          </a:p>
        </p:txBody>
      </p:sp>
      <p:pic>
        <p:nvPicPr>
          <p:cNvPr id="3" name="Picture 2"/>
          <p:cNvPicPr>
            <a:picLocks noChangeAspect="1"/>
          </p:cNvPicPr>
          <p:nvPr/>
        </p:nvPicPr>
        <p:blipFill>
          <a:blip r:embed="rId4"/>
          <a:stretch>
            <a:fillRect/>
          </a:stretch>
        </p:blipFill>
        <p:spPr>
          <a:xfrm>
            <a:off x="135625" y="1896025"/>
            <a:ext cx="5266667" cy="3695238"/>
          </a:xfrm>
          <a:prstGeom prst="rect">
            <a:avLst/>
          </a:prstGeom>
        </p:spPr>
      </p:pic>
    </p:spTree>
    <p:extLst>
      <p:ext uri="{BB962C8B-B14F-4D97-AF65-F5344CB8AC3E}">
        <p14:creationId xmlns:p14="http://schemas.microsoft.com/office/powerpoint/2010/main" val="10927047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 Box 2"/>
          <p:cNvSpPr txBox="1">
            <a:spLocks noChangeArrowheads="1"/>
          </p:cNvSpPr>
          <p:nvPr/>
        </p:nvSpPr>
        <p:spPr bwMode="auto">
          <a:xfrm>
            <a:off x="8110539" y="5913440"/>
            <a:ext cx="6921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RBS</a:t>
            </a:r>
          </a:p>
        </p:txBody>
      </p:sp>
      <p:grpSp>
        <p:nvGrpSpPr>
          <p:cNvPr id="3" name="Group 3"/>
          <p:cNvGrpSpPr>
            <a:grpSpLocks/>
          </p:cNvGrpSpPr>
          <p:nvPr/>
        </p:nvGrpSpPr>
        <p:grpSpPr bwMode="auto">
          <a:xfrm>
            <a:off x="2159001" y="1357315"/>
            <a:ext cx="1187451" cy="1987550"/>
            <a:chOff x="2213" y="2099"/>
            <a:chExt cx="748" cy="1252"/>
          </a:xfrm>
        </p:grpSpPr>
        <p:graphicFrame>
          <p:nvGraphicFramePr>
            <p:cNvPr id="20502" name="Object 4"/>
            <p:cNvGraphicFramePr>
              <a:graphicFrameLocks noChangeAspect="1"/>
            </p:cNvGraphicFramePr>
            <p:nvPr/>
          </p:nvGraphicFramePr>
          <p:xfrm>
            <a:off x="2213" y="2099"/>
            <a:ext cx="731" cy="1038"/>
          </p:xfrm>
          <a:graphic>
            <a:graphicData uri="http://schemas.openxmlformats.org/presentationml/2006/ole">
              <mc:AlternateContent xmlns:mc="http://schemas.openxmlformats.org/markup-compatibility/2006">
                <mc:Choice xmlns:v="urn:schemas-microsoft-com:vml" Requires="v">
                  <p:oleObj spid="_x0000_s874562" name="Bitmap Image" r:id="rId4" imgW="1495634" imgH="1876190" progId="PBrush">
                    <p:embed/>
                  </p:oleObj>
                </mc:Choice>
                <mc:Fallback>
                  <p:oleObj name="Bitmap Image" r:id="rId4" imgW="1495634" imgH="1876190" progId="PBrush">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 y="2099"/>
                          <a:ext cx="731" cy="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03" name="Text Box 5"/>
            <p:cNvSpPr txBox="1">
              <a:spLocks noChangeArrowheads="1"/>
            </p:cNvSpPr>
            <p:nvPr/>
          </p:nvSpPr>
          <p:spPr bwMode="auto">
            <a:xfrm>
              <a:off x="2519" y="3138"/>
              <a:ext cx="44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UE 1</a:t>
              </a:r>
            </a:p>
          </p:txBody>
        </p:sp>
      </p:grpSp>
      <p:sp>
        <p:nvSpPr>
          <p:cNvPr id="20484" name="AutoShape 6"/>
          <p:cNvSpPr>
            <a:spLocks noChangeArrowheads="1"/>
          </p:cNvSpPr>
          <p:nvPr/>
        </p:nvSpPr>
        <p:spPr bwMode="auto">
          <a:xfrm>
            <a:off x="3084516" y="1495425"/>
            <a:ext cx="4770437" cy="573088"/>
          </a:xfrm>
          <a:prstGeom prst="rightArrow">
            <a:avLst>
              <a:gd name="adj1" fmla="val 49676"/>
              <a:gd name="adj2" fmla="val 63664"/>
            </a:avLst>
          </a:prstGeom>
          <a:solidFill>
            <a:srgbClr val="CCFFFF"/>
          </a:solidFill>
          <a:ln w="25400">
            <a:solidFill>
              <a:srgbClr val="008000"/>
            </a:solidFill>
            <a:miter lim="800000"/>
            <a:headEnd/>
            <a:tailEnd/>
          </a:ln>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20485" name="Text Box 7"/>
          <p:cNvSpPr txBox="1">
            <a:spLocks noChangeArrowheads="1"/>
          </p:cNvSpPr>
          <p:nvPr/>
        </p:nvSpPr>
        <p:spPr bwMode="auto">
          <a:xfrm>
            <a:off x="3259139" y="1598614"/>
            <a:ext cx="419735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Dedicated channel at just enough power</a:t>
            </a:r>
          </a:p>
        </p:txBody>
      </p:sp>
      <p:sp>
        <p:nvSpPr>
          <p:cNvPr id="183304" name="Text Box 8"/>
          <p:cNvSpPr txBox="1">
            <a:spLocks noChangeArrowheads="1"/>
          </p:cNvSpPr>
          <p:nvPr/>
        </p:nvSpPr>
        <p:spPr bwMode="auto">
          <a:xfrm>
            <a:off x="1741488" y="3648077"/>
            <a:ext cx="342900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dirty="0" smtClean="0"/>
              <a:t>1) </a:t>
            </a:r>
            <a:r>
              <a:rPr lang="en-US" sz="1600" b="1" dirty="0"/>
              <a:t>UE2 measures Pilot channel</a:t>
            </a:r>
          </a:p>
        </p:txBody>
      </p:sp>
      <p:grpSp>
        <p:nvGrpSpPr>
          <p:cNvPr id="4" name="Group 9"/>
          <p:cNvGrpSpPr>
            <a:grpSpLocks/>
          </p:cNvGrpSpPr>
          <p:nvPr/>
        </p:nvGrpSpPr>
        <p:grpSpPr bwMode="auto">
          <a:xfrm>
            <a:off x="3740149" y="4383090"/>
            <a:ext cx="1187451" cy="1987550"/>
            <a:chOff x="2213" y="2099"/>
            <a:chExt cx="748" cy="1252"/>
          </a:xfrm>
        </p:grpSpPr>
        <p:graphicFrame>
          <p:nvGraphicFramePr>
            <p:cNvPr id="20500" name="Object 10"/>
            <p:cNvGraphicFramePr>
              <a:graphicFrameLocks noChangeAspect="1"/>
            </p:cNvGraphicFramePr>
            <p:nvPr/>
          </p:nvGraphicFramePr>
          <p:xfrm>
            <a:off x="2213" y="2099"/>
            <a:ext cx="731" cy="1038"/>
          </p:xfrm>
          <a:graphic>
            <a:graphicData uri="http://schemas.openxmlformats.org/presentationml/2006/ole">
              <mc:AlternateContent xmlns:mc="http://schemas.openxmlformats.org/markup-compatibility/2006">
                <mc:Choice xmlns:v="urn:schemas-microsoft-com:vml" Requires="v">
                  <p:oleObj spid="_x0000_s874563" name="Bitmap Image" r:id="rId6" imgW="1495634" imgH="1876190" progId="PBrush">
                    <p:embed/>
                  </p:oleObj>
                </mc:Choice>
                <mc:Fallback>
                  <p:oleObj name="Bitmap Image" r:id="rId6" imgW="1495634" imgH="1876190" progId="PBrush">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13" y="2099"/>
                          <a:ext cx="731" cy="1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501" name="Text Box 11"/>
            <p:cNvSpPr txBox="1">
              <a:spLocks noChangeArrowheads="1"/>
            </p:cNvSpPr>
            <p:nvPr/>
          </p:nvSpPr>
          <p:spPr bwMode="auto">
            <a:xfrm>
              <a:off x="2519" y="3138"/>
              <a:ext cx="44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type="none" w="lg" len="lg"/>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UE 2</a:t>
              </a:r>
            </a:p>
          </p:txBody>
        </p:sp>
      </p:grpSp>
      <p:grpSp>
        <p:nvGrpSpPr>
          <p:cNvPr id="5" name="Group 12"/>
          <p:cNvGrpSpPr>
            <a:grpSpLocks/>
          </p:cNvGrpSpPr>
          <p:nvPr/>
        </p:nvGrpSpPr>
        <p:grpSpPr bwMode="auto">
          <a:xfrm>
            <a:off x="3989389" y="3441704"/>
            <a:ext cx="3419475" cy="485775"/>
            <a:chOff x="1553" y="2108"/>
            <a:chExt cx="2154" cy="306"/>
          </a:xfrm>
        </p:grpSpPr>
        <p:sp>
          <p:nvSpPr>
            <p:cNvPr id="20498" name="Text Box 13"/>
            <p:cNvSpPr txBox="1">
              <a:spLocks noChangeArrowheads="1"/>
            </p:cNvSpPr>
            <p:nvPr/>
          </p:nvSpPr>
          <p:spPr bwMode="auto">
            <a:xfrm rot="19393027">
              <a:off x="1555" y="2158"/>
              <a:ext cx="2105"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3) preamble at calculated power</a:t>
              </a:r>
            </a:p>
          </p:txBody>
        </p:sp>
        <p:sp>
          <p:nvSpPr>
            <p:cNvPr id="20499" name="AutoShape 14"/>
            <p:cNvSpPr>
              <a:spLocks noChangeArrowheads="1"/>
            </p:cNvSpPr>
            <p:nvPr/>
          </p:nvSpPr>
          <p:spPr bwMode="auto">
            <a:xfrm rot="-2184454">
              <a:off x="1553" y="2108"/>
              <a:ext cx="2154" cy="306"/>
            </a:xfrm>
            <a:prstGeom prst="rightArrow">
              <a:avLst>
                <a:gd name="adj1" fmla="val 61435"/>
                <a:gd name="adj2" fmla="val 60941"/>
              </a:avLst>
            </a:prstGeom>
            <a:noFill/>
            <a:ln w="254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grpSp>
      <p:grpSp>
        <p:nvGrpSpPr>
          <p:cNvPr id="6" name="Group 15"/>
          <p:cNvGrpSpPr>
            <a:grpSpLocks/>
          </p:cNvGrpSpPr>
          <p:nvPr/>
        </p:nvGrpSpPr>
        <p:grpSpPr bwMode="auto">
          <a:xfrm>
            <a:off x="3910013" y="2679702"/>
            <a:ext cx="4075112" cy="2438400"/>
            <a:chOff x="1503" y="1628"/>
            <a:chExt cx="2567" cy="1536"/>
          </a:xfrm>
        </p:grpSpPr>
        <p:grpSp>
          <p:nvGrpSpPr>
            <p:cNvPr id="7" name="Group 16"/>
            <p:cNvGrpSpPr>
              <a:grpSpLocks/>
            </p:cNvGrpSpPr>
            <p:nvPr/>
          </p:nvGrpSpPr>
          <p:grpSpPr bwMode="auto">
            <a:xfrm>
              <a:off x="1503" y="1628"/>
              <a:ext cx="2567" cy="1026"/>
              <a:chOff x="1503" y="1628"/>
              <a:chExt cx="2567" cy="1026"/>
            </a:xfrm>
          </p:grpSpPr>
          <p:sp>
            <p:nvSpPr>
              <p:cNvPr id="20496" name="AutoShape 17"/>
              <p:cNvSpPr>
                <a:spLocks noChangeArrowheads="1"/>
              </p:cNvSpPr>
              <p:nvPr/>
            </p:nvSpPr>
            <p:spPr bwMode="auto">
              <a:xfrm rot="-2184454">
                <a:off x="1513" y="1880"/>
                <a:ext cx="2385" cy="617"/>
              </a:xfrm>
              <a:prstGeom prst="rightArrow">
                <a:avLst>
                  <a:gd name="adj1" fmla="val 61435"/>
                  <a:gd name="adj2" fmla="val 33465"/>
                </a:avLst>
              </a:prstGeom>
              <a:noFill/>
              <a:ln w="254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sp>
            <p:nvSpPr>
              <p:cNvPr id="20497" name="AutoShape 18"/>
              <p:cNvSpPr>
                <a:spLocks noChangeArrowheads="1"/>
              </p:cNvSpPr>
              <p:nvPr/>
            </p:nvSpPr>
            <p:spPr bwMode="auto">
              <a:xfrm rot="-2184454">
                <a:off x="1503" y="1628"/>
                <a:ext cx="2567" cy="1026"/>
              </a:xfrm>
              <a:prstGeom prst="rightArrow">
                <a:avLst>
                  <a:gd name="adj1" fmla="val 61435"/>
                  <a:gd name="adj2" fmla="val 21660"/>
                </a:avLst>
              </a:prstGeom>
              <a:noFill/>
              <a:ln w="25400">
                <a:solidFill>
                  <a:srgbClr val="FF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l-GR"/>
              </a:p>
            </p:txBody>
          </p:sp>
        </p:grpSp>
        <p:sp>
          <p:nvSpPr>
            <p:cNvPr id="20495" name="Text Box 19"/>
            <p:cNvSpPr txBox="1">
              <a:spLocks noChangeArrowheads="1"/>
            </p:cNvSpPr>
            <p:nvPr/>
          </p:nvSpPr>
          <p:spPr bwMode="auto">
            <a:xfrm>
              <a:off x="2437" y="2544"/>
              <a:ext cx="1545" cy="620"/>
            </a:xfrm>
            <a:prstGeom prst="rect">
              <a:avLst/>
            </a:prstGeom>
            <a:solidFill>
              <a:schemeClr val="bg1"/>
            </a:solidFill>
            <a:ln>
              <a:noFill/>
            </a:ln>
            <a:extLst>
              <a:ext uri="{91240B29-F687-4F45-9708-019B960494DF}">
                <a14:hiddenLine xmlns:a14="http://schemas.microsoft.com/office/drawing/2010/main" w="25400">
                  <a:solidFill>
                    <a:srgbClr val="000000"/>
                  </a:solidFill>
                  <a:miter lim="800000"/>
                  <a:headEnd/>
                  <a:tailEnd/>
                </a14:hiddenLine>
              </a:ext>
            </a:extLst>
          </p:spPr>
          <p:txBody>
            <a:bodyPr lIns="0" tIns="0" rIns="0" bIns="0">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a:t>The power is ramped up until a response is heard or maximum number of re-attempts is reached</a:t>
              </a:r>
            </a:p>
          </p:txBody>
        </p:sp>
      </p:grpSp>
      <p:sp>
        <p:nvSpPr>
          <p:cNvPr id="183316" name="Text Box 20"/>
          <p:cNvSpPr txBox="1">
            <a:spLocks noChangeArrowheads="1"/>
          </p:cNvSpPr>
          <p:nvPr/>
        </p:nvSpPr>
        <p:spPr bwMode="auto">
          <a:xfrm>
            <a:off x="8566152" y="1566864"/>
            <a:ext cx="1573213"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i="1">
                <a:solidFill>
                  <a:srgbClr val="000099"/>
                </a:solidFill>
              </a:rPr>
              <a:t>Connection established with minimum interference to other users</a:t>
            </a:r>
          </a:p>
        </p:txBody>
      </p:sp>
      <p:sp>
        <p:nvSpPr>
          <p:cNvPr id="183317" name="Text Box 21"/>
          <p:cNvSpPr txBox="1">
            <a:spLocks noChangeArrowheads="1"/>
          </p:cNvSpPr>
          <p:nvPr/>
        </p:nvSpPr>
        <p:spPr bwMode="auto">
          <a:xfrm>
            <a:off x="1755776" y="4048128"/>
            <a:ext cx="23812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spcBef>
                <a:spcPct val="50000"/>
              </a:spcBef>
            </a:pPr>
            <a:r>
              <a:rPr lang="en-US" sz="1600" b="1" dirty="0" smtClean="0"/>
              <a:t>2) </a:t>
            </a:r>
            <a:r>
              <a:rPr lang="en-US" sz="1600" b="1" dirty="0"/>
              <a:t>UE2 Reads interference level from Broadcast channel</a:t>
            </a:r>
          </a:p>
        </p:txBody>
      </p:sp>
      <p:sp>
        <p:nvSpPr>
          <p:cNvPr id="20492" name="Rectangle 22"/>
          <p:cNvSpPr>
            <a:spLocks noGrp="1" noChangeArrowheads="1"/>
          </p:cNvSpPr>
          <p:nvPr>
            <p:ph type="title"/>
          </p:nvPr>
        </p:nvSpPr>
        <p:spPr>
          <a:xfrm>
            <a:off x="1905001" y="114300"/>
            <a:ext cx="8601075" cy="554038"/>
          </a:xfrm>
        </p:spPr>
        <p:txBody>
          <a:bodyPr>
            <a:normAutofit fontScale="90000"/>
          </a:bodyPr>
          <a:lstStyle/>
          <a:p>
            <a:r>
              <a:rPr lang="en-US" sz="3600" b="1" dirty="0">
                <a:solidFill>
                  <a:srgbClr val="FF0000"/>
                </a:solidFill>
              </a:rPr>
              <a:t>Random Access Procedure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0493" name="Picture 2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699376" y="1531940"/>
            <a:ext cx="1762125" cy="439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type="none" w="lg" len="lg"/>
              </a14:hiddenLine>
            </a:ext>
          </a:extLst>
        </p:spPr>
      </p:pic>
    </p:spTree>
    <p:extLst>
      <p:ext uri="{BB962C8B-B14F-4D97-AF65-F5344CB8AC3E}">
        <p14:creationId xmlns:p14="http://schemas.microsoft.com/office/powerpoint/2010/main" val="25204127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3304"/>
                                        </p:tgtEl>
                                        <p:attrNameLst>
                                          <p:attrName>style.visibility</p:attrName>
                                        </p:attrNameLst>
                                      </p:cBhvr>
                                      <p:to>
                                        <p:strVal val="visible"/>
                                      </p:to>
                                    </p:set>
                                    <p:animEffect transition="in" filter="wipe(left)">
                                      <p:cBhvr>
                                        <p:cTn id="12" dur="500"/>
                                        <p:tgtEl>
                                          <p:spTgt spid="18330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3317"/>
                                        </p:tgtEl>
                                        <p:attrNameLst>
                                          <p:attrName>style.visibility</p:attrName>
                                        </p:attrNameLst>
                                      </p:cBhvr>
                                      <p:to>
                                        <p:strVal val="visible"/>
                                      </p:to>
                                    </p:set>
                                    <p:animEffect transition="in" filter="wipe(left)">
                                      <p:cBhvr>
                                        <p:cTn id="17" dur="500"/>
                                        <p:tgtEl>
                                          <p:spTgt spid="18331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4"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83316"/>
                                        </p:tgtEl>
                                        <p:attrNameLst>
                                          <p:attrName>style.visibility</p:attrName>
                                        </p:attrNameLst>
                                      </p:cBhvr>
                                      <p:to>
                                        <p:strVal val="visible"/>
                                      </p:to>
                                    </p:set>
                                    <p:animEffect transition="in" filter="dissolve">
                                      <p:cBhvr>
                                        <p:cTn id="32" dur="500"/>
                                        <p:tgtEl>
                                          <p:spTgt spid="183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4" grpId="0" autoUpdateAnimBg="0"/>
      <p:bldP spid="183316" grpId="0" autoUpdateAnimBg="0"/>
      <p:bldP spid="183317" grpId="0" autoUpdateAnimBg="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609600" y="274638"/>
            <a:ext cx="10972800" cy="631208"/>
          </a:xfrm>
        </p:spPr>
        <p:txBody>
          <a:bodyPr>
            <a:normAutofit fontScale="90000"/>
          </a:bodyPr>
          <a:lstStyle/>
          <a:p>
            <a:r>
              <a:rPr lang="en-US" b="1" dirty="0">
                <a:solidFill>
                  <a:srgbClr val="FF0000"/>
                </a:solidFill>
              </a:rPr>
              <a:t>Random </a:t>
            </a:r>
            <a:r>
              <a:rPr lang="en-US" b="1" dirty="0" smtClean="0">
                <a:solidFill>
                  <a:srgbClr val="FF0000"/>
                </a:solidFill>
              </a:rPr>
              <a:t>Access Parameters</a:t>
            </a:r>
            <a:endParaRPr lang="en-US" dirty="0"/>
          </a:p>
        </p:txBody>
      </p:sp>
      <p:sp>
        <p:nvSpPr>
          <p:cNvPr id="3" name="Content Placeholder 2"/>
          <p:cNvSpPr>
            <a:spLocks noGrp="1"/>
          </p:cNvSpPr>
          <p:nvPr>
            <p:ph idx="1"/>
          </p:nvPr>
        </p:nvSpPr>
        <p:spPr>
          <a:xfrm>
            <a:off x="186522" y="905849"/>
            <a:ext cx="11796215" cy="5303885"/>
          </a:xfrm>
        </p:spPr>
        <p:txBody>
          <a:bodyPr>
            <a:normAutofit/>
          </a:bodyPr>
          <a:lstStyle/>
          <a:p>
            <a:r>
              <a:rPr lang="en-US" sz="1800" dirty="0"/>
              <a:t>The Random Access Procedure is utilized by the UE to access the UTRAN network from an Idle, or </a:t>
            </a:r>
            <a:r>
              <a:rPr lang="en-US" sz="1800" dirty="0" err="1"/>
              <a:t>Cell_FACH</a:t>
            </a:r>
            <a:r>
              <a:rPr lang="en-US" sz="1800" dirty="0"/>
              <a:t> </a:t>
            </a:r>
            <a:r>
              <a:rPr lang="en-US" sz="1800" dirty="0" smtClean="0"/>
              <a:t>state</a:t>
            </a:r>
          </a:p>
          <a:p>
            <a:r>
              <a:rPr lang="en-US" sz="1800" dirty="0"/>
              <a:t>Check RACH parameters to look for a wrong setting:</a:t>
            </a:r>
          </a:p>
          <a:p>
            <a:pPr lvl="2"/>
            <a:endParaRPr lang="en-US" dirty="0" smtClean="0"/>
          </a:p>
          <a:p>
            <a:pPr lvl="2"/>
            <a:r>
              <a:rPr lang="en-US" dirty="0" err="1" smtClean="0"/>
              <a:t>aichPower</a:t>
            </a:r>
            <a:endParaRPr lang="en-US" dirty="0"/>
          </a:p>
          <a:p>
            <a:pPr lvl="2"/>
            <a:r>
              <a:rPr lang="en-US" dirty="0"/>
              <a:t>powerOffsetP0</a:t>
            </a:r>
          </a:p>
          <a:p>
            <a:pPr lvl="2"/>
            <a:r>
              <a:rPr lang="en-US" dirty="0" err="1"/>
              <a:t>powerOffsetPpm</a:t>
            </a:r>
            <a:endParaRPr lang="en-US" dirty="0"/>
          </a:p>
          <a:p>
            <a:pPr lvl="2"/>
            <a:r>
              <a:rPr lang="en-US" dirty="0" err="1"/>
              <a:t>preambleRetransMax</a:t>
            </a:r>
            <a:endParaRPr lang="en-US" dirty="0"/>
          </a:p>
          <a:p>
            <a:pPr lvl="2"/>
            <a:r>
              <a:rPr lang="en-US" dirty="0" err="1"/>
              <a:t>maxPreambleCycle</a:t>
            </a:r>
            <a:endParaRPr lang="en-US" dirty="0"/>
          </a:p>
          <a:p>
            <a:pPr lvl="2"/>
            <a:r>
              <a:rPr lang="en-US" dirty="0" err="1"/>
              <a:t>constantValueCprach</a:t>
            </a:r>
            <a:endParaRPr lang="en-US" dirty="0"/>
          </a:p>
          <a:p>
            <a:pPr lvl="2"/>
            <a:r>
              <a:rPr lang="en-US" dirty="0" err="1"/>
              <a:t>maxTxPowerUl</a:t>
            </a:r>
            <a:r>
              <a:rPr lang="en-US" dirty="0" smtClean="0"/>
              <a:t> </a:t>
            </a:r>
            <a:endParaRPr lang="en-US" dirty="0"/>
          </a:p>
        </p:txBody>
      </p:sp>
      <p:sp>
        <p:nvSpPr>
          <p:cNvPr id="5" name="Footer Placeholder 4"/>
          <p:cNvSpPr>
            <a:spLocks noGrp="1"/>
          </p:cNvSpPr>
          <p:nvPr>
            <p:ph type="ftr" sz="quarter" idx="11"/>
          </p:nvPr>
        </p:nvSpPr>
        <p:spPr>
          <a:xfrm>
            <a:off x="753660" y="6190124"/>
            <a:ext cx="3860800" cy="365125"/>
          </a:xfrm>
        </p:spPr>
        <p:txBody>
          <a:bodyPr/>
          <a:lstStyle/>
          <a:p>
            <a:r>
              <a:rPr lang="en-US" smtClean="0"/>
              <a:t>Mohammad Rasoul Tanhatalab (m_r_tanha@yahoo.com)    2016</a:t>
            </a:r>
            <a:endParaRPr lang="en-US" dirty="0"/>
          </a:p>
        </p:txBody>
      </p:sp>
      <p:pic>
        <p:nvPicPr>
          <p:cNvPr id="7" name="Picture 6"/>
          <p:cNvPicPr>
            <a:picLocks noChangeAspect="1"/>
          </p:cNvPicPr>
          <p:nvPr/>
        </p:nvPicPr>
        <p:blipFill>
          <a:blip r:embed="rId2"/>
          <a:stretch>
            <a:fillRect/>
          </a:stretch>
        </p:blipFill>
        <p:spPr>
          <a:xfrm>
            <a:off x="5658179" y="1284781"/>
            <a:ext cx="6123831" cy="2271230"/>
          </a:xfrm>
          <a:prstGeom prst="rect">
            <a:avLst/>
          </a:prstGeom>
        </p:spPr>
      </p:pic>
      <p:pic>
        <p:nvPicPr>
          <p:cNvPr id="10" name="Picture 9"/>
          <p:cNvPicPr>
            <a:picLocks noChangeAspect="1"/>
          </p:cNvPicPr>
          <p:nvPr/>
        </p:nvPicPr>
        <p:blipFill>
          <a:blip r:embed="rId3"/>
          <a:stretch>
            <a:fillRect/>
          </a:stretch>
        </p:blipFill>
        <p:spPr>
          <a:xfrm>
            <a:off x="6017211" y="3579736"/>
            <a:ext cx="4941943" cy="3022789"/>
          </a:xfrm>
          <a:prstGeom prst="rect">
            <a:avLst/>
          </a:prstGeom>
        </p:spPr>
      </p:pic>
    </p:spTree>
    <p:extLst>
      <p:ext uri="{BB962C8B-B14F-4D97-AF65-F5344CB8AC3E}">
        <p14:creationId xmlns:p14="http://schemas.microsoft.com/office/powerpoint/2010/main" val="41365265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164166" y="290947"/>
            <a:ext cx="3932237" cy="512618"/>
          </a:xfrm>
        </p:spPr>
        <p:txBody>
          <a:bodyPr>
            <a:noAutofit/>
          </a:bodyPr>
          <a:lstStyle/>
          <a:p>
            <a:pPr algn="ctr"/>
            <a:r>
              <a:rPr lang="en-US" sz="3600" b="1" dirty="0">
                <a:solidFill>
                  <a:srgbClr val="FF0000"/>
                </a:solidFill>
              </a:rPr>
              <a:t>Admission control</a:t>
            </a:r>
          </a:p>
        </p:txBody>
      </p:sp>
      <p:sp>
        <p:nvSpPr>
          <p:cNvPr id="6" name="Content Placeholder 5"/>
          <p:cNvSpPr>
            <a:spLocks noGrp="1"/>
          </p:cNvSpPr>
          <p:nvPr>
            <p:ph idx="1"/>
          </p:nvPr>
        </p:nvSpPr>
        <p:spPr>
          <a:xfrm>
            <a:off x="7883236" y="360218"/>
            <a:ext cx="4051703" cy="5462199"/>
          </a:xfrm>
        </p:spPr>
        <p:txBody>
          <a:bodyPr>
            <a:normAutofit fontScale="62500" lnSpcReduction="20000"/>
          </a:bodyPr>
          <a:lstStyle/>
          <a:p>
            <a:pPr marL="0" indent="0">
              <a:buNone/>
            </a:pPr>
            <a:r>
              <a:rPr lang="en-US" dirty="0"/>
              <a:t>Admission control is used in </a:t>
            </a:r>
            <a:r>
              <a:rPr lang="en-US" dirty="0" smtClean="0"/>
              <a:t>both the </a:t>
            </a:r>
            <a:r>
              <a:rPr lang="en-US" dirty="0">
                <a:solidFill>
                  <a:schemeClr val="accent1"/>
                </a:solidFill>
              </a:rPr>
              <a:t>uplink and downlink</a:t>
            </a:r>
            <a:r>
              <a:rPr lang="en-US" dirty="0"/>
              <a:t>. The admission decision is based on </a:t>
            </a:r>
            <a:r>
              <a:rPr lang="en-US" dirty="0" smtClean="0">
                <a:solidFill>
                  <a:schemeClr val="accent1"/>
                </a:solidFill>
              </a:rPr>
              <a:t>air interface </a:t>
            </a:r>
            <a:r>
              <a:rPr lang="en-US" dirty="0">
                <a:solidFill>
                  <a:schemeClr val="accent1"/>
                </a:solidFill>
              </a:rPr>
              <a:t>load</a:t>
            </a:r>
            <a:r>
              <a:rPr lang="en-US" dirty="0"/>
              <a:t>, by using </a:t>
            </a:r>
            <a:r>
              <a:rPr lang="en-US" dirty="0" smtClean="0">
                <a:solidFill>
                  <a:schemeClr val="accent1"/>
                </a:solidFill>
              </a:rPr>
              <a:t>measurements </a:t>
            </a:r>
            <a:r>
              <a:rPr lang="en-US" dirty="0">
                <a:solidFill>
                  <a:schemeClr val="accent1"/>
                </a:solidFill>
              </a:rPr>
              <a:t>of uplink </a:t>
            </a:r>
            <a:r>
              <a:rPr lang="en-US" dirty="0" smtClean="0">
                <a:solidFill>
                  <a:schemeClr val="accent1"/>
                </a:solidFill>
              </a:rPr>
              <a:t>interference</a:t>
            </a:r>
            <a:r>
              <a:rPr lang="en-US" dirty="0" smtClean="0"/>
              <a:t>, </a:t>
            </a:r>
            <a:r>
              <a:rPr lang="en-US" dirty="0" smtClean="0">
                <a:solidFill>
                  <a:schemeClr val="accent1"/>
                </a:solidFill>
              </a:rPr>
              <a:t>downlink </a:t>
            </a:r>
            <a:r>
              <a:rPr lang="en-US" dirty="0">
                <a:solidFill>
                  <a:schemeClr val="accent1"/>
                </a:solidFill>
              </a:rPr>
              <a:t>output power </a:t>
            </a:r>
            <a:r>
              <a:rPr lang="en-US" dirty="0"/>
              <a:t>as well as the </a:t>
            </a:r>
            <a:r>
              <a:rPr lang="en-US" dirty="0" smtClean="0">
                <a:solidFill>
                  <a:schemeClr val="accent1"/>
                </a:solidFill>
              </a:rPr>
              <a:t>actual number </a:t>
            </a:r>
            <a:r>
              <a:rPr lang="en-US" dirty="0">
                <a:solidFill>
                  <a:schemeClr val="accent1"/>
                </a:solidFill>
              </a:rPr>
              <a:t>of users</a:t>
            </a:r>
            <a:r>
              <a:rPr lang="en-US" dirty="0"/>
              <a:t>.</a:t>
            </a:r>
          </a:p>
          <a:p>
            <a:pPr marL="0" indent="0">
              <a:buNone/>
            </a:pPr>
            <a:r>
              <a:rPr lang="en-US" dirty="0" smtClean="0"/>
              <a:t>There </a:t>
            </a:r>
            <a:r>
              <a:rPr lang="en-US" dirty="0"/>
              <a:t>are nine admission policies to control the blocking.</a:t>
            </a:r>
          </a:p>
          <a:p>
            <a:pPr marL="971550" lvl="1" indent="-514350">
              <a:buFont typeface="+mj-lt"/>
              <a:buAutoNum type="arabicPeriod"/>
            </a:pPr>
            <a:r>
              <a:rPr lang="en-US" dirty="0" smtClean="0"/>
              <a:t>UL ASE</a:t>
            </a:r>
          </a:p>
          <a:p>
            <a:pPr marL="971550" lvl="1" indent="-514350">
              <a:buFont typeface="+mj-lt"/>
              <a:buAutoNum type="arabicPeriod"/>
            </a:pPr>
            <a:r>
              <a:rPr lang="en-US" dirty="0" smtClean="0"/>
              <a:t>DL ASE</a:t>
            </a:r>
          </a:p>
          <a:p>
            <a:pPr marL="971550" lvl="1" indent="-514350">
              <a:buFont typeface="+mj-lt"/>
              <a:buAutoNum type="arabicPeriod"/>
            </a:pPr>
            <a:r>
              <a:rPr lang="en-US" dirty="0" smtClean="0"/>
              <a:t>DL </a:t>
            </a:r>
            <a:r>
              <a:rPr lang="en-US" dirty="0"/>
              <a:t>TX cell </a:t>
            </a:r>
            <a:r>
              <a:rPr lang="en-US" dirty="0" smtClean="0"/>
              <a:t>power</a:t>
            </a:r>
          </a:p>
          <a:p>
            <a:pPr marL="971550" lvl="1" indent="-514350">
              <a:buFont typeface="+mj-lt"/>
              <a:buAutoNum type="arabicPeriod"/>
            </a:pPr>
            <a:r>
              <a:rPr lang="en-US" dirty="0" smtClean="0"/>
              <a:t>spreading factor usage</a:t>
            </a:r>
          </a:p>
          <a:p>
            <a:pPr marL="971550" lvl="1" indent="-514350">
              <a:buFont typeface="+mj-lt"/>
              <a:buAutoNum type="arabicPeriod"/>
            </a:pPr>
            <a:r>
              <a:rPr lang="en-US" dirty="0" smtClean="0"/>
              <a:t>code usage</a:t>
            </a:r>
          </a:p>
          <a:p>
            <a:pPr marL="971550" lvl="1" indent="-514350">
              <a:buFont typeface="+mj-lt"/>
              <a:buAutoNum type="arabicPeriod"/>
            </a:pPr>
            <a:r>
              <a:rPr lang="en-US" dirty="0" smtClean="0"/>
              <a:t>HW usage</a:t>
            </a:r>
          </a:p>
          <a:p>
            <a:pPr marL="971550" lvl="1" indent="-514350">
              <a:buFont typeface="+mj-lt"/>
              <a:buAutoNum type="arabicPeriod"/>
            </a:pPr>
            <a:r>
              <a:rPr lang="en-US" dirty="0" smtClean="0"/>
              <a:t>amount </a:t>
            </a:r>
            <a:r>
              <a:rPr lang="en-US" dirty="0"/>
              <a:t>of HS </a:t>
            </a:r>
            <a:r>
              <a:rPr lang="en-US" dirty="0" smtClean="0"/>
              <a:t>users</a:t>
            </a:r>
          </a:p>
          <a:p>
            <a:pPr marL="971550" lvl="1" indent="-514350">
              <a:buFont typeface="+mj-lt"/>
              <a:buAutoNum type="arabicPeriod"/>
            </a:pPr>
            <a:r>
              <a:rPr lang="en-US" dirty="0" smtClean="0"/>
              <a:t>congestion </a:t>
            </a:r>
          </a:p>
          <a:p>
            <a:pPr marL="971550" lvl="1" indent="-514350">
              <a:buFont typeface="+mj-lt"/>
              <a:buAutoNum type="arabicPeriod"/>
            </a:pPr>
            <a:r>
              <a:rPr lang="en-US" dirty="0" smtClean="0"/>
              <a:t>number </a:t>
            </a:r>
            <a:r>
              <a:rPr lang="en-US" dirty="0"/>
              <a:t>of users in compressed </a:t>
            </a:r>
            <a:r>
              <a:rPr lang="en-US" dirty="0" smtClean="0"/>
              <a:t>mode</a:t>
            </a:r>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2"/>
          <a:stretch>
            <a:fillRect/>
          </a:stretch>
        </p:blipFill>
        <p:spPr>
          <a:xfrm>
            <a:off x="193962" y="1040683"/>
            <a:ext cx="7695799" cy="4431863"/>
          </a:xfrm>
          <a:prstGeom prst="rect">
            <a:avLst/>
          </a:prstGeom>
        </p:spPr>
      </p:pic>
    </p:spTree>
    <p:extLst>
      <p:ext uri="{BB962C8B-B14F-4D97-AF65-F5344CB8AC3E}">
        <p14:creationId xmlns:p14="http://schemas.microsoft.com/office/powerpoint/2010/main" val="259808950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02866" y="166255"/>
            <a:ext cx="7003447" cy="485108"/>
          </a:xfrm>
        </p:spPr>
        <p:txBody>
          <a:bodyPr>
            <a:normAutofit fontScale="90000"/>
          </a:bodyPr>
          <a:lstStyle/>
          <a:p>
            <a:pPr algn="ctr"/>
            <a:r>
              <a:rPr lang="en-US" sz="3200" b="1" dirty="0">
                <a:solidFill>
                  <a:srgbClr val="FF0000"/>
                </a:solidFill>
              </a:rPr>
              <a:t>Admission Control has different policies</a:t>
            </a:r>
          </a:p>
        </p:txBody>
      </p:sp>
      <p:sp>
        <p:nvSpPr>
          <p:cNvPr id="3" name="Content Placeholder 2"/>
          <p:cNvSpPr>
            <a:spLocks noGrp="1"/>
          </p:cNvSpPr>
          <p:nvPr>
            <p:ph idx="1"/>
          </p:nvPr>
        </p:nvSpPr>
        <p:spPr>
          <a:xfrm>
            <a:off x="184207" y="683158"/>
            <a:ext cx="11758411" cy="3068392"/>
          </a:xfrm>
        </p:spPr>
        <p:txBody>
          <a:bodyPr>
            <a:normAutofit fontScale="70000" lnSpcReduction="20000"/>
          </a:bodyPr>
          <a:lstStyle/>
          <a:p>
            <a:pPr marL="0" indent="0" algn="just">
              <a:buNone/>
            </a:pPr>
            <a:r>
              <a:rPr lang="en-US" dirty="0"/>
              <a:t>The counter </a:t>
            </a:r>
            <a:r>
              <a:rPr lang="en-US" i="1" dirty="0" err="1"/>
              <a:t>pmNoReqDeniedAdm</a:t>
            </a:r>
            <a:r>
              <a:rPr lang="en-US" i="1" dirty="0"/>
              <a:t> shows the n</a:t>
            </a:r>
            <a:r>
              <a:rPr lang="en-US" dirty="0"/>
              <a:t>umber of </a:t>
            </a:r>
            <a:r>
              <a:rPr lang="en-US" dirty="0" smtClean="0"/>
              <a:t>RRC establishment </a:t>
            </a:r>
            <a:r>
              <a:rPr lang="en-US" dirty="0"/>
              <a:t>requests and RAB establishment requests denied </a:t>
            </a:r>
            <a:r>
              <a:rPr lang="en-US" dirty="0" smtClean="0"/>
              <a:t>for a </a:t>
            </a:r>
            <a:r>
              <a:rPr lang="en-US" dirty="0"/>
              <a:t>cell. Please note that this counter is stepped up for </a:t>
            </a:r>
            <a:r>
              <a:rPr lang="en-US" dirty="0" smtClean="0"/>
              <a:t>RRC establishment</a:t>
            </a:r>
            <a:r>
              <a:rPr lang="en-US" dirty="0"/>
              <a:t>, RAB establishment or </a:t>
            </a:r>
            <a:r>
              <a:rPr lang="en-US" dirty="0">
                <a:solidFill>
                  <a:srgbClr val="00B0F0"/>
                </a:solidFill>
              </a:rPr>
              <a:t>channel up-switching</a:t>
            </a:r>
            <a:r>
              <a:rPr lang="en-US" dirty="0"/>
              <a:t> </a:t>
            </a:r>
            <a:r>
              <a:rPr lang="en-US" dirty="0" smtClean="0"/>
              <a:t>if admission </a:t>
            </a:r>
            <a:r>
              <a:rPr lang="en-US" dirty="0"/>
              <a:t>control triggers the blocking in a </a:t>
            </a:r>
            <a:r>
              <a:rPr lang="en-US" dirty="0" smtClean="0"/>
              <a:t>cell. The </a:t>
            </a:r>
            <a:r>
              <a:rPr lang="en-US" dirty="0"/>
              <a:t>solution to the admission control blocking problem is to </a:t>
            </a:r>
            <a:r>
              <a:rPr lang="en-US" dirty="0" smtClean="0"/>
              <a:t>check if </a:t>
            </a:r>
            <a:r>
              <a:rPr lang="en-US" dirty="0"/>
              <a:t>the admission thresholds (i.e. </a:t>
            </a:r>
            <a:r>
              <a:rPr lang="en-US" b="1" dirty="0" err="1"/>
              <a:t>ulHwAdm</a:t>
            </a:r>
            <a:r>
              <a:rPr lang="en-US" b="1" dirty="0"/>
              <a:t>, </a:t>
            </a:r>
            <a:r>
              <a:rPr lang="en-US" b="1" dirty="0" err="1" smtClean="0"/>
              <a:t>hsdpaUsersAdm</a:t>
            </a:r>
            <a:r>
              <a:rPr lang="en-US" b="1" dirty="0" smtClean="0"/>
              <a:t> , </a:t>
            </a:r>
            <a:r>
              <a:rPr lang="en-US" b="1" dirty="0" err="1" smtClean="0"/>
              <a:t>maximumTransmissionPower</a:t>
            </a:r>
            <a:r>
              <a:rPr lang="en-US" dirty="0"/>
              <a:t>, </a:t>
            </a:r>
            <a:r>
              <a:rPr lang="en-US" b="1" dirty="0" err="1" smtClean="0"/>
              <a:t>aseUlAdmOffset</a:t>
            </a:r>
            <a:r>
              <a:rPr lang="en-US" dirty="0" smtClean="0"/>
              <a:t>, </a:t>
            </a:r>
            <a:r>
              <a:rPr lang="en-US" b="1" dirty="0" err="1" smtClean="0"/>
              <a:t>beMarginAseDl</a:t>
            </a:r>
            <a:r>
              <a:rPr lang="en-US" dirty="0"/>
              <a:t>, </a:t>
            </a:r>
            <a:r>
              <a:rPr lang="en-US" b="1" dirty="0" err="1"/>
              <a:t>beMarginAseUl</a:t>
            </a:r>
            <a:r>
              <a:rPr lang="en-US" dirty="0"/>
              <a:t>, </a:t>
            </a:r>
            <a:r>
              <a:rPr lang="en-US" b="1" dirty="0" err="1" smtClean="0"/>
              <a:t>beMarginDlCode</a:t>
            </a:r>
            <a:r>
              <a:rPr lang="en-US" dirty="0" smtClean="0"/>
              <a:t>, </a:t>
            </a:r>
            <a:r>
              <a:rPr lang="en-US" b="1" dirty="0" err="1" smtClean="0"/>
              <a:t>compModeAdm</a:t>
            </a:r>
            <a:r>
              <a:rPr lang="en-US" dirty="0"/>
              <a:t>, </a:t>
            </a:r>
            <a:r>
              <a:rPr lang="en-US" b="1" dirty="0" err="1"/>
              <a:t>dlCodeAdm</a:t>
            </a:r>
            <a:r>
              <a:rPr lang="en-US" dirty="0"/>
              <a:t>) match to the original </a:t>
            </a:r>
            <a:r>
              <a:rPr lang="en-US" dirty="0" smtClean="0"/>
              <a:t>planned capacity. If </a:t>
            </a:r>
            <a:r>
              <a:rPr lang="en-US" dirty="0"/>
              <a:t>the thresholds do not match to the original planned capacity, </a:t>
            </a:r>
            <a:r>
              <a:rPr lang="en-US" dirty="0" smtClean="0"/>
              <a:t>the admission </a:t>
            </a:r>
            <a:r>
              <a:rPr lang="en-US" dirty="0"/>
              <a:t>thresholds have to be corrected. Otherwise, re-do </a:t>
            </a:r>
            <a:r>
              <a:rPr lang="en-US" dirty="0" smtClean="0"/>
              <a:t>the radio </a:t>
            </a:r>
            <a:r>
              <a:rPr lang="en-US" dirty="0"/>
              <a:t>network dimensioning to increase the system capacity </a:t>
            </a:r>
            <a:r>
              <a:rPr lang="en-US" dirty="0" smtClean="0"/>
              <a:t>or activate </a:t>
            </a:r>
            <a:r>
              <a:rPr lang="en-US" dirty="0"/>
              <a:t>the inter-frequency </a:t>
            </a:r>
            <a:r>
              <a:rPr lang="en-US" dirty="0">
                <a:solidFill>
                  <a:srgbClr val="00B0F0"/>
                </a:solidFill>
              </a:rPr>
              <a:t>load sharing </a:t>
            </a:r>
            <a:r>
              <a:rPr lang="en-US" dirty="0"/>
              <a:t>to increase the </a:t>
            </a:r>
            <a:r>
              <a:rPr lang="en-US" dirty="0" smtClean="0"/>
              <a:t>trucking efficiency</a:t>
            </a:r>
            <a:r>
              <a:rPr lang="en-US" dirty="0"/>
              <a:t>.</a:t>
            </a:r>
          </a:p>
        </p:txBody>
      </p:sp>
      <p:sp>
        <p:nvSpPr>
          <p:cNvPr id="4" name="Footer Placeholder 3"/>
          <p:cNvSpPr>
            <a:spLocks noGrp="1"/>
          </p:cNvSpPr>
          <p:nvPr>
            <p:ph type="ftr" sz="quarter" idx="11"/>
          </p:nvPr>
        </p:nvSpPr>
        <p:spPr>
          <a:xfrm>
            <a:off x="3326264" y="6492875"/>
            <a:ext cx="6358063"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    2016</a:t>
            </a:r>
            <a:endParaRPr lang="en-US" dirty="0"/>
          </a:p>
        </p:txBody>
      </p:sp>
      <p:pic>
        <p:nvPicPr>
          <p:cNvPr id="6" name="Picture 5"/>
          <p:cNvPicPr>
            <a:picLocks noChangeAspect="1"/>
          </p:cNvPicPr>
          <p:nvPr/>
        </p:nvPicPr>
        <p:blipFill>
          <a:blip r:embed="rId2"/>
          <a:stretch>
            <a:fillRect/>
          </a:stretch>
        </p:blipFill>
        <p:spPr>
          <a:xfrm>
            <a:off x="1934984" y="3180196"/>
            <a:ext cx="8663744" cy="3219040"/>
          </a:xfrm>
          <a:prstGeom prst="rect">
            <a:avLst/>
          </a:prstGeom>
        </p:spPr>
      </p:pic>
    </p:spTree>
    <p:extLst>
      <p:ext uri="{BB962C8B-B14F-4D97-AF65-F5344CB8AC3E}">
        <p14:creationId xmlns:p14="http://schemas.microsoft.com/office/powerpoint/2010/main" val="313233500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a:grpSpLocks/>
          </p:cNvGrpSpPr>
          <p:nvPr/>
        </p:nvGrpSpPr>
        <p:grpSpPr bwMode="auto">
          <a:xfrm>
            <a:off x="3200402" y="2286000"/>
            <a:ext cx="5257800" cy="1335088"/>
            <a:chOff x="1200" y="1799"/>
            <a:chExt cx="3312" cy="841"/>
          </a:xfrm>
        </p:grpSpPr>
        <p:sp>
          <p:nvSpPr>
            <p:cNvPr id="58378" name="Line 3"/>
            <p:cNvSpPr>
              <a:spLocks noChangeShapeType="1"/>
            </p:cNvSpPr>
            <p:nvPr/>
          </p:nvSpPr>
          <p:spPr bwMode="auto">
            <a:xfrm>
              <a:off x="1200" y="1872"/>
              <a:ext cx="0" cy="768"/>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79" name="Line 4"/>
            <p:cNvSpPr>
              <a:spLocks noChangeShapeType="1"/>
            </p:cNvSpPr>
            <p:nvPr/>
          </p:nvSpPr>
          <p:spPr bwMode="auto">
            <a:xfrm>
              <a:off x="4512" y="1872"/>
              <a:ext cx="0" cy="768"/>
            </a:xfrm>
            <a:prstGeom prst="line">
              <a:avLst/>
            </a:prstGeom>
            <a:noFill/>
            <a:ln w="76200">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8380" name="Line 5"/>
            <p:cNvSpPr>
              <a:spLocks noChangeShapeType="1"/>
            </p:cNvSpPr>
            <p:nvPr/>
          </p:nvSpPr>
          <p:spPr bwMode="auto">
            <a:xfrm>
              <a:off x="1248" y="2112"/>
              <a:ext cx="3168" cy="0"/>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1" name="Line 6"/>
            <p:cNvSpPr>
              <a:spLocks noChangeShapeType="1"/>
            </p:cNvSpPr>
            <p:nvPr/>
          </p:nvSpPr>
          <p:spPr bwMode="auto">
            <a:xfrm flipH="1">
              <a:off x="1248" y="2496"/>
              <a:ext cx="3216" cy="0"/>
            </a:xfrm>
            <a:prstGeom prst="line">
              <a:avLst/>
            </a:prstGeom>
            <a:noFill/>
            <a:ln w="76200">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8382" name="Text Box 7"/>
            <p:cNvSpPr txBox="1">
              <a:spLocks noChangeArrowheads="1"/>
            </p:cNvSpPr>
            <p:nvPr/>
          </p:nvSpPr>
          <p:spPr bwMode="auto">
            <a:xfrm>
              <a:off x="1320" y="1799"/>
              <a:ext cx="313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sz="1800" dirty="0">
                  <a:cs typeface="Arial" panose="020B0604020202020204" pitchFamily="34" charset="0"/>
                </a:rPr>
                <a:t>RRC:RACH/CCCH : RRC Connection Request</a:t>
              </a:r>
            </a:p>
          </p:txBody>
        </p:sp>
        <p:sp>
          <p:nvSpPr>
            <p:cNvPr id="58383" name="Text Box 8"/>
            <p:cNvSpPr txBox="1">
              <a:spLocks noChangeArrowheads="1"/>
            </p:cNvSpPr>
            <p:nvPr/>
          </p:nvSpPr>
          <p:spPr bwMode="auto">
            <a:xfrm>
              <a:off x="1436" y="2256"/>
              <a:ext cx="2952"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eaLnBrk="1" hangingPunct="1"/>
              <a:r>
                <a:rPr lang="en-US" sz="1800" dirty="0">
                  <a:cs typeface="Arial" panose="020B0604020202020204" pitchFamily="34" charset="0"/>
                </a:rPr>
                <a:t>RRC:FACH/CCCH : RRC Connection Setup</a:t>
              </a:r>
            </a:p>
          </p:txBody>
        </p:sp>
      </p:grpSp>
      <p:sp>
        <p:nvSpPr>
          <p:cNvPr id="58371" name="Rectangle 9"/>
          <p:cNvSpPr>
            <a:spLocks noGrp="1" noChangeArrowheads="1"/>
          </p:cNvSpPr>
          <p:nvPr>
            <p:ph type="title"/>
          </p:nvPr>
        </p:nvSpPr>
        <p:spPr>
          <a:xfrm>
            <a:off x="609600" y="274638"/>
            <a:ext cx="10972800" cy="612053"/>
          </a:xfrm>
        </p:spPr>
        <p:txBody>
          <a:bodyPr>
            <a:normAutofit fontScale="90000"/>
          </a:bodyPr>
          <a:lstStyle/>
          <a:p>
            <a:pPr eaLnBrk="1" hangingPunct="1"/>
            <a:r>
              <a:rPr lang="en-US" sz="4000" b="1" dirty="0">
                <a:solidFill>
                  <a:srgbClr val="FF0000"/>
                </a:solidFill>
              </a:rPr>
              <a:t>RRC Connection Request/Setup</a:t>
            </a:r>
          </a:p>
        </p:txBody>
      </p:sp>
      <p:sp>
        <p:nvSpPr>
          <p:cNvPr id="2" name="Footer Placeholder 1"/>
          <p:cNvSpPr>
            <a:spLocks noGrp="1"/>
          </p:cNvSpPr>
          <p:nvPr>
            <p:ph type="ftr" sz="quarter" idx="11"/>
          </p:nvPr>
        </p:nvSpPr>
        <p:spPr>
          <a:xfrm>
            <a:off x="4165599" y="6356355"/>
            <a:ext cx="4285673"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    2016</a:t>
            </a:r>
            <a:endParaRPr lang="en-US" dirty="0"/>
          </a:p>
        </p:txBody>
      </p:sp>
      <p:sp>
        <p:nvSpPr>
          <p:cNvPr id="58372" name="PPTShape_0"/>
          <p:cNvSpPr>
            <a:spLocks noChangeAspect="1" noEditPoints="1"/>
          </p:cNvSpPr>
          <p:nvPr/>
        </p:nvSpPr>
        <p:spPr bwMode="auto">
          <a:xfrm>
            <a:off x="8153401" y="1295400"/>
            <a:ext cx="1009651" cy="1143000"/>
          </a:xfrm>
          <a:custGeom>
            <a:avLst/>
            <a:gdLst>
              <a:gd name="T0" fmla="*/ 2147483646 w 327"/>
              <a:gd name="T1" fmla="*/ 2147483646 h 370"/>
              <a:gd name="T2" fmla="*/ 2147483646 w 327"/>
              <a:gd name="T3" fmla="*/ 2147483646 h 370"/>
              <a:gd name="T4" fmla="*/ 2147483646 w 327"/>
              <a:gd name="T5" fmla="*/ 2147483646 h 370"/>
              <a:gd name="T6" fmla="*/ 2147483646 w 327"/>
              <a:gd name="T7" fmla="*/ 2147483646 h 370"/>
              <a:gd name="T8" fmla="*/ 2147483646 w 327"/>
              <a:gd name="T9" fmla="*/ 2147483646 h 370"/>
              <a:gd name="T10" fmla="*/ 2147483646 w 327"/>
              <a:gd name="T11" fmla="*/ 2147483646 h 370"/>
              <a:gd name="T12" fmla="*/ 2147483646 w 327"/>
              <a:gd name="T13" fmla="*/ 2147483646 h 370"/>
              <a:gd name="T14" fmla="*/ 2147483646 w 327"/>
              <a:gd name="T15" fmla="*/ 2147483646 h 370"/>
              <a:gd name="T16" fmla="*/ 2147483646 w 327"/>
              <a:gd name="T17" fmla="*/ 2147483646 h 370"/>
              <a:gd name="T18" fmla="*/ 2147483646 w 327"/>
              <a:gd name="T19" fmla="*/ 2147483646 h 370"/>
              <a:gd name="T20" fmla="*/ 2147483646 w 327"/>
              <a:gd name="T21" fmla="*/ 2147483646 h 370"/>
              <a:gd name="T22" fmla="*/ 2147483646 w 327"/>
              <a:gd name="T23" fmla="*/ 2147483646 h 370"/>
              <a:gd name="T24" fmla="*/ 2147483646 w 327"/>
              <a:gd name="T25" fmla="*/ 2147483646 h 370"/>
              <a:gd name="T26" fmla="*/ 2147483646 w 327"/>
              <a:gd name="T27" fmla="*/ 2147483646 h 370"/>
              <a:gd name="T28" fmla="*/ 2147483646 w 327"/>
              <a:gd name="T29" fmla="*/ 2147483646 h 370"/>
              <a:gd name="T30" fmla="*/ 2147483646 w 327"/>
              <a:gd name="T31" fmla="*/ 2147483646 h 370"/>
              <a:gd name="T32" fmla="*/ 2147483646 w 327"/>
              <a:gd name="T33" fmla="*/ 2147483646 h 370"/>
              <a:gd name="T34" fmla="*/ 2147483646 w 327"/>
              <a:gd name="T35" fmla="*/ 2147483646 h 370"/>
              <a:gd name="T36" fmla="*/ 2147483646 w 327"/>
              <a:gd name="T37" fmla="*/ 2147483646 h 370"/>
              <a:gd name="T38" fmla="*/ 2147483646 w 327"/>
              <a:gd name="T39" fmla="*/ 2147483646 h 370"/>
              <a:gd name="T40" fmla="*/ 2147483646 w 327"/>
              <a:gd name="T41" fmla="*/ 2147483646 h 370"/>
              <a:gd name="T42" fmla="*/ 2147483646 w 327"/>
              <a:gd name="T43" fmla="*/ 2147483646 h 370"/>
              <a:gd name="T44" fmla="*/ 2147483646 w 327"/>
              <a:gd name="T45" fmla="*/ 2147483646 h 370"/>
              <a:gd name="T46" fmla="*/ 2147483646 w 327"/>
              <a:gd name="T47" fmla="*/ 2147483646 h 370"/>
              <a:gd name="T48" fmla="*/ 2147483646 w 327"/>
              <a:gd name="T49" fmla="*/ 2147483646 h 370"/>
              <a:gd name="T50" fmla="*/ 2147483646 w 327"/>
              <a:gd name="T51" fmla="*/ 2147483646 h 370"/>
              <a:gd name="T52" fmla="*/ 2147483646 w 327"/>
              <a:gd name="T53" fmla="*/ 2147483646 h 370"/>
              <a:gd name="T54" fmla="*/ 2147483646 w 327"/>
              <a:gd name="T55" fmla="*/ 2147483646 h 370"/>
              <a:gd name="T56" fmla="*/ 2147483646 w 327"/>
              <a:gd name="T57" fmla="*/ 2147483646 h 370"/>
              <a:gd name="T58" fmla="*/ 2147483646 w 327"/>
              <a:gd name="T59" fmla="*/ 2147483646 h 370"/>
              <a:gd name="T60" fmla="*/ 2147483646 w 327"/>
              <a:gd name="T61" fmla="*/ 2147483646 h 370"/>
              <a:gd name="T62" fmla="*/ 2147483646 w 327"/>
              <a:gd name="T63" fmla="*/ 2147483646 h 370"/>
              <a:gd name="T64" fmla="*/ 2147483646 w 327"/>
              <a:gd name="T65" fmla="*/ 2147483646 h 370"/>
              <a:gd name="T66" fmla="*/ 2147483646 w 327"/>
              <a:gd name="T67" fmla="*/ 2147483646 h 370"/>
              <a:gd name="T68" fmla="*/ 2147483646 w 327"/>
              <a:gd name="T69" fmla="*/ 2147483646 h 370"/>
              <a:gd name="T70" fmla="*/ 2147483646 w 327"/>
              <a:gd name="T71" fmla="*/ 2147483646 h 370"/>
              <a:gd name="T72" fmla="*/ 2147483646 w 327"/>
              <a:gd name="T73" fmla="*/ 2147483646 h 370"/>
              <a:gd name="T74" fmla="*/ 2147483646 w 327"/>
              <a:gd name="T75" fmla="*/ 2147483646 h 370"/>
              <a:gd name="T76" fmla="*/ 2147483646 w 327"/>
              <a:gd name="T77" fmla="*/ 2147483646 h 370"/>
              <a:gd name="T78" fmla="*/ 2147483646 w 327"/>
              <a:gd name="T79" fmla="*/ 2147483646 h 370"/>
              <a:gd name="T80" fmla="*/ 2147483646 w 327"/>
              <a:gd name="T81" fmla="*/ 2147483646 h 370"/>
              <a:gd name="T82" fmla="*/ 2147483646 w 327"/>
              <a:gd name="T83" fmla="*/ 2147483646 h 370"/>
              <a:gd name="T84" fmla="*/ 2147483646 w 327"/>
              <a:gd name="T85" fmla="*/ 2147483646 h 37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327"/>
              <a:gd name="T130" fmla="*/ 0 h 370"/>
              <a:gd name="T131" fmla="*/ 327 w 327"/>
              <a:gd name="T132" fmla="*/ 370 h 37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327" h="370">
                <a:moveTo>
                  <a:pt x="287" y="4"/>
                </a:moveTo>
                <a:cubicBezTo>
                  <a:pt x="284" y="0"/>
                  <a:pt x="279" y="0"/>
                  <a:pt x="276" y="4"/>
                </a:cubicBezTo>
                <a:cubicBezTo>
                  <a:pt x="273" y="7"/>
                  <a:pt x="273" y="12"/>
                  <a:pt x="276" y="15"/>
                </a:cubicBezTo>
                <a:cubicBezTo>
                  <a:pt x="300" y="38"/>
                  <a:pt x="311" y="69"/>
                  <a:pt x="311" y="100"/>
                </a:cubicBezTo>
                <a:cubicBezTo>
                  <a:pt x="311" y="131"/>
                  <a:pt x="300" y="162"/>
                  <a:pt x="276" y="185"/>
                </a:cubicBezTo>
                <a:cubicBezTo>
                  <a:pt x="273" y="188"/>
                  <a:pt x="273" y="194"/>
                  <a:pt x="276" y="197"/>
                </a:cubicBezTo>
                <a:cubicBezTo>
                  <a:pt x="278" y="198"/>
                  <a:pt x="280" y="199"/>
                  <a:pt x="282" y="199"/>
                </a:cubicBezTo>
                <a:cubicBezTo>
                  <a:pt x="284" y="199"/>
                  <a:pt x="286" y="198"/>
                  <a:pt x="287" y="197"/>
                </a:cubicBezTo>
                <a:cubicBezTo>
                  <a:pt x="314" y="170"/>
                  <a:pt x="327" y="135"/>
                  <a:pt x="327" y="100"/>
                </a:cubicBezTo>
                <a:cubicBezTo>
                  <a:pt x="327" y="65"/>
                  <a:pt x="314" y="30"/>
                  <a:pt x="287" y="4"/>
                </a:cubicBezTo>
                <a:close/>
                <a:moveTo>
                  <a:pt x="273" y="100"/>
                </a:moveTo>
                <a:cubicBezTo>
                  <a:pt x="273" y="121"/>
                  <a:pt x="265" y="142"/>
                  <a:pt x="249" y="158"/>
                </a:cubicBezTo>
                <a:cubicBezTo>
                  <a:pt x="246" y="161"/>
                  <a:pt x="246" y="166"/>
                  <a:pt x="249" y="169"/>
                </a:cubicBezTo>
                <a:cubicBezTo>
                  <a:pt x="250" y="171"/>
                  <a:pt x="253" y="172"/>
                  <a:pt x="255" y="172"/>
                </a:cubicBezTo>
                <a:cubicBezTo>
                  <a:pt x="257" y="172"/>
                  <a:pt x="259" y="171"/>
                  <a:pt x="260" y="169"/>
                </a:cubicBezTo>
                <a:cubicBezTo>
                  <a:pt x="279" y="150"/>
                  <a:pt x="289" y="125"/>
                  <a:pt x="289" y="100"/>
                </a:cubicBezTo>
                <a:cubicBezTo>
                  <a:pt x="289" y="75"/>
                  <a:pt x="279" y="50"/>
                  <a:pt x="260" y="31"/>
                </a:cubicBezTo>
                <a:cubicBezTo>
                  <a:pt x="257" y="28"/>
                  <a:pt x="252" y="28"/>
                  <a:pt x="249" y="31"/>
                </a:cubicBezTo>
                <a:cubicBezTo>
                  <a:pt x="246" y="34"/>
                  <a:pt x="246" y="39"/>
                  <a:pt x="249" y="42"/>
                </a:cubicBezTo>
                <a:cubicBezTo>
                  <a:pt x="265" y="58"/>
                  <a:pt x="273" y="79"/>
                  <a:pt x="273" y="100"/>
                </a:cubicBezTo>
                <a:close/>
                <a:moveTo>
                  <a:pt x="222" y="142"/>
                </a:moveTo>
                <a:cubicBezTo>
                  <a:pt x="223" y="144"/>
                  <a:pt x="225" y="145"/>
                  <a:pt x="227" y="145"/>
                </a:cubicBezTo>
                <a:cubicBezTo>
                  <a:pt x="229" y="145"/>
                  <a:pt x="231" y="144"/>
                  <a:pt x="233" y="142"/>
                </a:cubicBezTo>
                <a:cubicBezTo>
                  <a:pt x="245" y="131"/>
                  <a:pt x="250" y="115"/>
                  <a:pt x="250" y="100"/>
                </a:cubicBezTo>
                <a:cubicBezTo>
                  <a:pt x="250" y="85"/>
                  <a:pt x="245" y="70"/>
                  <a:pt x="233" y="58"/>
                </a:cubicBezTo>
                <a:cubicBezTo>
                  <a:pt x="230" y="55"/>
                  <a:pt x="225" y="55"/>
                  <a:pt x="222" y="58"/>
                </a:cubicBezTo>
                <a:cubicBezTo>
                  <a:pt x="219" y="61"/>
                  <a:pt x="219" y="66"/>
                  <a:pt x="222" y="69"/>
                </a:cubicBezTo>
                <a:cubicBezTo>
                  <a:pt x="230" y="78"/>
                  <a:pt x="234" y="89"/>
                  <a:pt x="234" y="100"/>
                </a:cubicBezTo>
                <a:cubicBezTo>
                  <a:pt x="234" y="111"/>
                  <a:pt x="230" y="122"/>
                  <a:pt x="222" y="131"/>
                </a:cubicBezTo>
                <a:cubicBezTo>
                  <a:pt x="219" y="134"/>
                  <a:pt x="219" y="139"/>
                  <a:pt x="222" y="142"/>
                </a:cubicBezTo>
                <a:close/>
                <a:moveTo>
                  <a:pt x="51" y="185"/>
                </a:moveTo>
                <a:cubicBezTo>
                  <a:pt x="28" y="162"/>
                  <a:pt x="16" y="131"/>
                  <a:pt x="16" y="100"/>
                </a:cubicBezTo>
                <a:cubicBezTo>
                  <a:pt x="16" y="69"/>
                  <a:pt x="28" y="38"/>
                  <a:pt x="51" y="15"/>
                </a:cubicBezTo>
                <a:cubicBezTo>
                  <a:pt x="54" y="12"/>
                  <a:pt x="54" y="7"/>
                  <a:pt x="51" y="4"/>
                </a:cubicBezTo>
                <a:cubicBezTo>
                  <a:pt x="48" y="0"/>
                  <a:pt x="43" y="0"/>
                  <a:pt x="40" y="4"/>
                </a:cubicBezTo>
                <a:cubicBezTo>
                  <a:pt x="40" y="4"/>
                  <a:pt x="40" y="4"/>
                  <a:pt x="40" y="4"/>
                </a:cubicBezTo>
                <a:cubicBezTo>
                  <a:pt x="13" y="30"/>
                  <a:pt x="0" y="65"/>
                  <a:pt x="0" y="100"/>
                </a:cubicBezTo>
                <a:cubicBezTo>
                  <a:pt x="0" y="135"/>
                  <a:pt x="13" y="170"/>
                  <a:pt x="40" y="197"/>
                </a:cubicBezTo>
                <a:cubicBezTo>
                  <a:pt x="41" y="198"/>
                  <a:pt x="44" y="199"/>
                  <a:pt x="46" y="199"/>
                </a:cubicBezTo>
                <a:cubicBezTo>
                  <a:pt x="48" y="199"/>
                  <a:pt x="50" y="198"/>
                  <a:pt x="51" y="197"/>
                </a:cubicBezTo>
                <a:cubicBezTo>
                  <a:pt x="54" y="194"/>
                  <a:pt x="54" y="188"/>
                  <a:pt x="51" y="185"/>
                </a:cubicBezTo>
                <a:close/>
                <a:moveTo>
                  <a:pt x="67" y="169"/>
                </a:moveTo>
                <a:cubicBezTo>
                  <a:pt x="69" y="171"/>
                  <a:pt x="71" y="172"/>
                  <a:pt x="73" y="172"/>
                </a:cubicBezTo>
                <a:cubicBezTo>
                  <a:pt x="75" y="172"/>
                  <a:pt x="77" y="171"/>
                  <a:pt x="78" y="169"/>
                </a:cubicBezTo>
                <a:cubicBezTo>
                  <a:pt x="82" y="166"/>
                  <a:pt x="82" y="161"/>
                  <a:pt x="78" y="158"/>
                </a:cubicBezTo>
                <a:cubicBezTo>
                  <a:pt x="62" y="142"/>
                  <a:pt x="54" y="121"/>
                  <a:pt x="54" y="100"/>
                </a:cubicBezTo>
                <a:cubicBezTo>
                  <a:pt x="54" y="79"/>
                  <a:pt x="62" y="58"/>
                  <a:pt x="78" y="42"/>
                </a:cubicBezTo>
                <a:cubicBezTo>
                  <a:pt x="82" y="39"/>
                  <a:pt x="82" y="34"/>
                  <a:pt x="78" y="31"/>
                </a:cubicBezTo>
                <a:cubicBezTo>
                  <a:pt x="75" y="28"/>
                  <a:pt x="70" y="28"/>
                  <a:pt x="67" y="31"/>
                </a:cubicBezTo>
                <a:cubicBezTo>
                  <a:pt x="48" y="50"/>
                  <a:pt x="38" y="75"/>
                  <a:pt x="38" y="100"/>
                </a:cubicBezTo>
                <a:cubicBezTo>
                  <a:pt x="38" y="125"/>
                  <a:pt x="48" y="150"/>
                  <a:pt x="67" y="169"/>
                </a:cubicBezTo>
                <a:close/>
                <a:moveTo>
                  <a:pt x="94" y="142"/>
                </a:moveTo>
                <a:cubicBezTo>
                  <a:pt x="96" y="144"/>
                  <a:pt x="98" y="145"/>
                  <a:pt x="100" y="145"/>
                </a:cubicBezTo>
                <a:cubicBezTo>
                  <a:pt x="102" y="145"/>
                  <a:pt x="104" y="144"/>
                  <a:pt x="106" y="142"/>
                </a:cubicBezTo>
                <a:cubicBezTo>
                  <a:pt x="109" y="139"/>
                  <a:pt x="109" y="134"/>
                  <a:pt x="106" y="131"/>
                </a:cubicBezTo>
                <a:cubicBezTo>
                  <a:pt x="97" y="122"/>
                  <a:pt x="93" y="111"/>
                  <a:pt x="93" y="100"/>
                </a:cubicBezTo>
                <a:cubicBezTo>
                  <a:pt x="93" y="89"/>
                  <a:pt x="97" y="78"/>
                  <a:pt x="106" y="69"/>
                </a:cubicBezTo>
                <a:cubicBezTo>
                  <a:pt x="109" y="66"/>
                  <a:pt x="109" y="61"/>
                  <a:pt x="106" y="58"/>
                </a:cubicBezTo>
                <a:cubicBezTo>
                  <a:pt x="103" y="55"/>
                  <a:pt x="97" y="55"/>
                  <a:pt x="94" y="58"/>
                </a:cubicBezTo>
                <a:cubicBezTo>
                  <a:pt x="83" y="70"/>
                  <a:pt x="77" y="85"/>
                  <a:pt x="77" y="100"/>
                </a:cubicBezTo>
                <a:cubicBezTo>
                  <a:pt x="77" y="115"/>
                  <a:pt x="83" y="131"/>
                  <a:pt x="94" y="142"/>
                </a:cubicBezTo>
                <a:close/>
                <a:moveTo>
                  <a:pt x="267" y="349"/>
                </a:moveTo>
                <a:cubicBezTo>
                  <a:pt x="257" y="336"/>
                  <a:pt x="238" y="309"/>
                  <a:pt x="219" y="270"/>
                </a:cubicBezTo>
                <a:cubicBezTo>
                  <a:pt x="218" y="270"/>
                  <a:pt x="218" y="269"/>
                  <a:pt x="218" y="268"/>
                </a:cubicBezTo>
                <a:cubicBezTo>
                  <a:pt x="213" y="259"/>
                  <a:pt x="209" y="249"/>
                  <a:pt x="204" y="239"/>
                </a:cubicBezTo>
                <a:cubicBezTo>
                  <a:pt x="190" y="205"/>
                  <a:pt x="182" y="171"/>
                  <a:pt x="177" y="146"/>
                </a:cubicBezTo>
                <a:cubicBezTo>
                  <a:pt x="197" y="140"/>
                  <a:pt x="211" y="122"/>
                  <a:pt x="211" y="100"/>
                </a:cubicBezTo>
                <a:cubicBezTo>
                  <a:pt x="211" y="93"/>
                  <a:pt x="210" y="87"/>
                  <a:pt x="208" y="81"/>
                </a:cubicBezTo>
                <a:cubicBezTo>
                  <a:pt x="206" y="77"/>
                  <a:pt x="201" y="75"/>
                  <a:pt x="197" y="77"/>
                </a:cubicBezTo>
                <a:cubicBezTo>
                  <a:pt x="193" y="79"/>
                  <a:pt x="191" y="84"/>
                  <a:pt x="193" y="88"/>
                </a:cubicBezTo>
                <a:cubicBezTo>
                  <a:pt x="194" y="91"/>
                  <a:pt x="195" y="96"/>
                  <a:pt x="195" y="100"/>
                </a:cubicBezTo>
                <a:cubicBezTo>
                  <a:pt x="195" y="117"/>
                  <a:pt x="181" y="132"/>
                  <a:pt x="164" y="132"/>
                </a:cubicBezTo>
                <a:cubicBezTo>
                  <a:pt x="146" y="132"/>
                  <a:pt x="132" y="117"/>
                  <a:pt x="132" y="100"/>
                </a:cubicBezTo>
                <a:cubicBezTo>
                  <a:pt x="132" y="82"/>
                  <a:pt x="146" y="68"/>
                  <a:pt x="164" y="68"/>
                </a:cubicBezTo>
                <a:cubicBezTo>
                  <a:pt x="169" y="68"/>
                  <a:pt x="173" y="69"/>
                  <a:pt x="177" y="71"/>
                </a:cubicBezTo>
                <a:cubicBezTo>
                  <a:pt x="181" y="73"/>
                  <a:pt x="186" y="71"/>
                  <a:pt x="188" y="67"/>
                </a:cubicBezTo>
                <a:cubicBezTo>
                  <a:pt x="190" y="63"/>
                  <a:pt x="188" y="59"/>
                  <a:pt x="184" y="57"/>
                </a:cubicBezTo>
                <a:cubicBezTo>
                  <a:pt x="184" y="57"/>
                  <a:pt x="184" y="57"/>
                  <a:pt x="184" y="57"/>
                </a:cubicBezTo>
                <a:cubicBezTo>
                  <a:pt x="178" y="54"/>
                  <a:pt x="171" y="52"/>
                  <a:pt x="164" y="52"/>
                </a:cubicBezTo>
                <a:cubicBezTo>
                  <a:pt x="137" y="52"/>
                  <a:pt x="116" y="74"/>
                  <a:pt x="116" y="100"/>
                </a:cubicBezTo>
                <a:cubicBezTo>
                  <a:pt x="116" y="121"/>
                  <a:pt x="130" y="140"/>
                  <a:pt x="150" y="146"/>
                </a:cubicBezTo>
                <a:cubicBezTo>
                  <a:pt x="145" y="170"/>
                  <a:pt x="136" y="205"/>
                  <a:pt x="123" y="239"/>
                </a:cubicBezTo>
                <a:cubicBezTo>
                  <a:pt x="118" y="249"/>
                  <a:pt x="114" y="259"/>
                  <a:pt x="109" y="268"/>
                </a:cubicBezTo>
                <a:cubicBezTo>
                  <a:pt x="109" y="269"/>
                  <a:pt x="108" y="270"/>
                  <a:pt x="108" y="271"/>
                </a:cubicBezTo>
                <a:cubicBezTo>
                  <a:pt x="97" y="293"/>
                  <a:pt x="85" y="312"/>
                  <a:pt x="76" y="326"/>
                </a:cubicBezTo>
                <a:cubicBezTo>
                  <a:pt x="69" y="336"/>
                  <a:pt x="63" y="344"/>
                  <a:pt x="59" y="349"/>
                </a:cubicBezTo>
                <a:cubicBezTo>
                  <a:pt x="57" y="351"/>
                  <a:pt x="55" y="353"/>
                  <a:pt x="54" y="355"/>
                </a:cubicBezTo>
                <a:cubicBezTo>
                  <a:pt x="53" y="356"/>
                  <a:pt x="52" y="357"/>
                  <a:pt x="52" y="357"/>
                </a:cubicBezTo>
                <a:cubicBezTo>
                  <a:pt x="50" y="359"/>
                  <a:pt x="50" y="362"/>
                  <a:pt x="51" y="365"/>
                </a:cubicBezTo>
                <a:cubicBezTo>
                  <a:pt x="52" y="368"/>
                  <a:pt x="55" y="370"/>
                  <a:pt x="58" y="370"/>
                </a:cubicBezTo>
                <a:cubicBezTo>
                  <a:pt x="97" y="370"/>
                  <a:pt x="97" y="370"/>
                  <a:pt x="97" y="370"/>
                </a:cubicBezTo>
                <a:cubicBezTo>
                  <a:pt x="100" y="370"/>
                  <a:pt x="102" y="368"/>
                  <a:pt x="104" y="366"/>
                </a:cubicBezTo>
                <a:cubicBezTo>
                  <a:pt x="115" y="345"/>
                  <a:pt x="138" y="331"/>
                  <a:pt x="163" y="331"/>
                </a:cubicBezTo>
                <a:cubicBezTo>
                  <a:pt x="189" y="331"/>
                  <a:pt x="211" y="345"/>
                  <a:pt x="223" y="366"/>
                </a:cubicBezTo>
                <a:cubicBezTo>
                  <a:pt x="224" y="368"/>
                  <a:pt x="227" y="370"/>
                  <a:pt x="230" y="370"/>
                </a:cubicBezTo>
                <a:cubicBezTo>
                  <a:pt x="268" y="370"/>
                  <a:pt x="268" y="370"/>
                  <a:pt x="268" y="370"/>
                </a:cubicBezTo>
                <a:cubicBezTo>
                  <a:pt x="268" y="370"/>
                  <a:pt x="268" y="370"/>
                  <a:pt x="268" y="370"/>
                </a:cubicBezTo>
                <a:cubicBezTo>
                  <a:pt x="271" y="370"/>
                  <a:pt x="274" y="368"/>
                  <a:pt x="275" y="365"/>
                </a:cubicBezTo>
                <a:cubicBezTo>
                  <a:pt x="276" y="362"/>
                  <a:pt x="276" y="359"/>
                  <a:pt x="274" y="357"/>
                </a:cubicBezTo>
                <a:cubicBezTo>
                  <a:pt x="274" y="357"/>
                  <a:pt x="271" y="354"/>
                  <a:pt x="267" y="349"/>
                </a:cubicBezTo>
                <a:close/>
                <a:moveTo>
                  <a:pt x="163" y="159"/>
                </a:moveTo>
                <a:cubicBezTo>
                  <a:pt x="168" y="179"/>
                  <a:pt x="174" y="203"/>
                  <a:pt x="183" y="228"/>
                </a:cubicBezTo>
                <a:cubicBezTo>
                  <a:pt x="177" y="227"/>
                  <a:pt x="170" y="227"/>
                  <a:pt x="163" y="227"/>
                </a:cubicBezTo>
                <a:cubicBezTo>
                  <a:pt x="157" y="227"/>
                  <a:pt x="150" y="227"/>
                  <a:pt x="144" y="228"/>
                </a:cubicBezTo>
                <a:cubicBezTo>
                  <a:pt x="153" y="203"/>
                  <a:pt x="159" y="179"/>
                  <a:pt x="163" y="159"/>
                </a:cubicBezTo>
                <a:close/>
                <a:moveTo>
                  <a:pt x="137" y="245"/>
                </a:moveTo>
                <a:cubicBezTo>
                  <a:pt x="146" y="244"/>
                  <a:pt x="154" y="243"/>
                  <a:pt x="163" y="243"/>
                </a:cubicBezTo>
                <a:cubicBezTo>
                  <a:pt x="172" y="243"/>
                  <a:pt x="181" y="244"/>
                  <a:pt x="190" y="245"/>
                </a:cubicBezTo>
                <a:cubicBezTo>
                  <a:pt x="192" y="250"/>
                  <a:pt x="194" y="255"/>
                  <a:pt x="196" y="260"/>
                </a:cubicBezTo>
                <a:cubicBezTo>
                  <a:pt x="186" y="257"/>
                  <a:pt x="174" y="256"/>
                  <a:pt x="163" y="256"/>
                </a:cubicBezTo>
                <a:cubicBezTo>
                  <a:pt x="152" y="256"/>
                  <a:pt x="141" y="257"/>
                  <a:pt x="131" y="260"/>
                </a:cubicBezTo>
                <a:cubicBezTo>
                  <a:pt x="133" y="255"/>
                  <a:pt x="135" y="250"/>
                  <a:pt x="137" y="245"/>
                </a:cubicBezTo>
                <a:close/>
                <a:moveTo>
                  <a:pt x="122" y="279"/>
                </a:moveTo>
                <a:cubicBezTo>
                  <a:pt x="135" y="275"/>
                  <a:pt x="149" y="272"/>
                  <a:pt x="163" y="272"/>
                </a:cubicBezTo>
                <a:cubicBezTo>
                  <a:pt x="178" y="272"/>
                  <a:pt x="192" y="275"/>
                  <a:pt x="205" y="279"/>
                </a:cubicBezTo>
                <a:cubicBezTo>
                  <a:pt x="208" y="286"/>
                  <a:pt x="212" y="292"/>
                  <a:pt x="215" y="298"/>
                </a:cubicBezTo>
                <a:cubicBezTo>
                  <a:pt x="199" y="290"/>
                  <a:pt x="182" y="285"/>
                  <a:pt x="163" y="285"/>
                </a:cubicBezTo>
                <a:cubicBezTo>
                  <a:pt x="145" y="285"/>
                  <a:pt x="127" y="290"/>
                  <a:pt x="112" y="298"/>
                </a:cubicBezTo>
                <a:cubicBezTo>
                  <a:pt x="115" y="292"/>
                  <a:pt x="118" y="286"/>
                  <a:pt x="122" y="279"/>
                </a:cubicBezTo>
                <a:close/>
                <a:moveTo>
                  <a:pt x="234" y="354"/>
                </a:moveTo>
                <a:cubicBezTo>
                  <a:pt x="219" y="330"/>
                  <a:pt x="193" y="315"/>
                  <a:pt x="163" y="315"/>
                </a:cubicBezTo>
                <a:cubicBezTo>
                  <a:pt x="133" y="315"/>
                  <a:pt x="107" y="330"/>
                  <a:pt x="92" y="354"/>
                </a:cubicBezTo>
                <a:cubicBezTo>
                  <a:pt x="75" y="354"/>
                  <a:pt x="75" y="354"/>
                  <a:pt x="75" y="354"/>
                </a:cubicBezTo>
                <a:cubicBezTo>
                  <a:pt x="78" y="350"/>
                  <a:pt x="81" y="346"/>
                  <a:pt x="85" y="341"/>
                </a:cubicBezTo>
                <a:cubicBezTo>
                  <a:pt x="85" y="341"/>
                  <a:pt x="85" y="341"/>
                  <a:pt x="85" y="341"/>
                </a:cubicBezTo>
                <a:cubicBezTo>
                  <a:pt x="103" y="317"/>
                  <a:pt x="131" y="301"/>
                  <a:pt x="163" y="301"/>
                </a:cubicBezTo>
                <a:cubicBezTo>
                  <a:pt x="195" y="301"/>
                  <a:pt x="223" y="317"/>
                  <a:pt x="241" y="341"/>
                </a:cubicBezTo>
                <a:cubicBezTo>
                  <a:pt x="241" y="341"/>
                  <a:pt x="242" y="341"/>
                  <a:pt x="242" y="341"/>
                </a:cubicBezTo>
                <a:cubicBezTo>
                  <a:pt x="245" y="346"/>
                  <a:pt x="248" y="350"/>
                  <a:pt x="251" y="354"/>
                </a:cubicBezTo>
                <a:lnTo>
                  <a:pt x="234" y="354"/>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pic>
        <p:nvPicPr>
          <p:cNvPr id="58373" name="Picture 18" descr="htc_sensation"/>
          <p:cNvPicPr>
            <a:picLocks noChangeAspect="1" noChangeArrowheads="1"/>
          </p:cNvPicPr>
          <p:nvPr>
            <p:custDataLst>
              <p:tags r:id="rId1"/>
            </p:custDataLst>
          </p:nvPr>
        </p:nvPicPr>
        <p:blipFill>
          <a:blip r:embed="rId4">
            <a:extLst>
              <a:ext uri="{28A0092B-C50C-407E-A947-70E740481C1C}">
                <a14:useLocalDpi xmlns:a14="http://schemas.microsoft.com/office/drawing/2010/main" val="0"/>
              </a:ext>
            </a:extLst>
          </a:blip>
          <a:srcRect/>
          <a:stretch>
            <a:fillRect/>
          </a:stretch>
        </p:blipFill>
        <p:spPr bwMode="auto">
          <a:xfrm>
            <a:off x="2667002" y="1524000"/>
            <a:ext cx="687388"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4" name="Text Box 12"/>
          <p:cNvSpPr txBox="1">
            <a:spLocks noChangeArrowheads="1"/>
          </p:cNvSpPr>
          <p:nvPr/>
        </p:nvSpPr>
        <p:spPr bwMode="auto">
          <a:xfrm>
            <a:off x="2590800" y="3810002"/>
            <a:ext cx="7620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buFontTx/>
              <a:buChar char="•"/>
            </a:pPr>
            <a:r>
              <a:rPr lang="en-US" sz="1800" dirty="0">
                <a:cs typeface="Arial" panose="020B0604020202020204" pitchFamily="34" charset="0"/>
              </a:rPr>
              <a:t> FACH1 is used to carry control information</a:t>
            </a:r>
          </a:p>
          <a:p>
            <a:pPr eaLnBrk="1" hangingPunct="1">
              <a:buFontTx/>
              <a:buChar char="•"/>
            </a:pPr>
            <a:r>
              <a:rPr lang="en-US" sz="1800" dirty="0">
                <a:cs typeface="Arial" panose="020B0604020202020204" pitchFamily="34" charset="0"/>
              </a:rPr>
              <a:t> Parameter </a:t>
            </a:r>
            <a:r>
              <a:rPr lang="en-US" sz="1800" b="1" dirty="0">
                <a:cs typeface="Arial" panose="020B0604020202020204" pitchFamily="34" charset="0"/>
              </a:rPr>
              <a:t>maxFach1Power    </a:t>
            </a:r>
            <a:r>
              <a:rPr lang="en-US" sz="1800" b="1" i="1" dirty="0">
                <a:cs typeface="Arial" panose="020B0604020202020204" pitchFamily="34" charset="0"/>
              </a:rPr>
              <a:t>[-35.0..+15.0] dB</a:t>
            </a:r>
            <a:endParaRPr lang="en-US" sz="1800" b="1" dirty="0">
              <a:cs typeface="Arial" panose="020B0604020202020204" pitchFamily="34" charset="0"/>
            </a:endParaRPr>
          </a:p>
          <a:p>
            <a:pPr eaLnBrk="1" hangingPunct="1">
              <a:buFontTx/>
              <a:buChar char="•"/>
            </a:pPr>
            <a:r>
              <a:rPr lang="en-US" sz="1800" dirty="0">
                <a:cs typeface="Arial" panose="020B0604020202020204" pitchFamily="34" charset="0"/>
              </a:rPr>
              <a:t> Increasing the power of FACH1 will have higher probability to receive                      RRC Connection Setup especially in low coverage areas.</a:t>
            </a:r>
          </a:p>
          <a:p>
            <a:pPr eaLnBrk="1" hangingPunct="1">
              <a:buFontTx/>
              <a:buChar char="•"/>
            </a:pPr>
            <a:endParaRPr lang="en-US" sz="1800" dirty="0">
              <a:cs typeface="Arial" panose="020B0604020202020204" pitchFamily="34" charset="0"/>
            </a:endParaRPr>
          </a:p>
        </p:txBody>
      </p:sp>
      <p:sp>
        <p:nvSpPr>
          <p:cNvPr id="58375" name="Text Box 13"/>
          <p:cNvSpPr txBox="1">
            <a:spLocks noChangeArrowheads="1"/>
          </p:cNvSpPr>
          <p:nvPr/>
        </p:nvSpPr>
        <p:spPr bwMode="auto">
          <a:xfrm>
            <a:off x="3010695" y="5307465"/>
            <a:ext cx="620714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sz="1800" dirty="0">
                <a:cs typeface="Arial" panose="020B0604020202020204" pitchFamily="34" charset="0"/>
              </a:rPr>
              <a:t>Change </a:t>
            </a:r>
            <a:r>
              <a:rPr lang="en-US" sz="1800" b="1" dirty="0">
                <a:cs typeface="Arial" panose="020B0604020202020204" pitchFamily="34" charset="0"/>
              </a:rPr>
              <a:t>maxFach1Power </a:t>
            </a:r>
            <a:r>
              <a:rPr lang="en-US" sz="1800" dirty="0">
                <a:cs typeface="Arial" panose="020B0604020202020204" pitchFamily="34" charset="0"/>
              </a:rPr>
              <a:t>from 18 to 38 (1.8 dB </a:t>
            </a:r>
            <a:r>
              <a:rPr lang="en-US" sz="1800" dirty="0">
                <a:cs typeface="Arial" panose="020B0604020202020204" pitchFamily="34" charset="0"/>
                <a:sym typeface="Wingdings" panose="05000000000000000000" pitchFamily="2" charset="2"/>
              </a:rPr>
              <a:t></a:t>
            </a:r>
            <a:r>
              <a:rPr lang="en-US" sz="1800" dirty="0">
                <a:cs typeface="Arial" panose="020B0604020202020204" pitchFamily="34" charset="0"/>
              </a:rPr>
              <a:t> 3.8 dB)</a:t>
            </a:r>
          </a:p>
        </p:txBody>
      </p:sp>
      <p:sp>
        <p:nvSpPr>
          <p:cNvPr id="58377" name="Text Box 15"/>
          <p:cNvSpPr txBox="1">
            <a:spLocks noChangeArrowheads="1"/>
          </p:cNvSpPr>
          <p:nvPr/>
        </p:nvSpPr>
        <p:spPr bwMode="auto">
          <a:xfrm>
            <a:off x="2574928" y="5938552"/>
            <a:ext cx="72548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r>
              <a:rPr lang="en-US" sz="1800" dirty="0">
                <a:cs typeface="Arial" panose="020B0604020202020204" pitchFamily="34" charset="0"/>
              </a:rPr>
              <a:t>Notes: this setting is not recommended for high capacity cells</a:t>
            </a:r>
          </a:p>
        </p:txBody>
      </p:sp>
    </p:spTree>
    <p:extLst>
      <p:ext uri="{BB962C8B-B14F-4D97-AF65-F5344CB8AC3E}">
        <p14:creationId xmlns:p14="http://schemas.microsoft.com/office/powerpoint/2010/main" val="276972096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5400" b="1" dirty="0" smtClean="0">
                <a:solidFill>
                  <a:srgbClr val="FF0000"/>
                </a:solidFill>
              </a:rPr>
              <a:t>Retainability</a:t>
            </a: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3235860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smtClean="0">
                <a:solidFill>
                  <a:srgbClr val="FF0000"/>
                </a:solidFill>
              </a:rPr>
              <a:t>Retainability</a:t>
            </a: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buNone/>
            </a:pPr>
            <a:r>
              <a:rPr lang="en-US" dirty="0" smtClean="0"/>
              <a:t>The probability that a service, once obtained, will continue to be provided under given conditions for a given time duration. The percentage of the successfully call setups that were retained during the whole conversation (session) and terminated by the user. The standard KPI for </a:t>
            </a:r>
            <a:r>
              <a:rPr lang="en-US" dirty="0" err="1" smtClean="0"/>
              <a:t>retainability</a:t>
            </a:r>
            <a:r>
              <a:rPr lang="en-US" dirty="0" smtClean="0"/>
              <a:t> is the Dropped Call Rate. On cell level it is defined as the number of dropped calls in the cell divided by the total number of calls terminated (by end-user or dropped) in the cell.</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5400" b="1" dirty="0" smtClean="0">
                <a:solidFill>
                  <a:srgbClr val="FF0000"/>
                </a:solidFill>
              </a:rPr>
              <a:t>Integrity</a:t>
            </a: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2946672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9598"/>
            <a:ext cx="10515600" cy="708301"/>
          </a:xfrm>
        </p:spPr>
        <p:txBody>
          <a:bodyPr>
            <a:normAutofit fontScale="90000"/>
          </a:bodyPr>
          <a:lstStyle/>
          <a:p>
            <a:pPr algn="ctr"/>
            <a:r>
              <a:rPr lang="en-US" b="1" dirty="0" smtClean="0">
                <a:solidFill>
                  <a:srgbClr val="FF0000"/>
                </a:solidFill>
              </a:rPr>
              <a:t>Using ALEX for help</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711272" y="1600200"/>
            <a:ext cx="8769455"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7889600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Integrity</a:t>
            </a:r>
            <a:endParaRPr lang="en-US" b="1" dirty="0">
              <a:solidFill>
                <a:srgbClr val="FF0000"/>
              </a:solidFill>
            </a:endParaRPr>
          </a:p>
        </p:txBody>
      </p:sp>
      <p:sp>
        <p:nvSpPr>
          <p:cNvPr id="3" name="Content Placeholder 2"/>
          <p:cNvSpPr>
            <a:spLocks noGrp="1"/>
          </p:cNvSpPr>
          <p:nvPr>
            <p:ph idx="1"/>
          </p:nvPr>
        </p:nvSpPr>
        <p:spPr/>
        <p:txBody>
          <a:bodyPr>
            <a:normAutofit/>
          </a:bodyPr>
          <a:lstStyle/>
          <a:p>
            <a:pPr algn="just">
              <a:buNone/>
            </a:pPr>
            <a:r>
              <a:rPr lang="en-US" dirty="0" smtClean="0"/>
              <a:t>The degree to which a service is provided without excessive impairments, once obtained The Service Integrity represents the quality experienced by the user during the call or session. This is very difficult to measure from a system point-of-view and rough measures have to be used, based on RBS and UE measurements. BLER is used as an indication of the service integrity for CS services, but do not show the quality experienced by the end-user. For PS services are BLER and throughput used as service quality indicators.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5400" b="1" dirty="0" smtClean="0">
                <a:solidFill>
                  <a:srgbClr val="FF0000"/>
                </a:solidFill>
              </a:rPr>
              <a:t>DT Analysis</a:t>
            </a: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538314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120943" y="1600200"/>
            <a:ext cx="5950113"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7930864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98198"/>
          </a:xfrm>
        </p:spPr>
        <p:txBody>
          <a:bodyPr>
            <a:normAutofit fontScale="90000"/>
          </a:bodyPr>
          <a:lstStyle/>
          <a:p>
            <a:r>
              <a:rPr lang="en-US" b="1" dirty="0" smtClean="0">
                <a:solidFill>
                  <a:srgbClr val="FF0000"/>
                </a:solidFill>
              </a:rPr>
              <a:t>Pilot Pollution </a:t>
            </a:r>
            <a:endParaRPr lang="en-US" b="1"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When the number of strong cells exceeds the Active Set Size (How many Cells can be on Soft Handover with a UE), There becomes </a:t>
            </a:r>
            <a:r>
              <a:rPr lang="en-US" b="1" dirty="0" smtClean="0"/>
              <a:t>pilot pollution in the area. </a:t>
            </a:r>
            <a:endParaRPr lang="en-US" dirty="0" smtClean="0"/>
          </a:p>
          <a:p>
            <a:r>
              <a:rPr lang="en-US" dirty="0" smtClean="0"/>
              <a:t>Typically the active set size is 3, so if there are more than 3 strong cells then there is pilot pollution. </a:t>
            </a:r>
          </a:p>
          <a:p>
            <a:r>
              <a:rPr lang="en-US" dirty="0" smtClean="0"/>
              <a:t>Definition of “strong cell”: pilots within the handover window size from the strongest cell. Typical handover window size is between 4 to 6dB. (Depends generally Event1b Removal Range) </a:t>
            </a:r>
          </a:p>
          <a:p>
            <a:r>
              <a:rPr lang="en-US" dirty="0" smtClean="0"/>
              <a:t>For example, if there are more than 2 cells (besides Active Set Cells) within 5dB of the strongest cell then there is pilot pollution. </a:t>
            </a:r>
          </a:p>
          <a:p>
            <a:r>
              <a:rPr lang="en-US" dirty="0" smtClean="0"/>
              <a:t>The UE has the ability to constructively use signals in soft/softer handover, all the other signals received that exceeds the Active Set act as interfering. This interference degrades the performance of the system. </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903647" y="1600200"/>
            <a:ext cx="6384706"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7471980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897653" y="1600200"/>
            <a:ext cx="6396694"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65243706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1695" y="132526"/>
            <a:ext cx="10515600" cy="869053"/>
          </a:xfrm>
        </p:spPr>
        <p:txBody>
          <a:bodyPr>
            <a:normAutofit/>
          </a:bodyPr>
          <a:lstStyle/>
          <a:p>
            <a:r>
              <a:rPr lang="en-US" dirty="0"/>
              <a:t>Call Setup </a:t>
            </a:r>
            <a:r>
              <a:rPr lang="en-US" dirty="0" smtClean="0"/>
              <a:t>Failure</a:t>
            </a:r>
            <a:r>
              <a:rPr lang="en-US" dirty="0"/>
              <a:t> </a:t>
            </a:r>
            <a:r>
              <a:rPr lang="en-US" dirty="0" smtClean="0"/>
              <a:t>Analysis </a:t>
            </a:r>
            <a:r>
              <a:rPr lang="en-US" dirty="0" err="1" smtClean="0"/>
              <a:t>Process</a:t>
            </a:r>
            <a:r>
              <a:rPr lang="en-US" dirty="0" err="1"/>
              <a:t>__DT</a:t>
            </a:r>
            <a:endParaRPr lang="en-US" dirty="0"/>
          </a:p>
        </p:txBody>
      </p:sp>
      <p:sp>
        <p:nvSpPr>
          <p:cNvPr id="5" name="Content Placeholder 4"/>
          <p:cNvSpPr>
            <a:spLocks noGrp="1"/>
          </p:cNvSpPr>
          <p:nvPr>
            <p:ph idx="1"/>
          </p:nvPr>
        </p:nvSpPr>
        <p:spPr/>
        <p:txBody>
          <a:bodyPr/>
          <a:lstStyle/>
          <a:p>
            <a:endParaRPr lang="en-US" dirty="0"/>
          </a:p>
        </p:txBody>
      </p:sp>
      <p:sp>
        <p:nvSpPr>
          <p:cNvPr id="3" name="Footer Placeholder 2"/>
          <p:cNvSpPr>
            <a:spLocks noGrp="1"/>
          </p:cNvSpPr>
          <p:nvPr>
            <p:ph type="ftr" sz="quarter" idx="11"/>
          </p:nvPr>
        </p:nvSpPr>
        <p:spPr>
          <a:xfrm>
            <a:off x="7464381" y="6334923"/>
            <a:ext cx="4114800" cy="365125"/>
          </a:xfrm>
        </p:spPr>
        <p:txBody>
          <a:bodyPr/>
          <a:lstStyle/>
          <a:p>
            <a:r>
              <a:rPr lang="en-US" smtClean="0"/>
              <a:t>Mohammad Rasoul Tanhatalab (m_r_tanha@yahoo.com)    2016</a:t>
            </a:r>
            <a:endParaRPr lang="en-US" dirty="0"/>
          </a:p>
        </p:txBody>
      </p:sp>
      <p:pic>
        <p:nvPicPr>
          <p:cNvPr id="6" name="Picture 5"/>
          <p:cNvPicPr>
            <a:picLocks noChangeAspect="1"/>
          </p:cNvPicPr>
          <p:nvPr/>
        </p:nvPicPr>
        <p:blipFill>
          <a:blip r:embed="rId2"/>
          <a:stretch>
            <a:fillRect/>
          </a:stretch>
        </p:blipFill>
        <p:spPr>
          <a:xfrm>
            <a:off x="2059971" y="915147"/>
            <a:ext cx="8019048" cy="5942857"/>
          </a:xfrm>
          <a:prstGeom prst="rect">
            <a:avLst/>
          </a:prstGeom>
        </p:spPr>
      </p:pic>
    </p:spTree>
    <p:extLst>
      <p:ext uri="{BB962C8B-B14F-4D97-AF65-F5344CB8AC3E}">
        <p14:creationId xmlns:p14="http://schemas.microsoft.com/office/powerpoint/2010/main" val="51490561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Ec</a:t>
            </a:r>
            <a:r>
              <a:rPr lang="en-US" dirty="0" smtClean="0"/>
              <a:t>/No and RSCP</a:t>
            </a:r>
            <a:endParaRPr lang="en-US" dirty="0"/>
          </a:p>
        </p:txBody>
      </p:sp>
      <p:pic>
        <p:nvPicPr>
          <p:cNvPr id="5" name="Content Placeholder 4"/>
          <p:cNvPicPr>
            <a:picLocks noGrp="1" noChangeAspect="1"/>
          </p:cNvPicPr>
          <p:nvPr>
            <p:ph idx="1"/>
          </p:nvPr>
        </p:nvPicPr>
        <p:blipFill>
          <a:blip r:embed="rId2"/>
          <a:stretch>
            <a:fillRect/>
          </a:stretch>
        </p:blipFill>
        <p:spPr>
          <a:xfrm>
            <a:off x="2629333" y="2448895"/>
            <a:ext cx="6933334" cy="282857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9551905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839790" y="525398"/>
            <a:ext cx="4994343" cy="569309"/>
          </a:xfrm>
        </p:spPr>
        <p:txBody>
          <a:bodyPr>
            <a:normAutofit/>
          </a:bodyPr>
          <a:lstStyle/>
          <a:p>
            <a:pPr algn="ctr"/>
            <a:r>
              <a:rPr lang="en-US" b="1" dirty="0" smtClean="0">
                <a:solidFill>
                  <a:srgbClr val="FF0000"/>
                </a:solidFill>
              </a:rPr>
              <a:t>SRNC, DRNC, RAB, RB and RL</a:t>
            </a:r>
            <a:endParaRPr lang="en-US" b="1"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6036736" y="709130"/>
            <a:ext cx="4276191" cy="4980953"/>
          </a:xfrm>
          <a:prstGeom prst="rect">
            <a:avLst/>
          </a:prstGeom>
        </p:spPr>
      </p:pic>
      <p:sp>
        <p:nvSpPr>
          <p:cNvPr id="6" name="Text Placeholder 5"/>
          <p:cNvSpPr>
            <a:spLocks noGrp="1"/>
          </p:cNvSpPr>
          <p:nvPr>
            <p:ph type="body" sz="half" idx="2"/>
          </p:nvPr>
        </p:nvSpPr>
        <p:spPr>
          <a:xfrm>
            <a:off x="296213" y="1493949"/>
            <a:ext cx="5280339" cy="1944710"/>
          </a:xfrm>
        </p:spPr>
        <p:txBody>
          <a:bodyPr>
            <a:normAutofit/>
          </a:bodyPr>
          <a:lstStyle/>
          <a:p>
            <a:r>
              <a:rPr lang="en-US" b="1" dirty="0">
                <a:solidFill>
                  <a:srgbClr val="FF0000"/>
                </a:solidFill>
              </a:rPr>
              <a:t>SRNC and </a:t>
            </a:r>
            <a:r>
              <a:rPr lang="en-US" b="1" dirty="0" smtClean="0">
                <a:solidFill>
                  <a:srgbClr val="FF0000"/>
                </a:solidFill>
              </a:rPr>
              <a:t>DRNC</a:t>
            </a:r>
          </a:p>
          <a:p>
            <a:r>
              <a:rPr lang="en-US" dirty="0" smtClean="0"/>
              <a:t>SRNC </a:t>
            </a:r>
            <a:r>
              <a:rPr lang="en-US" dirty="0"/>
              <a:t>and DRNC are concepts for a connected UE. The SRNC handles the connection to one UE, and may borrow radio resources of a certain cell from the DRNC.</a:t>
            </a:r>
          </a:p>
          <a:p>
            <a:r>
              <a:rPr lang="en-US" dirty="0"/>
              <a:t>Drift RNCs support the Serving RNC by providing radio resources A UE in connection state has at least one and only one SRNC, but can has 0 or multiple DRNCs</a:t>
            </a:r>
          </a:p>
          <a:p>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8" name="Rectangle 7"/>
          <p:cNvSpPr/>
          <p:nvPr/>
        </p:nvSpPr>
        <p:spPr>
          <a:xfrm>
            <a:off x="296215" y="3656060"/>
            <a:ext cx="6096000" cy="2062103"/>
          </a:xfrm>
          <a:prstGeom prst="rect">
            <a:avLst/>
          </a:prstGeom>
        </p:spPr>
        <p:txBody>
          <a:bodyPr>
            <a:spAutoFit/>
          </a:bodyPr>
          <a:lstStyle/>
          <a:p>
            <a:pPr algn="just"/>
            <a:r>
              <a:rPr lang="en-US" sz="1600" b="1" dirty="0">
                <a:solidFill>
                  <a:srgbClr val="FF0000"/>
                </a:solidFill>
              </a:rPr>
              <a:t>RAB, RB and RL in WCDMA</a:t>
            </a:r>
          </a:p>
          <a:p>
            <a:pPr algn="just"/>
            <a:r>
              <a:rPr lang="en-US" sz="1600" b="1" dirty="0">
                <a:solidFill>
                  <a:srgbClr val="FF0000"/>
                </a:solidFill>
              </a:rPr>
              <a:t>RAB: </a:t>
            </a:r>
            <a:r>
              <a:rPr lang="en-US" sz="1600" dirty="0"/>
              <a:t>The service that the access stratum provides to the non-access stratum for transfer of user data between User Equipment and CN.</a:t>
            </a:r>
          </a:p>
          <a:p>
            <a:pPr algn="just"/>
            <a:r>
              <a:rPr lang="en-US" sz="1600" b="1" dirty="0">
                <a:solidFill>
                  <a:srgbClr val="FF0000"/>
                </a:solidFill>
              </a:rPr>
              <a:t>RB:</a:t>
            </a:r>
            <a:r>
              <a:rPr lang="en-US" sz="1600" dirty="0"/>
              <a:t> The service provided by the layer2 for transfer of user data between User Equipment and Serving RNC.</a:t>
            </a:r>
          </a:p>
          <a:p>
            <a:pPr algn="just"/>
            <a:r>
              <a:rPr lang="en-US" sz="1600" b="1" dirty="0">
                <a:solidFill>
                  <a:srgbClr val="FF0000"/>
                </a:solidFill>
              </a:rPr>
              <a:t>RL:</a:t>
            </a:r>
            <a:r>
              <a:rPr lang="en-US" sz="1600" dirty="0"/>
              <a:t> A “radio link” is a logical association between single User Equipment and a single UTRAN access point. Its physical realization comprises one or more radio bearer transmissions.</a:t>
            </a:r>
          </a:p>
        </p:txBody>
      </p:sp>
    </p:spTree>
    <p:extLst>
      <p:ext uri="{BB962C8B-B14F-4D97-AF65-F5344CB8AC3E}">
        <p14:creationId xmlns:p14="http://schemas.microsoft.com/office/powerpoint/2010/main" val="35371677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6852"/>
          </a:xfrm>
        </p:spPr>
        <p:txBody>
          <a:bodyPr/>
          <a:lstStyle/>
          <a:p>
            <a:pPr algn="ctr"/>
            <a:endParaRPr lang="en-US" b="1" dirty="0">
              <a:solidFill>
                <a:srgbClr val="FF0000"/>
              </a:solidFill>
            </a:endParaRPr>
          </a:p>
        </p:txBody>
      </p:sp>
      <p:sp>
        <p:nvSpPr>
          <p:cNvPr id="3" name="Content Placeholder 2"/>
          <p:cNvSpPr>
            <a:spLocks noGrp="1"/>
          </p:cNvSpPr>
          <p:nvPr>
            <p:ph idx="1"/>
          </p:nvPr>
        </p:nvSpPr>
        <p:spPr>
          <a:xfrm>
            <a:off x="321974" y="1171982"/>
            <a:ext cx="11031828" cy="5004985"/>
          </a:xfrm>
        </p:spPr>
        <p:txBody>
          <a:bodyPr>
            <a:normAutofit fontScale="92500" lnSpcReduction="20000"/>
          </a:bodyPr>
          <a:lstStyle/>
          <a:p>
            <a:r>
              <a:rPr lang="en-US" b="1" i="1" dirty="0">
                <a:solidFill>
                  <a:srgbClr val="FF0000"/>
                </a:solidFill>
              </a:rPr>
              <a:t>Probability Density Function counters (</a:t>
            </a:r>
            <a:r>
              <a:rPr lang="en-US" b="1" i="1" dirty="0" smtClean="0">
                <a:solidFill>
                  <a:srgbClr val="FF0000"/>
                </a:solidFill>
              </a:rPr>
              <a:t>PDF): </a:t>
            </a:r>
            <a:r>
              <a:rPr lang="en-US" dirty="0" smtClean="0"/>
              <a:t>A </a:t>
            </a:r>
            <a:r>
              <a:rPr lang="en-US" dirty="0"/>
              <a:t>Probability Density Function (PDF) counter is a list of </a:t>
            </a:r>
            <a:r>
              <a:rPr lang="en-US" dirty="0" smtClean="0"/>
              <a:t>range values</a:t>
            </a:r>
            <a:r>
              <a:rPr lang="en-US" dirty="0"/>
              <a:t>. A value is sampled (read) periodically. If the value </a:t>
            </a:r>
            <a:r>
              <a:rPr lang="en-US" dirty="0" smtClean="0"/>
              <a:t>falls within </a:t>
            </a:r>
            <a:r>
              <a:rPr lang="en-US" dirty="0"/>
              <a:t>a certain range, the range counter for that range is </a:t>
            </a:r>
            <a:r>
              <a:rPr lang="en-US" dirty="0" smtClean="0"/>
              <a:t>increased. All </a:t>
            </a:r>
            <a:r>
              <a:rPr lang="en-US" dirty="0"/>
              <a:t>range counter values are collected and stored in a ROP file </a:t>
            </a:r>
            <a:r>
              <a:rPr lang="en-US" dirty="0" smtClean="0"/>
              <a:t>at the </a:t>
            </a:r>
            <a:r>
              <a:rPr lang="en-US" dirty="0"/>
              <a:t>end of each reporting </a:t>
            </a:r>
            <a:r>
              <a:rPr lang="en-US" dirty="0" smtClean="0"/>
              <a:t>period. For </a:t>
            </a:r>
            <a:r>
              <a:rPr lang="en-US" dirty="0"/>
              <a:t>example, if SIR values are split into three ranges: Range1 = </a:t>
            </a:r>
            <a:r>
              <a:rPr lang="en-US" dirty="0" smtClean="0"/>
              <a:t>[-11 </a:t>
            </a:r>
            <a:r>
              <a:rPr lang="en-US" dirty="0"/>
              <a:t>dB – -4 dB], Range2 = [-4 dB – +4 dB], Range3 = (+4 dB – +</a:t>
            </a:r>
            <a:r>
              <a:rPr lang="en-US" dirty="0" smtClean="0"/>
              <a:t>20dB</a:t>
            </a:r>
            <a:r>
              <a:rPr lang="en-US" dirty="0"/>
              <a:t>], and a value is read every 3 minutes over a 15 minute </a:t>
            </a:r>
            <a:r>
              <a:rPr lang="en-US" dirty="0" smtClean="0"/>
              <a:t>period (values </a:t>
            </a:r>
            <a:r>
              <a:rPr lang="en-US" dirty="0"/>
              <a:t>= -10, -3, +5, +5, +6), then the three Range Counters </a:t>
            </a:r>
            <a:r>
              <a:rPr lang="en-US" dirty="0" smtClean="0"/>
              <a:t>are reported </a:t>
            </a:r>
            <a:r>
              <a:rPr lang="en-US" dirty="0"/>
              <a:t>as </a:t>
            </a:r>
            <a:r>
              <a:rPr lang="en-US" dirty="0" smtClean="0"/>
              <a:t>RangeCounter1 </a:t>
            </a:r>
            <a:r>
              <a:rPr lang="en-US" dirty="0"/>
              <a:t>= 1, RangeCounter2 = </a:t>
            </a:r>
            <a:r>
              <a:rPr lang="en-US" dirty="0" smtClean="0"/>
              <a:t>1, RangeCounter3 </a:t>
            </a:r>
            <a:r>
              <a:rPr lang="en-US" dirty="0"/>
              <a:t>= </a:t>
            </a:r>
            <a:r>
              <a:rPr lang="en-US" dirty="0" smtClean="0"/>
              <a:t>3</a:t>
            </a:r>
          </a:p>
          <a:p>
            <a:r>
              <a:rPr lang="en-US" dirty="0" smtClean="0"/>
              <a:t>PEG : A </a:t>
            </a:r>
            <a:r>
              <a:rPr lang="en-US" dirty="0"/>
              <a:t>Peg counter is a counter that is increased by one at </a:t>
            </a:r>
            <a:r>
              <a:rPr lang="en-US" dirty="0" smtClean="0"/>
              <a:t>each occurrence </a:t>
            </a:r>
            <a:r>
              <a:rPr lang="en-US" dirty="0"/>
              <a:t>of a specific activity.</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806266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1552"/>
            <a:ext cx="10515600" cy="683523"/>
          </a:xfrm>
        </p:spPr>
        <p:txBody>
          <a:bodyPr>
            <a:normAutofit fontScale="90000"/>
          </a:bodyPr>
          <a:lstStyle/>
          <a:p>
            <a:pPr algn="ctr"/>
            <a:r>
              <a:rPr lang="en-US" dirty="0">
                <a:solidFill>
                  <a:srgbClr val="FF0000"/>
                </a:solidFill>
              </a:rPr>
              <a:t>WCDMA RAN Optimization activity</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287688" y="2525706"/>
            <a:ext cx="2766655" cy="1754326"/>
          </a:xfrm>
          <a:prstGeom prst="rect">
            <a:avLst/>
          </a:prstGeom>
        </p:spPr>
        <p:txBody>
          <a:bodyPr wrap="none">
            <a:spAutoFit/>
          </a:bodyPr>
          <a:lstStyle/>
          <a:p>
            <a:pPr marL="285750" indent="-285750">
              <a:buFont typeface="Arial" panose="020B0604020202020204" pitchFamily="34" charset="0"/>
              <a:buChar char="•"/>
            </a:pPr>
            <a:r>
              <a:rPr lang="en-US" dirty="0" smtClean="0"/>
              <a:t>Consistency Check</a:t>
            </a:r>
          </a:p>
          <a:p>
            <a:pPr marL="742950" lvl="1" indent="-285750">
              <a:buFont typeface="Wingdings" panose="05000000000000000000" pitchFamily="2" charset="2"/>
              <a:buChar char="ü"/>
            </a:pPr>
            <a:r>
              <a:rPr lang="en-US" dirty="0" smtClean="0"/>
              <a:t>Parameters</a:t>
            </a:r>
          </a:p>
          <a:p>
            <a:pPr marL="742950" lvl="1" indent="-285750">
              <a:buFont typeface="Wingdings" panose="05000000000000000000" pitchFamily="2" charset="2"/>
              <a:buChar char="ü"/>
            </a:pPr>
            <a:r>
              <a:rPr lang="en-US" dirty="0" smtClean="0"/>
              <a:t>Neighbor definition</a:t>
            </a:r>
          </a:p>
          <a:p>
            <a:pPr marL="285750" indent="-285750">
              <a:buFont typeface="Arial" panose="020B0604020202020204" pitchFamily="34" charset="0"/>
              <a:buChar char="•"/>
            </a:pPr>
            <a:r>
              <a:rPr lang="en-US" dirty="0" smtClean="0"/>
              <a:t>Statistics</a:t>
            </a:r>
          </a:p>
          <a:p>
            <a:pPr marL="285750" indent="-285750">
              <a:buFont typeface="Arial" panose="020B0604020202020204" pitchFamily="34" charset="0"/>
              <a:buChar char="•"/>
            </a:pPr>
            <a:r>
              <a:rPr lang="en-US" dirty="0" smtClean="0"/>
              <a:t>Alarms</a:t>
            </a:r>
          </a:p>
          <a:p>
            <a:pPr marL="285750" indent="-285750">
              <a:buFont typeface="Arial" panose="020B0604020202020204" pitchFamily="34" charset="0"/>
              <a:buChar char="•"/>
            </a:pPr>
            <a:r>
              <a:rPr lang="en-US" dirty="0" smtClean="0"/>
              <a:t>Cell Availability</a:t>
            </a:r>
            <a:endParaRPr lang="en-US" dirty="0"/>
          </a:p>
        </p:txBody>
      </p:sp>
      <p:sp>
        <p:nvSpPr>
          <p:cNvPr id="6" name="Rectangle 5"/>
          <p:cNvSpPr/>
          <p:nvPr/>
        </p:nvSpPr>
        <p:spPr>
          <a:xfrm>
            <a:off x="2822328" y="2479539"/>
            <a:ext cx="2229008" cy="923330"/>
          </a:xfrm>
          <a:prstGeom prst="rect">
            <a:avLst/>
          </a:prstGeom>
        </p:spPr>
        <p:txBody>
          <a:bodyPr wrap="none">
            <a:spAutoFit/>
          </a:bodyPr>
          <a:lstStyle/>
          <a:p>
            <a:pPr marL="285750" indent="-285750">
              <a:buFont typeface="Arial" panose="020B0604020202020204" pitchFamily="34" charset="0"/>
              <a:buChar char="•"/>
            </a:pPr>
            <a:r>
              <a:rPr lang="en-US" dirty="0" smtClean="0"/>
              <a:t>RRC Establishment</a:t>
            </a:r>
          </a:p>
          <a:p>
            <a:pPr marL="285750" indent="-285750">
              <a:buFont typeface="Arial" panose="020B0604020202020204" pitchFamily="34" charset="0"/>
              <a:buChar char="•"/>
            </a:pPr>
            <a:r>
              <a:rPr lang="en-US" dirty="0" smtClean="0"/>
              <a:t>RAB </a:t>
            </a:r>
            <a:r>
              <a:rPr lang="en-US" dirty="0"/>
              <a:t>Establishment</a:t>
            </a:r>
          </a:p>
          <a:p>
            <a:endParaRPr lang="en-US" dirty="0"/>
          </a:p>
        </p:txBody>
      </p:sp>
      <p:sp>
        <p:nvSpPr>
          <p:cNvPr id="7" name="Rectangle 6"/>
          <p:cNvSpPr/>
          <p:nvPr/>
        </p:nvSpPr>
        <p:spPr>
          <a:xfrm>
            <a:off x="7437719" y="2498165"/>
            <a:ext cx="2259208" cy="646331"/>
          </a:xfrm>
          <a:prstGeom prst="rect">
            <a:avLst/>
          </a:prstGeom>
        </p:spPr>
        <p:txBody>
          <a:bodyPr wrap="none">
            <a:spAutoFit/>
          </a:bodyPr>
          <a:lstStyle/>
          <a:p>
            <a:pPr marL="285750" indent="-285750">
              <a:buFont typeface="Arial" panose="020B0604020202020204" pitchFamily="34" charset="0"/>
              <a:buChar char="•"/>
            </a:pPr>
            <a:r>
              <a:rPr lang="en-US" dirty="0" smtClean="0">
                <a:solidFill>
                  <a:srgbClr val="FF0000"/>
                </a:solidFill>
              </a:rPr>
              <a:t>HO performance</a:t>
            </a:r>
          </a:p>
          <a:p>
            <a:pPr marL="285750" indent="-285750">
              <a:buFont typeface="Arial" panose="020B0604020202020204" pitchFamily="34" charset="0"/>
              <a:buChar char="•"/>
            </a:pPr>
            <a:r>
              <a:rPr lang="en-US" dirty="0" smtClean="0">
                <a:solidFill>
                  <a:srgbClr val="FF0000"/>
                </a:solidFill>
              </a:rPr>
              <a:t>Neighbor Relations</a:t>
            </a:r>
            <a:endParaRPr lang="en-US" dirty="0">
              <a:solidFill>
                <a:srgbClr val="FF0000"/>
              </a:solidFill>
            </a:endParaRPr>
          </a:p>
        </p:txBody>
      </p:sp>
      <p:sp>
        <p:nvSpPr>
          <p:cNvPr id="8" name="Rectangle 7"/>
          <p:cNvSpPr/>
          <p:nvPr/>
        </p:nvSpPr>
        <p:spPr>
          <a:xfrm>
            <a:off x="10170647" y="2435209"/>
            <a:ext cx="1578766" cy="646331"/>
          </a:xfrm>
          <a:prstGeom prst="rect">
            <a:avLst/>
          </a:prstGeom>
        </p:spPr>
        <p:txBody>
          <a:bodyPr wrap="none">
            <a:spAutoFit/>
          </a:bodyPr>
          <a:lstStyle/>
          <a:p>
            <a:pPr marL="285750" indent="-285750">
              <a:buFont typeface="Arial" panose="020B0604020202020204" pitchFamily="34" charset="0"/>
              <a:buChar char="•"/>
            </a:pPr>
            <a:r>
              <a:rPr lang="en-US" dirty="0" smtClean="0"/>
              <a:t>BLER /BER</a:t>
            </a:r>
          </a:p>
          <a:p>
            <a:pPr marL="285750" indent="-285750">
              <a:buFont typeface="Arial" panose="020B0604020202020204" pitchFamily="34" charset="0"/>
              <a:buChar char="•"/>
            </a:pPr>
            <a:r>
              <a:rPr lang="en-US" dirty="0" smtClean="0"/>
              <a:t>Throughput</a:t>
            </a:r>
            <a:endParaRPr lang="en-US" dirty="0"/>
          </a:p>
        </p:txBody>
      </p:sp>
      <p:pic>
        <p:nvPicPr>
          <p:cNvPr id="6146" name="Picture 2" descr="C:\Users\MOHAMM~1.T\AppData\Local\Temp\SNAGHTML357589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948" y="1191863"/>
            <a:ext cx="11274453" cy="111705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22768" y="2479540"/>
            <a:ext cx="1848263" cy="2031325"/>
          </a:xfrm>
          <a:prstGeom prst="rect">
            <a:avLst/>
          </a:prstGeom>
        </p:spPr>
        <p:txBody>
          <a:bodyPr wrap="none">
            <a:spAutoFit/>
          </a:bodyPr>
          <a:lstStyle/>
          <a:p>
            <a:pPr marL="285750" indent="-285750">
              <a:buFont typeface="Arial" panose="020B0604020202020204" pitchFamily="34" charset="0"/>
              <a:buChar char="•"/>
            </a:pPr>
            <a:r>
              <a:rPr lang="en-US" dirty="0" smtClean="0"/>
              <a:t>CS DCR</a:t>
            </a:r>
          </a:p>
          <a:p>
            <a:pPr marL="285750" indent="-285750">
              <a:buFont typeface="Arial" panose="020B0604020202020204" pitchFamily="34" charset="0"/>
              <a:buChar char="•"/>
            </a:pPr>
            <a:r>
              <a:rPr lang="en-US" dirty="0" smtClean="0"/>
              <a:t>PS DCR</a:t>
            </a:r>
          </a:p>
          <a:p>
            <a:pPr marL="285750" indent="-285750">
              <a:buFont typeface="Arial" panose="020B0604020202020204" pitchFamily="34" charset="0"/>
              <a:buChar char="•"/>
            </a:pPr>
            <a:r>
              <a:rPr lang="en-US" dirty="0" smtClean="0"/>
              <a:t>RRC </a:t>
            </a:r>
            <a:r>
              <a:rPr lang="en-US" dirty="0"/>
              <a:t>Drop </a:t>
            </a:r>
            <a:r>
              <a:rPr lang="en-US" dirty="0" smtClean="0"/>
              <a:t>Rate</a:t>
            </a:r>
          </a:p>
          <a:p>
            <a:pPr marL="285750" indent="-285750">
              <a:buFont typeface="Arial" panose="020B0604020202020204" pitchFamily="34" charset="0"/>
              <a:buChar char="•"/>
            </a:pPr>
            <a:r>
              <a:rPr lang="en-US" dirty="0" smtClean="0"/>
              <a:t>RAB </a:t>
            </a:r>
            <a:r>
              <a:rPr lang="en-US" dirty="0"/>
              <a:t>Drop </a:t>
            </a:r>
            <a:r>
              <a:rPr lang="en-US" dirty="0" smtClean="0"/>
              <a:t>Rate</a:t>
            </a:r>
          </a:p>
          <a:p>
            <a:endParaRPr lang="en-US" i="1" dirty="0"/>
          </a:p>
          <a:p>
            <a:pPr marL="285750" indent="-285750">
              <a:buFont typeface="Arial" panose="020B0604020202020204" pitchFamily="34" charset="0"/>
              <a:buChar char="•"/>
            </a:pPr>
            <a:endParaRPr lang="en-US" dirty="0"/>
          </a:p>
          <a:p>
            <a:endParaRPr lang="en-US" dirty="0"/>
          </a:p>
        </p:txBody>
      </p:sp>
    </p:spTree>
    <p:extLst>
      <p:ext uri="{BB962C8B-B14F-4D97-AF65-F5344CB8AC3E}">
        <p14:creationId xmlns:p14="http://schemas.microsoft.com/office/powerpoint/2010/main" val="242622621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0000"/>
                </a:solidFill>
              </a:rPr>
              <a:t>The on-Air site did not define </a:t>
            </a:r>
            <a:r>
              <a:rPr lang="en-US" b="1" smtClean="0">
                <a:solidFill>
                  <a:srgbClr val="FF0000"/>
                </a:solidFill>
              </a:rPr>
              <a:t>in OSS</a:t>
            </a:r>
            <a:br>
              <a:rPr lang="en-US" b="1" smtClean="0">
                <a:solidFill>
                  <a:srgbClr val="FF0000"/>
                </a:solidFill>
              </a:rPr>
            </a:br>
            <a:r>
              <a:rPr lang="en-US" b="1" smtClean="0">
                <a:solidFill>
                  <a:srgbClr val="FF0000"/>
                </a:solidFill>
              </a:rPr>
              <a:t>find by O&amp;M IP</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32" name="Picture 8" descr="C:\Users\MOHAMM~1.T\AppData\Local\Temp\SNAGHTML771068.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0769" y="2368416"/>
            <a:ext cx="5124451" cy="31432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Users\MOHAMM~1.T\AppData\Local\Temp\SNAGHTML7750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702" y="2578126"/>
            <a:ext cx="4981575" cy="2495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638431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891" y="27710"/>
            <a:ext cx="10972800" cy="736744"/>
          </a:xfrm>
        </p:spPr>
        <p:txBody>
          <a:bodyPr>
            <a:normAutofit fontScale="90000"/>
          </a:bodyPr>
          <a:lstStyle/>
          <a:p>
            <a:pPr algn="ctr"/>
            <a:r>
              <a:rPr lang="en-US" b="1" dirty="0" smtClean="0">
                <a:solidFill>
                  <a:srgbClr val="FF0000"/>
                </a:solidFill>
              </a:rPr>
              <a:t>PM prefix</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7" name="Picture 2"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676" y="693160"/>
            <a:ext cx="10089524" cy="5713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864345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3645"/>
            <a:ext cx="10515600" cy="994652"/>
          </a:xfrm>
        </p:spPr>
        <p:txBody>
          <a:bodyPr/>
          <a:lstStyle/>
          <a:p>
            <a:pPr algn="ctr"/>
            <a:r>
              <a:rPr lang="en-US" b="1" dirty="0">
                <a:solidFill>
                  <a:srgbClr val="FF0000"/>
                </a:solidFill>
              </a:rPr>
              <a:t>Resources to be monitored</a:t>
            </a:r>
          </a:p>
        </p:txBody>
      </p:sp>
      <p:sp>
        <p:nvSpPr>
          <p:cNvPr id="3" name="Content Placeholder 2"/>
          <p:cNvSpPr>
            <a:spLocks noGrp="1"/>
          </p:cNvSpPr>
          <p:nvPr>
            <p:ph idx="1"/>
          </p:nvPr>
        </p:nvSpPr>
        <p:spPr>
          <a:xfrm>
            <a:off x="274320" y="1119120"/>
            <a:ext cx="11475720" cy="5227093"/>
          </a:xfrm>
        </p:spPr>
        <p:txBody>
          <a:bodyPr>
            <a:normAutofit fontScale="70000" lnSpcReduction="20000"/>
          </a:bodyPr>
          <a:lstStyle/>
          <a:p>
            <a:r>
              <a:rPr lang="en-US" b="1" dirty="0">
                <a:solidFill>
                  <a:srgbClr val="0070C0"/>
                </a:solidFill>
              </a:rPr>
              <a:t>RF </a:t>
            </a:r>
            <a:r>
              <a:rPr lang="en-US" b="1" dirty="0" smtClean="0">
                <a:solidFill>
                  <a:srgbClr val="0070C0"/>
                </a:solidFill>
              </a:rPr>
              <a:t>Power </a:t>
            </a:r>
          </a:p>
          <a:p>
            <a:pPr lvl="1"/>
            <a:r>
              <a:rPr lang="en-US" b="1" dirty="0" smtClean="0"/>
              <a:t>Lack </a:t>
            </a:r>
            <a:r>
              <a:rPr lang="en-US" b="1" dirty="0"/>
              <a:t>of Downlink Power (</a:t>
            </a:r>
            <a:r>
              <a:rPr lang="en-US" b="1" dirty="0" err="1"/>
              <a:t>pmNoFailedRabEstAttempt</a:t>
            </a:r>
            <a:r>
              <a:rPr lang="en-US" b="1" dirty="0" err="1">
                <a:solidFill>
                  <a:srgbClr val="FF0000"/>
                </a:solidFill>
              </a:rPr>
              <a:t>LackDlPwr</a:t>
            </a:r>
            <a:r>
              <a:rPr lang="en-US" b="1" dirty="0" smtClean="0"/>
              <a:t>)</a:t>
            </a:r>
          </a:p>
          <a:p>
            <a:r>
              <a:rPr lang="en-US" b="1" dirty="0">
                <a:solidFill>
                  <a:srgbClr val="0070C0"/>
                </a:solidFill>
              </a:rPr>
              <a:t>Code Tree </a:t>
            </a:r>
            <a:r>
              <a:rPr lang="en-US" b="1" dirty="0" smtClean="0">
                <a:solidFill>
                  <a:srgbClr val="0070C0"/>
                </a:solidFill>
              </a:rPr>
              <a:t>Consumption </a:t>
            </a:r>
          </a:p>
          <a:p>
            <a:pPr lvl="1"/>
            <a:r>
              <a:rPr lang="en-US" b="1" dirty="0" smtClean="0"/>
              <a:t>Lack </a:t>
            </a:r>
            <a:r>
              <a:rPr lang="en-US" b="1" dirty="0"/>
              <a:t>of Canalization Code (</a:t>
            </a:r>
            <a:r>
              <a:rPr lang="en-US" b="1" dirty="0" err="1"/>
              <a:t>pmNoFailedRabEstAttempt</a:t>
            </a:r>
            <a:r>
              <a:rPr lang="en-US" b="1" dirty="0" err="1">
                <a:solidFill>
                  <a:srgbClr val="FF0000"/>
                </a:solidFill>
              </a:rPr>
              <a:t>LackDlChnlCode</a:t>
            </a:r>
            <a:r>
              <a:rPr lang="en-US" b="1" dirty="0" smtClean="0"/>
              <a:t>)</a:t>
            </a:r>
          </a:p>
          <a:p>
            <a:r>
              <a:rPr lang="en-US" b="1" dirty="0">
                <a:solidFill>
                  <a:srgbClr val="0070C0"/>
                </a:solidFill>
              </a:rPr>
              <a:t>RRC level code </a:t>
            </a:r>
          </a:p>
          <a:p>
            <a:pPr lvl="1"/>
            <a:r>
              <a:rPr lang="en-US" b="1" dirty="0" smtClean="0"/>
              <a:t>Lack of Canalization Code (</a:t>
            </a:r>
            <a:r>
              <a:rPr lang="en-US" b="1" dirty="0" err="1" smtClean="0"/>
              <a:t>pmNoRrcreqdeniedAdm</a:t>
            </a:r>
            <a:r>
              <a:rPr lang="en-US" b="1" dirty="0" err="1" smtClean="0">
                <a:solidFill>
                  <a:srgbClr val="FF0000"/>
                </a:solidFill>
              </a:rPr>
              <a:t>DlChanlCode</a:t>
            </a:r>
            <a:r>
              <a:rPr lang="en-US" b="1" dirty="0" smtClean="0"/>
              <a:t>)</a:t>
            </a:r>
            <a:endParaRPr lang="en-US" b="1" dirty="0" smtClean="0">
              <a:solidFill>
                <a:srgbClr val="0070C0"/>
              </a:solidFill>
            </a:endParaRPr>
          </a:p>
          <a:p>
            <a:r>
              <a:rPr lang="en-US" b="1" dirty="0" smtClean="0">
                <a:solidFill>
                  <a:srgbClr val="0070C0"/>
                </a:solidFill>
              </a:rPr>
              <a:t>DL and UL ASE</a:t>
            </a:r>
          </a:p>
          <a:p>
            <a:pPr lvl="1"/>
            <a:r>
              <a:rPr lang="en-US" b="1" dirty="0" smtClean="0"/>
              <a:t>Lack </a:t>
            </a:r>
            <a:r>
              <a:rPr lang="en-US" b="1" dirty="0"/>
              <a:t>of Downlink ASE (</a:t>
            </a:r>
            <a:r>
              <a:rPr lang="en-US" b="1" dirty="0" err="1"/>
              <a:t>pmNoFailedRabEstAttempt</a:t>
            </a:r>
            <a:r>
              <a:rPr lang="en-US" b="1" dirty="0" err="1">
                <a:solidFill>
                  <a:srgbClr val="FF0000"/>
                </a:solidFill>
              </a:rPr>
              <a:t>LackDlAse</a:t>
            </a:r>
            <a:r>
              <a:rPr lang="en-US" b="1" dirty="0"/>
              <a:t>)</a:t>
            </a:r>
          </a:p>
          <a:p>
            <a:pPr lvl="1"/>
            <a:r>
              <a:rPr lang="en-US" b="1" dirty="0"/>
              <a:t>Lack of Uplink ASE (</a:t>
            </a:r>
            <a:r>
              <a:rPr lang="en-US" b="1" dirty="0" err="1"/>
              <a:t>pmNoFailedRabEstAttempt</a:t>
            </a:r>
            <a:r>
              <a:rPr lang="en-US" b="1" dirty="0" err="1">
                <a:solidFill>
                  <a:srgbClr val="FF0000"/>
                </a:solidFill>
              </a:rPr>
              <a:t>LackUlAse</a:t>
            </a:r>
            <a:r>
              <a:rPr lang="en-US" b="1" dirty="0" smtClean="0"/>
              <a:t>)</a:t>
            </a:r>
          </a:p>
          <a:p>
            <a:r>
              <a:rPr lang="fr-FR" b="1" dirty="0">
                <a:solidFill>
                  <a:srgbClr val="0070C0"/>
                </a:solidFill>
              </a:rPr>
              <a:t>SF Code </a:t>
            </a:r>
            <a:r>
              <a:rPr lang="fr-FR" b="1" dirty="0" err="1">
                <a:solidFill>
                  <a:srgbClr val="0070C0"/>
                </a:solidFill>
              </a:rPr>
              <a:t>Limit</a:t>
            </a:r>
            <a:r>
              <a:rPr lang="fr-FR" b="1" dirty="0">
                <a:solidFill>
                  <a:srgbClr val="0070C0"/>
                </a:solidFill>
              </a:rPr>
              <a:t> (Code </a:t>
            </a:r>
            <a:r>
              <a:rPr lang="fr-FR" b="1" dirty="0" err="1">
                <a:solidFill>
                  <a:srgbClr val="0070C0"/>
                </a:solidFill>
              </a:rPr>
              <a:t>Hystogram</a:t>
            </a:r>
            <a:r>
              <a:rPr lang="fr-FR" b="1" dirty="0" smtClean="0">
                <a:solidFill>
                  <a:srgbClr val="0070C0"/>
                </a:solidFill>
              </a:rPr>
              <a:t>)</a:t>
            </a:r>
          </a:p>
          <a:p>
            <a:pPr lvl="1"/>
            <a:r>
              <a:rPr lang="en-US" b="1" dirty="0"/>
              <a:t>Exceed SF histogram (</a:t>
            </a:r>
            <a:r>
              <a:rPr lang="en-US" b="1" dirty="0" err="1"/>
              <a:t>pmNoFailedRabEstAttempt</a:t>
            </a:r>
            <a:r>
              <a:rPr lang="en-US" b="1" dirty="0" err="1">
                <a:solidFill>
                  <a:srgbClr val="FF0000"/>
                </a:solidFill>
              </a:rPr>
              <a:t>ExceedConnLimit</a:t>
            </a:r>
            <a:r>
              <a:rPr lang="en-US" b="1" dirty="0" smtClean="0"/>
              <a:t>)</a:t>
            </a:r>
          </a:p>
          <a:p>
            <a:r>
              <a:rPr lang="en-US" b="1" dirty="0">
                <a:solidFill>
                  <a:srgbClr val="0070C0"/>
                </a:solidFill>
              </a:rPr>
              <a:t>HSDPA and EUL connections </a:t>
            </a:r>
            <a:r>
              <a:rPr lang="en-US" b="1" dirty="0" smtClean="0">
                <a:solidFill>
                  <a:srgbClr val="0070C0"/>
                </a:solidFill>
              </a:rPr>
              <a:t>Limit</a:t>
            </a:r>
          </a:p>
          <a:p>
            <a:r>
              <a:rPr lang="en-US" b="1" dirty="0">
                <a:solidFill>
                  <a:srgbClr val="0070C0"/>
                </a:solidFill>
              </a:rPr>
              <a:t>UL and DL Channel </a:t>
            </a:r>
            <a:r>
              <a:rPr lang="en-US" b="1" dirty="0" smtClean="0">
                <a:solidFill>
                  <a:srgbClr val="0070C0"/>
                </a:solidFill>
              </a:rPr>
              <a:t>Elements (CE)</a:t>
            </a:r>
          </a:p>
          <a:p>
            <a:pPr lvl="1"/>
            <a:r>
              <a:rPr lang="en-US" b="1" dirty="0"/>
              <a:t>Lack of DL Channel Elements (</a:t>
            </a:r>
            <a:r>
              <a:rPr lang="en-US" b="1" dirty="0" err="1"/>
              <a:t>pmNoFailedRabEstAttempt</a:t>
            </a:r>
            <a:r>
              <a:rPr lang="en-US" b="1" dirty="0" err="1">
                <a:solidFill>
                  <a:srgbClr val="FF0000"/>
                </a:solidFill>
              </a:rPr>
              <a:t>LackDlHw</a:t>
            </a:r>
            <a:r>
              <a:rPr lang="en-US" b="1" dirty="0"/>
              <a:t>)</a:t>
            </a:r>
          </a:p>
          <a:p>
            <a:pPr lvl="1"/>
            <a:r>
              <a:rPr lang="en-US" b="1" dirty="0"/>
              <a:t>Lack of UL Channel Elements (</a:t>
            </a:r>
            <a:r>
              <a:rPr lang="en-US" b="1" dirty="0" err="1"/>
              <a:t>pmNoFailedRabEstAttempt</a:t>
            </a:r>
            <a:r>
              <a:rPr lang="en-US" b="1" dirty="0" err="1">
                <a:solidFill>
                  <a:srgbClr val="FF0000"/>
                </a:solidFill>
              </a:rPr>
              <a:t>LackUlHw</a:t>
            </a:r>
            <a:r>
              <a:rPr lang="en-US" b="1" dirty="0"/>
              <a:t>)</a:t>
            </a:r>
          </a:p>
        </p:txBody>
      </p:sp>
      <p:sp>
        <p:nvSpPr>
          <p:cNvPr id="4" name="Footer Placeholder 3"/>
          <p:cNvSpPr>
            <a:spLocks noGrp="1"/>
          </p:cNvSpPr>
          <p:nvPr>
            <p:ph type="ftr" sz="quarter" idx="11"/>
          </p:nvPr>
        </p:nvSpPr>
        <p:spPr>
          <a:xfrm>
            <a:off x="3671455" y="6356355"/>
            <a:ext cx="4558145" cy="365125"/>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spTree>
    <p:extLst>
      <p:ext uri="{BB962C8B-B14F-4D97-AF65-F5344CB8AC3E}">
        <p14:creationId xmlns:p14="http://schemas.microsoft.com/office/powerpoint/2010/main" val="250061610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81115" y="218554"/>
            <a:ext cx="4868056" cy="2957722"/>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3"/>
          <a:stretch>
            <a:fillRect/>
          </a:stretch>
        </p:blipFill>
        <p:spPr>
          <a:xfrm>
            <a:off x="1856509" y="3286571"/>
            <a:ext cx="7533333" cy="3571429"/>
          </a:xfrm>
          <a:prstGeom prst="rect">
            <a:avLst/>
          </a:prstGeom>
        </p:spPr>
      </p:pic>
      <p:pic>
        <p:nvPicPr>
          <p:cNvPr id="9" name="Picture 8"/>
          <p:cNvPicPr>
            <a:picLocks noChangeAspect="1"/>
          </p:cNvPicPr>
          <p:nvPr/>
        </p:nvPicPr>
        <p:blipFill>
          <a:blip r:embed="rId4"/>
          <a:stretch>
            <a:fillRect/>
          </a:stretch>
        </p:blipFill>
        <p:spPr>
          <a:xfrm>
            <a:off x="5049174" y="67520"/>
            <a:ext cx="6686537" cy="3136004"/>
          </a:xfrm>
          <a:prstGeom prst="rect">
            <a:avLst/>
          </a:prstGeom>
        </p:spPr>
      </p:pic>
    </p:spTree>
    <p:extLst>
      <p:ext uri="{BB962C8B-B14F-4D97-AF65-F5344CB8AC3E}">
        <p14:creationId xmlns:p14="http://schemas.microsoft.com/office/powerpoint/2010/main" val="3708038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22825"/>
            <a:ext cx="10515600" cy="612515"/>
          </a:xfrm>
        </p:spPr>
        <p:txBody>
          <a:bodyPr>
            <a:normAutofit fontScale="90000"/>
          </a:bodyPr>
          <a:lstStyle/>
          <a:p>
            <a:pPr algn="ctr"/>
            <a:r>
              <a:rPr lang="en-US" dirty="0" smtClean="0">
                <a:solidFill>
                  <a:srgbClr val="FF0000"/>
                </a:solidFill>
              </a:rPr>
              <a:t>Power Congestion (RRC Denied)</a:t>
            </a:r>
            <a:endParaRPr lang="en-US" dirty="0">
              <a:solidFill>
                <a:srgbClr val="FF0000"/>
              </a:solidFill>
            </a:endParaRPr>
          </a:p>
        </p:txBody>
      </p:sp>
      <p:sp>
        <p:nvSpPr>
          <p:cNvPr id="3" name="Footer Placeholder 2"/>
          <p:cNvSpPr>
            <a:spLocks noGrp="1"/>
          </p:cNvSpPr>
          <p:nvPr>
            <p:ph type="ftr" sz="quarter" idx="11"/>
          </p:nvPr>
        </p:nvSpPr>
        <p:spPr>
          <a:xfrm>
            <a:off x="4165599" y="6356355"/>
            <a:ext cx="4590473" cy="365125"/>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052" name="Picture 1" descr="image0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6095" y="729140"/>
            <a:ext cx="8068266" cy="550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5"/>
          <p:cNvSpPr>
            <a:spLocks noChangeArrowheads="1"/>
          </p:cNvSpPr>
          <p:nvPr/>
        </p:nvSpPr>
        <p:spPr bwMode="auto">
          <a:xfrm>
            <a:off x="177422" y="1310833"/>
            <a:ext cx="3036834" cy="1938992"/>
          </a:xfrm>
          <a:prstGeom prst="rect">
            <a:avLst/>
          </a:prstGeom>
          <a:solidFill>
            <a:srgbClr val="FFEE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00000"/>
                </a:solidFill>
                <a:effectLst/>
                <a:latin typeface="Arial Unicode MS" panose="020B0604020202020204" pitchFamily="34" charset="-128"/>
              </a:rPr>
              <a:t>p</a:t>
            </a:r>
            <a:r>
              <a:rPr kumimoji="0" lang="en-US" sz="1200" b="1" i="0" u="none" strike="noStrike" cap="none" normalizeH="0" baseline="0" dirty="0" err="1" smtClean="0" bmk="">
                <a:ln>
                  <a:noFill/>
                </a:ln>
                <a:solidFill>
                  <a:srgbClr val="000000"/>
                </a:solidFill>
                <a:effectLst/>
                <a:latin typeface="Arial Unicode MS" panose="020B0604020202020204" pitchFamily="34" charset="-128"/>
              </a:rPr>
              <a:t>mNoRrcReqDeniedAdm</a:t>
            </a:r>
            <a:r>
              <a:rPr kumimoji="0" lang="en-US" sz="12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Verdana" panose="020B0604030504040204" pitchFamily="34" charset="0"/>
              </a:rPr>
              <a:t>Number of RRC requests denied by admission control.</a:t>
            </a:r>
            <a:br>
              <a:rPr kumimoji="0" lang="en-US" sz="1200" b="0" i="0" u="none" strike="noStrike" cap="none" normalizeH="0" baseline="0" dirty="0" smtClean="0">
                <a:ln>
                  <a:noFill/>
                </a:ln>
                <a:solidFill>
                  <a:srgbClr val="000000"/>
                </a:solidFill>
                <a:effectLst/>
                <a:latin typeface="Verdana" panose="020B0604030504040204" pitchFamily="34" charset="0"/>
              </a:rPr>
            </a:br>
            <a:r>
              <a:rPr kumimoji="0" lang="en-US" sz="1200" b="0" i="0" u="none" strike="noStrike" cap="none" normalizeH="0" baseline="0" dirty="0" smtClean="0">
                <a:ln>
                  <a:noFill/>
                </a:ln>
                <a:solidFill>
                  <a:srgbClr val="000000"/>
                </a:solidFill>
                <a:effectLst/>
                <a:latin typeface="Verdana" panose="020B0604030504040204" pitchFamily="34" charset="0"/>
              </a:rPr>
              <a:t>The counter is trigged when an RRC connection request with any cause value is denied by Admission Control</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6"/>
          <p:cNvSpPr>
            <a:spLocks noChangeArrowheads="1"/>
          </p:cNvSpPr>
          <p:nvPr/>
        </p:nvSpPr>
        <p:spPr bwMode="auto">
          <a:xfrm>
            <a:off x="191277" y="3496991"/>
            <a:ext cx="3009123" cy="1723549"/>
          </a:xfrm>
          <a:prstGeom prst="rect">
            <a:avLst/>
          </a:prstGeom>
          <a:solidFill>
            <a:srgbClr val="FFEE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000000"/>
                </a:solidFill>
                <a:effectLst/>
                <a:latin typeface="Arial Unicode MS" panose="020B0604020202020204" pitchFamily="34" charset="-128"/>
              </a:rPr>
              <a:t>p</a:t>
            </a:r>
            <a:r>
              <a:rPr kumimoji="0" lang="en-US" sz="1200" b="1" i="0" u="none" strike="noStrike" cap="none" normalizeH="0" baseline="0" dirty="0" err="1" smtClean="0" bmk="">
                <a:ln>
                  <a:noFill/>
                </a:ln>
                <a:solidFill>
                  <a:srgbClr val="000000"/>
                </a:solidFill>
                <a:effectLst/>
                <a:latin typeface="Arial Unicode MS" panose="020B0604020202020204" pitchFamily="34" charset="-128"/>
              </a:rPr>
              <a:t>mNoRrcReqDeniedAdmDlPwr</a:t>
            </a:r>
            <a:r>
              <a:rPr kumimoji="0" lang="en-US" sz="12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Verdana" panose="020B0604030504040204" pitchFamily="34" charset="0"/>
              </a:rPr>
              <a:t>Number of RRC Connection Requests denied by admission control due to lack of DL Power.</a:t>
            </a: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endParaRPr kumimoji="0" lang="en-US" sz="1000" b="0" i="0" u="none" strike="noStrike" cap="none" normalizeH="0" baseline="0" dirty="0" smtClean="0">
              <a:ln>
                <a:noFill/>
              </a:ln>
              <a:solidFill>
                <a:srgbClr val="000000"/>
              </a:solidFill>
              <a:effectLst/>
              <a:latin typeface="Verdana" panose="020B060403050404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045306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2430" y="365129"/>
            <a:ext cx="10761372" cy="871247"/>
          </a:xfrm>
        </p:spPr>
        <p:txBody>
          <a:bodyPr/>
          <a:lstStyle/>
          <a:p>
            <a:pPr algn="ctr"/>
            <a:r>
              <a:rPr lang="en-US" b="1" dirty="0" smtClean="0">
                <a:solidFill>
                  <a:srgbClr val="FF0000"/>
                </a:solidFill>
              </a:rPr>
              <a:t>Power Congestion (RAB attempt failed)</a:t>
            </a:r>
            <a:endParaRPr lang="en-US" b="1"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2724571" y="1686991"/>
            <a:ext cx="6742858" cy="4352381"/>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1"/>
          <p:cNvSpPr>
            <a:spLocks noChangeArrowheads="1"/>
          </p:cNvSpPr>
          <p:nvPr/>
        </p:nvSpPr>
        <p:spPr bwMode="auto">
          <a:xfrm>
            <a:off x="154547" y="1820525"/>
            <a:ext cx="3979572" cy="1631216"/>
          </a:xfrm>
          <a:prstGeom prst="rect">
            <a:avLst/>
          </a:prstGeom>
          <a:solidFill>
            <a:srgbClr val="FFEE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err="1" smtClean="0">
                <a:ln>
                  <a:noFill/>
                </a:ln>
                <a:solidFill>
                  <a:srgbClr val="000000"/>
                </a:solidFill>
                <a:effectLst/>
                <a:latin typeface="Arial Unicode MS" panose="020B0604020202020204" pitchFamily="34" charset="-128"/>
              </a:rPr>
              <a:t>p</a:t>
            </a:r>
            <a:r>
              <a:rPr kumimoji="0" lang="en-US" sz="1600" b="1" i="0" u="none" strike="noStrike" cap="none" normalizeH="0" baseline="0" dirty="0" err="1" smtClean="0" bmk="">
                <a:ln>
                  <a:noFill/>
                </a:ln>
                <a:solidFill>
                  <a:srgbClr val="000000"/>
                </a:solidFill>
                <a:effectLst/>
                <a:latin typeface="Arial Unicode MS" panose="020B0604020202020204" pitchFamily="34" charset="-128"/>
              </a:rPr>
              <a:t>mNoFailedRabEstAttemptLackDlPwr</a:t>
            </a:r>
            <a:r>
              <a:rPr kumimoji="0" lang="en-US" sz="1600" b="0" i="0" u="none" strike="noStrike" cap="none" normalizeH="0" baseline="0" dirty="0" smtClean="0">
                <a:ln>
                  <a:noFill/>
                </a:ln>
                <a:solidFill>
                  <a:srgbClr val="000000"/>
                </a:solidFill>
                <a:effectLst/>
                <a:latin typeface="Verdana" panose="020B0604030504040204" pitchFamily="34" charset="0"/>
              </a:rPr>
              <a:t> </a:t>
            </a: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Verdana" panose="020B0604030504040204" pitchFamily="34" charset="0"/>
              </a:rPr>
              <a:t>Number of RAB establishment attempts that failed due to lack of downlink power.</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06735505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3965" y="274638"/>
            <a:ext cx="11388436" cy="1143000"/>
          </a:xfrm>
        </p:spPr>
        <p:txBody>
          <a:bodyPr>
            <a:normAutofit fontScale="90000"/>
          </a:bodyPr>
          <a:lstStyle/>
          <a:p>
            <a:r>
              <a:rPr lang="en-US" b="1" dirty="0" smtClean="0">
                <a:solidFill>
                  <a:srgbClr val="FF0000"/>
                </a:solidFill>
              </a:rPr>
              <a:t>PWR congestion due to locked third carrier configurations</a:t>
            </a:r>
            <a:endParaRPr lang="en-US" b="1" dirty="0">
              <a:solidFill>
                <a:srgbClr val="FF0000"/>
              </a:solidFill>
            </a:endParaRPr>
          </a:p>
        </p:txBody>
      </p:sp>
      <p:pic>
        <p:nvPicPr>
          <p:cNvPr id="452610" name="Picture 2"/>
          <p:cNvPicPr>
            <a:picLocks noGrp="1" noChangeAspect="1" noChangeArrowheads="1"/>
          </p:cNvPicPr>
          <p:nvPr>
            <p:ph idx="1"/>
          </p:nvPr>
        </p:nvPicPr>
        <p:blipFill>
          <a:blip r:embed="rId2"/>
          <a:stretch>
            <a:fillRect/>
          </a:stretch>
        </p:blipFill>
        <p:spPr bwMode="auto">
          <a:xfrm>
            <a:off x="2286476" y="1958419"/>
            <a:ext cx="7619048" cy="3809524"/>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89051" y="264020"/>
            <a:ext cx="3932237" cy="650383"/>
          </a:xfrm>
        </p:spPr>
        <p:txBody>
          <a:bodyPr/>
          <a:lstStyle/>
          <a:p>
            <a:pPr algn="ctr"/>
            <a:r>
              <a:rPr lang="en-US" b="1" dirty="0" smtClean="0">
                <a:solidFill>
                  <a:srgbClr val="FF0000"/>
                </a:solidFill>
              </a:rPr>
              <a:t>Congestion ?</a:t>
            </a:r>
            <a:endParaRPr lang="en-US" b="1" dirty="0">
              <a:solidFill>
                <a:srgbClr val="FF0000"/>
              </a:solidFill>
            </a:endParaRPr>
          </a:p>
        </p:txBody>
      </p:sp>
      <p:pic>
        <p:nvPicPr>
          <p:cNvPr id="5" name="Content Placeholder 4"/>
          <p:cNvPicPr>
            <a:picLocks noGrp="1" noChangeAspect="1"/>
          </p:cNvPicPr>
          <p:nvPr>
            <p:ph idx="1"/>
          </p:nvPr>
        </p:nvPicPr>
        <p:blipFill>
          <a:blip r:embed="rId3"/>
          <a:stretch>
            <a:fillRect/>
          </a:stretch>
        </p:blipFill>
        <p:spPr>
          <a:xfrm>
            <a:off x="4767263" y="1616788"/>
            <a:ext cx="6815137" cy="3165636"/>
          </a:xfrm>
          <a:prstGeom prst="rect">
            <a:avLst/>
          </a:prstGeom>
        </p:spPr>
      </p:pic>
      <p:sp>
        <p:nvSpPr>
          <p:cNvPr id="4" name="Text Placeholder 3"/>
          <p:cNvSpPr>
            <a:spLocks noGrp="1"/>
          </p:cNvSpPr>
          <p:nvPr>
            <p:ph type="body" sz="half" idx="2"/>
          </p:nvPr>
        </p:nvSpPr>
        <p:spPr>
          <a:xfrm>
            <a:off x="106364" y="1500067"/>
            <a:ext cx="3932237" cy="3811588"/>
          </a:xfrm>
        </p:spPr>
        <p:txBody>
          <a:bodyPr>
            <a:normAutofit/>
          </a:bodyPr>
          <a:lstStyle/>
          <a:p>
            <a:pPr algn="just"/>
            <a:r>
              <a:rPr lang="en-US" dirty="0" err="1" smtClean="0">
                <a:solidFill>
                  <a:srgbClr val="FF0000"/>
                </a:solidFill>
              </a:rPr>
              <a:t>pmNoOfSwDownNgAdm</a:t>
            </a:r>
            <a:r>
              <a:rPr lang="en-US" dirty="0" smtClean="0">
                <a:solidFill>
                  <a:srgbClr val="FF0000"/>
                </a:solidFill>
              </a:rPr>
              <a:t> </a:t>
            </a:r>
            <a:r>
              <a:rPr lang="en-US" dirty="0" smtClean="0"/>
              <a:t>                                                 Number </a:t>
            </a:r>
            <a:r>
              <a:rPr lang="en-US" dirty="0"/>
              <a:t>of </a:t>
            </a:r>
            <a:r>
              <a:rPr lang="en-US" dirty="0" err="1"/>
              <a:t>downswitch</a:t>
            </a:r>
            <a:r>
              <a:rPr lang="en-US" dirty="0"/>
              <a:t> requests for non-guaranteed and guaranteed-</a:t>
            </a:r>
            <a:r>
              <a:rPr lang="en-US" dirty="0" err="1"/>
              <a:t>hs</a:t>
            </a:r>
            <a:r>
              <a:rPr lang="en-US" dirty="0"/>
              <a:t> users served by this RNC due to admission control</a:t>
            </a:r>
          </a:p>
          <a:p>
            <a:pPr algn="just"/>
            <a:r>
              <a:rPr lang="en-US" dirty="0"/>
              <a:t>Condition: Incremented by one when </a:t>
            </a:r>
            <a:r>
              <a:rPr lang="en-US" dirty="0" err="1"/>
              <a:t>downswitching</a:t>
            </a:r>
            <a:r>
              <a:rPr lang="en-US" dirty="0"/>
              <a:t> from </a:t>
            </a:r>
            <a:r>
              <a:rPr lang="en-US" dirty="0" err="1"/>
              <a:t>Cell_DCH</a:t>
            </a:r>
            <a:r>
              <a:rPr lang="en-US" dirty="0"/>
              <a:t> 64/384-&gt;64/128 or </a:t>
            </a:r>
            <a:r>
              <a:rPr lang="en-US" dirty="0" err="1"/>
              <a:t>Cell_DCH</a:t>
            </a:r>
            <a:r>
              <a:rPr lang="en-US" dirty="0"/>
              <a:t> 64/128-&gt;64/64 initiated by admission control to do Best Effort Cleanup. This is done after an admission rejection due to insufficient downlink power or code utilization limits. The connection to switch down is selected if it is a non-guaranteed and non-drifting connection with a lower spreading factor than that of the latest requested radio link. The counter is incremented in the cell which had to reject admission.</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dirty="0"/>
          </a:p>
        </p:txBody>
      </p:sp>
    </p:spTree>
    <p:extLst>
      <p:ext uri="{BB962C8B-B14F-4D97-AF65-F5344CB8AC3E}">
        <p14:creationId xmlns:p14="http://schemas.microsoft.com/office/powerpoint/2010/main" val="420593651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smtClean="0">
                <a:solidFill>
                  <a:srgbClr val="FF0000"/>
                </a:solidFill>
              </a:rPr>
              <a:t>Idle Behavior (2G and 3G)</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5714838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7759124" y="365128"/>
            <a:ext cx="3710587" cy="3234129"/>
          </a:xfrm>
          <a:prstGeom prst="rect">
            <a:avLst/>
          </a:prstGeom>
        </p:spPr>
      </p:pic>
      <p:sp>
        <p:nvSpPr>
          <p:cNvPr id="4" name="Footer Placeholder 3"/>
          <p:cNvSpPr>
            <a:spLocks noGrp="1"/>
          </p:cNvSpPr>
          <p:nvPr>
            <p:ph type="ftr" sz="quarter" idx="11"/>
          </p:nvPr>
        </p:nvSpPr>
        <p:spPr/>
        <p:txBody>
          <a:bodyPr/>
          <a:lstStyle/>
          <a:p>
            <a:r>
              <a:rPr lang="en-US" smtClean="0">
                <a:solidFill>
                  <a:srgbClr val="FF0000"/>
                </a:solidFill>
              </a:rPr>
              <a:t>Mohammad Rasoul Tanhatalab (m_r_tanha@yahoo.com)    2016</a:t>
            </a:r>
            <a:endParaRPr lang="en-US" dirty="0">
              <a:solidFill>
                <a:srgbClr val="FF0000"/>
              </a:solidFill>
            </a:endParaRPr>
          </a:p>
        </p:txBody>
      </p:sp>
      <p:sp>
        <p:nvSpPr>
          <p:cNvPr id="6" name="Rectangle 5"/>
          <p:cNvSpPr/>
          <p:nvPr/>
        </p:nvSpPr>
        <p:spPr>
          <a:xfrm>
            <a:off x="134982" y="239688"/>
            <a:ext cx="7244860" cy="2062103"/>
          </a:xfrm>
          <a:prstGeom prst="rect">
            <a:avLst/>
          </a:prstGeom>
        </p:spPr>
        <p:txBody>
          <a:bodyPr wrap="square">
            <a:spAutoFit/>
          </a:bodyPr>
          <a:lstStyle/>
          <a:p>
            <a:r>
              <a:rPr lang="en-US" sz="1600" dirty="0">
                <a:solidFill>
                  <a:srgbClr val="000000"/>
                </a:solidFill>
                <a:latin typeface="Calibri" panose="020F0502020204030204" pitchFamily="34" charset="0"/>
              </a:rPr>
              <a:t>Parameters </a:t>
            </a:r>
            <a:r>
              <a:rPr lang="en-US" sz="1600" b="1" dirty="0">
                <a:solidFill>
                  <a:srgbClr val="333333"/>
                </a:solidFill>
                <a:latin typeface="Calibri,Bold"/>
              </a:rPr>
              <a:t>QSI </a:t>
            </a:r>
            <a:r>
              <a:rPr lang="en-US" sz="1600" dirty="0" smtClean="0">
                <a:solidFill>
                  <a:srgbClr val="333333"/>
                </a:solidFill>
                <a:latin typeface="Calibri,Bold"/>
              </a:rPr>
              <a:t>(Quality Search Index) </a:t>
            </a:r>
            <a:r>
              <a:rPr lang="en-US" sz="1600" dirty="0" smtClean="0">
                <a:solidFill>
                  <a:srgbClr val="000000"/>
                </a:solidFill>
                <a:latin typeface="Calibri" panose="020F0502020204030204" pitchFamily="34" charset="0"/>
              </a:rPr>
              <a:t>and </a:t>
            </a:r>
            <a:r>
              <a:rPr lang="en-US" sz="1600" b="1" dirty="0">
                <a:solidFill>
                  <a:srgbClr val="333333"/>
                </a:solidFill>
                <a:latin typeface="Calibri,Bold"/>
              </a:rPr>
              <a:t>QSC </a:t>
            </a:r>
            <a:r>
              <a:rPr lang="en-US" sz="1600" dirty="0">
                <a:solidFill>
                  <a:srgbClr val="000000"/>
                </a:solidFill>
                <a:latin typeface="Calibri" panose="020F0502020204030204" pitchFamily="34" charset="0"/>
              </a:rPr>
              <a:t>define thresholds and indicate </a:t>
            </a:r>
            <a:r>
              <a:rPr lang="en-US" sz="1600" dirty="0" smtClean="0">
                <a:solidFill>
                  <a:srgbClr val="000000"/>
                </a:solidFill>
                <a:latin typeface="Calibri" panose="020F0502020204030204" pitchFamily="34" charset="0"/>
              </a:rPr>
              <a:t>when UTRAN </a:t>
            </a:r>
            <a:r>
              <a:rPr lang="en-US" sz="1600" dirty="0">
                <a:solidFill>
                  <a:srgbClr val="000000"/>
                </a:solidFill>
                <a:latin typeface="Calibri" panose="020F0502020204030204" pitchFamily="34" charset="0"/>
              </a:rPr>
              <a:t>measurements shall be </a:t>
            </a:r>
            <a:r>
              <a:rPr lang="en-US" sz="1600" dirty="0" smtClean="0">
                <a:solidFill>
                  <a:srgbClr val="000000"/>
                </a:solidFill>
                <a:latin typeface="Calibri" panose="020F0502020204030204" pitchFamily="34" charset="0"/>
              </a:rPr>
              <a:t>performed (for start of UTRAN FDD measurements in idle mode). </a:t>
            </a:r>
            <a:r>
              <a:rPr lang="en-US" sz="1600" b="1" dirty="0" smtClean="0">
                <a:solidFill>
                  <a:srgbClr val="000000"/>
                </a:solidFill>
                <a:latin typeface="Calibri,Bold"/>
              </a:rPr>
              <a:t>QSI </a:t>
            </a:r>
            <a:r>
              <a:rPr lang="en-US" sz="1600" dirty="0">
                <a:solidFill>
                  <a:srgbClr val="000000"/>
                </a:solidFill>
                <a:latin typeface="Calibri" panose="020F0502020204030204" pitchFamily="34" charset="0"/>
              </a:rPr>
              <a:t>is used for idle and packet switched modes and </a:t>
            </a:r>
            <a:r>
              <a:rPr lang="en-US" sz="1600" dirty="0" smtClean="0">
                <a:solidFill>
                  <a:srgbClr val="000000"/>
                </a:solidFill>
                <a:latin typeface="Calibri" panose="020F0502020204030204" pitchFamily="34" charset="0"/>
              </a:rPr>
              <a:t>broadcast on </a:t>
            </a:r>
            <a:r>
              <a:rPr lang="en-US" sz="1600" dirty="0">
                <a:solidFill>
                  <a:srgbClr val="000000"/>
                </a:solidFill>
                <a:latin typeface="Calibri" panose="020F0502020204030204" pitchFamily="34" charset="0"/>
              </a:rPr>
              <a:t>BCCH, while </a:t>
            </a:r>
            <a:r>
              <a:rPr lang="en-US" sz="1600" b="1" dirty="0">
                <a:solidFill>
                  <a:srgbClr val="000000"/>
                </a:solidFill>
                <a:latin typeface="Calibri,Bold"/>
              </a:rPr>
              <a:t>QSC </a:t>
            </a:r>
            <a:r>
              <a:rPr lang="en-US" sz="1600" dirty="0">
                <a:solidFill>
                  <a:srgbClr val="000000"/>
                </a:solidFill>
                <a:latin typeface="Calibri" panose="020F0502020204030204" pitchFamily="34" charset="0"/>
              </a:rPr>
              <a:t>is used for active mode, sent on SACCH. </a:t>
            </a:r>
            <a:r>
              <a:rPr lang="en-US" sz="1600" dirty="0" smtClean="0">
                <a:solidFill>
                  <a:srgbClr val="000000"/>
                </a:solidFill>
                <a:latin typeface="Calibri" panose="020F0502020204030204" pitchFamily="34" charset="0"/>
              </a:rPr>
              <a:t>It is </a:t>
            </a:r>
            <a:r>
              <a:rPr lang="en-US" sz="1600" dirty="0">
                <a:solidFill>
                  <a:srgbClr val="000000"/>
                </a:solidFill>
                <a:latin typeface="Calibri" panose="020F0502020204030204" pitchFamily="34" charset="0"/>
              </a:rPr>
              <a:t>better to finish the CS call first and then do the IRAT </a:t>
            </a:r>
            <a:r>
              <a:rPr lang="en-US" sz="1600" dirty="0" smtClean="0">
                <a:solidFill>
                  <a:srgbClr val="000000"/>
                </a:solidFill>
                <a:latin typeface="Calibri" panose="020F0502020204030204" pitchFamily="34" charset="0"/>
              </a:rPr>
              <a:t>cell reselection.</a:t>
            </a:r>
          </a:p>
          <a:p>
            <a:r>
              <a:rPr lang="en-US" sz="1600" dirty="0" smtClean="0">
                <a:solidFill>
                  <a:srgbClr val="000000"/>
                </a:solidFill>
                <a:latin typeface="Calibri" panose="020F0502020204030204" pitchFamily="34" charset="0"/>
              </a:rPr>
              <a:t>For (0-6) the UE searches for UTRAN cells if the signal level is below the threshold. For (8-14) for above the threshold</a:t>
            </a:r>
          </a:p>
          <a:p>
            <a:r>
              <a:rPr lang="en-US" sz="1600" b="1" dirty="0" smtClean="0"/>
              <a:t>2G Command</a:t>
            </a:r>
            <a:r>
              <a:rPr lang="en-US" sz="1600" b="1" dirty="0"/>
              <a:t>: </a:t>
            </a:r>
            <a:r>
              <a:rPr lang="en-US" sz="1600" dirty="0" err="1"/>
              <a:t>rlsup:cell</a:t>
            </a:r>
            <a:r>
              <a:rPr lang="en-US" sz="1600" dirty="0"/>
              <a:t>=“cell-name”;</a:t>
            </a:r>
          </a:p>
        </p:txBody>
      </p:sp>
      <p:pic>
        <p:nvPicPr>
          <p:cNvPr id="10" name="Picture 9"/>
          <p:cNvPicPr>
            <a:picLocks noChangeAspect="1"/>
          </p:cNvPicPr>
          <p:nvPr/>
        </p:nvPicPr>
        <p:blipFill>
          <a:blip r:embed="rId3"/>
          <a:stretch>
            <a:fillRect/>
          </a:stretch>
        </p:blipFill>
        <p:spPr>
          <a:xfrm>
            <a:off x="407427" y="2331866"/>
            <a:ext cx="6416191" cy="1266597"/>
          </a:xfrm>
          <a:prstGeom prst="rect">
            <a:avLst/>
          </a:prstGeom>
        </p:spPr>
      </p:pic>
      <p:pic>
        <p:nvPicPr>
          <p:cNvPr id="11" name="Content Placeholder 4"/>
          <p:cNvPicPr>
            <a:picLocks noChangeAspect="1"/>
          </p:cNvPicPr>
          <p:nvPr/>
        </p:nvPicPr>
        <p:blipFill>
          <a:blip r:embed="rId4"/>
          <a:stretch>
            <a:fillRect/>
          </a:stretch>
        </p:blipFill>
        <p:spPr>
          <a:xfrm>
            <a:off x="6562605" y="3679589"/>
            <a:ext cx="4907104" cy="2758588"/>
          </a:xfrm>
          <a:prstGeom prst="rect">
            <a:avLst/>
          </a:prstGeom>
        </p:spPr>
      </p:pic>
      <p:pic>
        <p:nvPicPr>
          <p:cNvPr id="12" name="Picture 11"/>
          <p:cNvPicPr>
            <a:picLocks noChangeAspect="1"/>
          </p:cNvPicPr>
          <p:nvPr/>
        </p:nvPicPr>
        <p:blipFill>
          <a:blip r:embed="rId5"/>
          <a:stretch>
            <a:fillRect/>
          </a:stretch>
        </p:blipFill>
        <p:spPr>
          <a:xfrm>
            <a:off x="539563" y="3645469"/>
            <a:ext cx="4921704" cy="2710885"/>
          </a:xfrm>
          <a:prstGeom prst="rect">
            <a:avLst/>
          </a:prstGeom>
        </p:spPr>
      </p:pic>
    </p:spTree>
    <p:extLst>
      <p:ext uri="{BB962C8B-B14F-4D97-AF65-F5344CB8AC3E}">
        <p14:creationId xmlns:p14="http://schemas.microsoft.com/office/powerpoint/2010/main" val="16013791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5400" b="1" dirty="0" smtClean="0">
                <a:solidFill>
                  <a:srgbClr val="FF0000"/>
                </a:solidFill>
              </a:rPr>
              <a:t>Concept</a:t>
            </a: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841387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059" y="76446"/>
            <a:ext cx="10515600" cy="792054"/>
          </a:xfrm>
        </p:spPr>
        <p:txBody>
          <a:bodyPr/>
          <a:lstStyle/>
          <a:p>
            <a:pPr algn="ctr"/>
            <a:r>
              <a:rPr lang="en-US" b="1" dirty="0" smtClean="0">
                <a:solidFill>
                  <a:srgbClr val="FF0000"/>
                </a:solidFill>
              </a:rPr>
              <a:t>Feature activation in BSC</a:t>
            </a:r>
            <a:endParaRPr lang="en-US" b="1" dirty="0">
              <a:solidFill>
                <a:srgbClr val="FF0000"/>
              </a:solidFill>
            </a:endParaRPr>
          </a:p>
        </p:txBody>
      </p:sp>
      <p:sp>
        <p:nvSpPr>
          <p:cNvPr id="7" name="Content Placeholder 6"/>
          <p:cNvSpPr>
            <a:spLocks noGrp="1"/>
          </p:cNvSpPr>
          <p:nvPr>
            <p:ph idx="1"/>
          </p:nvPr>
        </p:nvSpPr>
        <p:spPr>
          <a:xfrm>
            <a:off x="193128" y="758676"/>
            <a:ext cx="11805744" cy="4732830"/>
          </a:xfrm>
        </p:spPr>
        <p:txBody>
          <a:bodyPr>
            <a:normAutofit/>
          </a:bodyPr>
          <a:lstStyle/>
          <a:p>
            <a:pPr marL="0" indent="0">
              <a:buNone/>
            </a:pPr>
            <a:r>
              <a:rPr lang="en-US" sz="1800" dirty="0"/>
              <a:t>The feature GSM-UMTS Cell Reselection and Handover is activated per BSC with the exchange property </a:t>
            </a:r>
            <a:r>
              <a:rPr lang="en-US" sz="1800" b="1" dirty="0" smtClean="0"/>
              <a:t>COEXUMTS. COEXUMTS </a:t>
            </a:r>
            <a:r>
              <a:rPr lang="en-US" sz="1800" dirty="0" smtClean="0"/>
              <a:t>is </a:t>
            </a:r>
            <a:r>
              <a:rPr lang="en-US" sz="1800" dirty="0"/>
              <a:t>used to enable the features GSM-UMTS Cell Reselection and Handover, Combined Cell Reselection</a:t>
            </a:r>
          </a:p>
          <a:p>
            <a:pPr marL="0" indent="0">
              <a:buNone/>
            </a:pPr>
            <a:r>
              <a:rPr lang="en-US" sz="1800" dirty="0"/>
              <a:t>Triggering and Combined Handover Triggering GSM to WCDMA. The parameter is a BSC </a:t>
            </a:r>
            <a:r>
              <a:rPr lang="en-US" sz="1800" dirty="0" smtClean="0"/>
              <a:t>exchange property</a:t>
            </a:r>
            <a:r>
              <a:rPr lang="en-US" sz="1800" dirty="0"/>
              <a:t>.</a:t>
            </a:r>
          </a:p>
          <a:p>
            <a:pPr lvl="1"/>
            <a:r>
              <a:rPr lang="en-US" sz="1800" dirty="0">
                <a:solidFill>
                  <a:srgbClr val="FF0000"/>
                </a:solidFill>
              </a:rPr>
              <a:t>0</a:t>
            </a:r>
            <a:r>
              <a:rPr lang="en-US" sz="1800" dirty="0"/>
              <a:t> OFF ; GSM-UMTS Cell Reselection and Handover and Combined Cell Reselection Triggering GSM </a:t>
            </a:r>
            <a:r>
              <a:rPr lang="en-US" sz="1800" dirty="0" smtClean="0"/>
              <a:t>to WCDMA </a:t>
            </a:r>
            <a:r>
              <a:rPr lang="en-US" sz="1800" dirty="0"/>
              <a:t>are not activated.</a:t>
            </a:r>
          </a:p>
          <a:p>
            <a:pPr lvl="1"/>
            <a:r>
              <a:rPr lang="en-US" sz="1800" dirty="0">
                <a:solidFill>
                  <a:srgbClr val="FF0000"/>
                </a:solidFill>
              </a:rPr>
              <a:t>1</a:t>
            </a:r>
            <a:r>
              <a:rPr lang="en-US" sz="1800" dirty="0"/>
              <a:t> ON; GSM-UMTS Cell Reselection and Handover is activated.</a:t>
            </a:r>
          </a:p>
          <a:p>
            <a:pPr lvl="1"/>
            <a:r>
              <a:rPr lang="en-US" sz="1800" dirty="0">
                <a:solidFill>
                  <a:srgbClr val="FF0000"/>
                </a:solidFill>
              </a:rPr>
              <a:t>2</a:t>
            </a:r>
            <a:r>
              <a:rPr lang="en-US" sz="1800" dirty="0"/>
              <a:t> ONADDINFO; GSM-UMTS Cell Reselection and Handover and Combined Cell Reselection Triggering </a:t>
            </a:r>
            <a:r>
              <a:rPr lang="en-US" sz="1800" dirty="0" smtClean="0"/>
              <a:t>GSM to </a:t>
            </a:r>
            <a:r>
              <a:rPr lang="en-US" sz="1800" dirty="0"/>
              <a:t>WCDMA are activated</a:t>
            </a:r>
          </a:p>
          <a:p>
            <a:pPr lvl="1"/>
            <a:r>
              <a:rPr lang="en-US" sz="1800" dirty="0">
                <a:solidFill>
                  <a:srgbClr val="FF0000"/>
                </a:solidFill>
              </a:rPr>
              <a:t>3</a:t>
            </a:r>
            <a:r>
              <a:rPr lang="en-US" sz="1800" dirty="0"/>
              <a:t> ONADDINFO; GSM-UMTS Cell Reselection and Handover and Combined Handover Triggering GSM </a:t>
            </a:r>
            <a:r>
              <a:rPr lang="en-US" sz="1800" dirty="0" smtClean="0"/>
              <a:t>to WCDMA </a:t>
            </a:r>
            <a:r>
              <a:rPr lang="en-US" sz="1800" dirty="0"/>
              <a:t>are activated</a:t>
            </a:r>
          </a:p>
          <a:p>
            <a:pPr lvl="1"/>
            <a:r>
              <a:rPr lang="en-US" sz="1800" dirty="0">
                <a:solidFill>
                  <a:srgbClr val="FF0000"/>
                </a:solidFill>
              </a:rPr>
              <a:t>4</a:t>
            </a:r>
            <a:r>
              <a:rPr lang="en-US" sz="1800" dirty="0"/>
              <a:t> ONADDINFO; GSM-UMTS Cell Reselection and Handover, Combined Cell Reselection Triggering GSM </a:t>
            </a:r>
            <a:r>
              <a:rPr lang="en-US" sz="1800" dirty="0" smtClean="0"/>
              <a:t>to WCDMA </a:t>
            </a:r>
            <a:r>
              <a:rPr lang="en-US" sz="1800" dirty="0"/>
              <a:t>and Combined Handover Triggering GSM to WCDMA are activated</a:t>
            </a:r>
          </a:p>
          <a:p>
            <a:r>
              <a:rPr lang="en-US" sz="1800" dirty="0" smtClean="0">
                <a:solidFill>
                  <a:schemeClr val="accent1"/>
                </a:solidFill>
              </a:rPr>
              <a:t>BSC </a:t>
            </a:r>
            <a:r>
              <a:rPr lang="en-US" sz="1800" b="1" dirty="0" smtClean="0">
                <a:solidFill>
                  <a:schemeClr val="accent1"/>
                </a:solidFill>
              </a:rPr>
              <a:t>Command</a:t>
            </a:r>
            <a:r>
              <a:rPr lang="en-US" sz="1800" b="1" dirty="0">
                <a:solidFill>
                  <a:schemeClr val="accent1"/>
                </a:solidFill>
              </a:rPr>
              <a:t>: </a:t>
            </a:r>
            <a:r>
              <a:rPr lang="en-US" sz="1800" dirty="0" err="1">
                <a:solidFill>
                  <a:schemeClr val="accent1"/>
                </a:solidFill>
              </a:rPr>
              <a:t>raepp:ID</a:t>
            </a:r>
            <a:r>
              <a:rPr lang="en-US" sz="1800" dirty="0">
                <a:solidFill>
                  <a:schemeClr val="accent1"/>
                </a:solidFill>
              </a:rPr>
              <a:t>=all;</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2"/>
          <a:stretch>
            <a:fillRect/>
          </a:stretch>
        </p:blipFill>
        <p:spPr>
          <a:xfrm>
            <a:off x="3375064" y="4393178"/>
            <a:ext cx="8623808" cy="1518895"/>
          </a:xfrm>
          <a:prstGeom prst="rect">
            <a:avLst/>
          </a:prstGeom>
        </p:spPr>
      </p:pic>
    </p:spTree>
    <p:extLst>
      <p:ext uri="{BB962C8B-B14F-4D97-AF65-F5344CB8AC3E}">
        <p14:creationId xmlns:p14="http://schemas.microsoft.com/office/powerpoint/2010/main" val="2683254018"/>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9185" y="365129"/>
            <a:ext cx="11871435" cy="565041"/>
          </a:xfrm>
        </p:spPr>
        <p:txBody>
          <a:bodyPr>
            <a:normAutofit fontScale="90000"/>
          </a:bodyPr>
          <a:lstStyle/>
          <a:p>
            <a:pPr algn="ctr"/>
            <a:r>
              <a:rPr lang="en-US" b="1" dirty="0">
                <a:solidFill>
                  <a:srgbClr val="FF0000"/>
                </a:solidFill>
              </a:rPr>
              <a:t>2G to 3G cell reselection based on cell Ranking</a:t>
            </a:r>
          </a:p>
        </p:txBody>
      </p:sp>
      <p:sp>
        <p:nvSpPr>
          <p:cNvPr id="3" name="Content Placeholder 2"/>
          <p:cNvSpPr>
            <a:spLocks noGrp="1"/>
          </p:cNvSpPr>
          <p:nvPr>
            <p:ph idx="1"/>
          </p:nvPr>
        </p:nvSpPr>
        <p:spPr>
          <a:xfrm>
            <a:off x="189186" y="1084646"/>
            <a:ext cx="11430001" cy="5048140"/>
          </a:xfrm>
        </p:spPr>
        <p:txBody>
          <a:bodyPr/>
          <a:lstStyle/>
          <a:p>
            <a:pPr marL="0" indent="0">
              <a:buNone/>
            </a:pPr>
            <a:r>
              <a:rPr lang="en-US" dirty="0"/>
              <a:t>The algorithm for cell reselection to UMTS is controlled by the network with the parameters </a:t>
            </a:r>
            <a:r>
              <a:rPr lang="en-US" b="1" dirty="0"/>
              <a:t>FDDQMIN </a:t>
            </a:r>
            <a:r>
              <a:rPr lang="en-US" dirty="0" smtClean="0"/>
              <a:t>and </a:t>
            </a:r>
            <a:r>
              <a:rPr lang="en-US" b="1" dirty="0" smtClean="0"/>
              <a:t>FDDQOFF</a:t>
            </a:r>
            <a:endParaRPr lang="en-US" b="1" dirty="0"/>
          </a:p>
          <a:p>
            <a:r>
              <a:rPr lang="en-US" dirty="0"/>
              <a:t>A Multi-RAT capable </a:t>
            </a:r>
            <a:r>
              <a:rPr lang="en-US" dirty="0" smtClean="0"/>
              <a:t>UE </a:t>
            </a:r>
            <a:r>
              <a:rPr lang="en-US" dirty="0"/>
              <a:t>will reselect a suitable UTRAN cell if the following criteria are fulfilled :</a:t>
            </a:r>
          </a:p>
          <a:p>
            <a:pPr lvl="1"/>
            <a:r>
              <a:rPr lang="en-US" i="1" dirty="0" smtClean="0"/>
              <a:t>CPICH </a:t>
            </a:r>
            <a:r>
              <a:rPr lang="en-US" i="1" dirty="0" err="1"/>
              <a:t>Ec</a:t>
            </a:r>
            <a:r>
              <a:rPr lang="en-US" dirty="0"/>
              <a:t>/</a:t>
            </a:r>
            <a:r>
              <a:rPr lang="en-US" i="1" dirty="0"/>
              <a:t>No </a:t>
            </a:r>
            <a:r>
              <a:rPr lang="en-US" dirty="0"/>
              <a:t>&gt; </a:t>
            </a:r>
            <a:r>
              <a:rPr lang="en-US" b="1" dirty="0"/>
              <a:t>FDDQMIN &amp;</a:t>
            </a:r>
          </a:p>
          <a:p>
            <a:pPr lvl="1"/>
            <a:r>
              <a:rPr lang="en-US" i="1" dirty="0" smtClean="0"/>
              <a:t>CPICH </a:t>
            </a:r>
            <a:r>
              <a:rPr lang="en-US" i="1" dirty="0"/>
              <a:t>RSCP </a:t>
            </a:r>
            <a:r>
              <a:rPr lang="en-US" dirty="0"/>
              <a:t>&gt; </a:t>
            </a:r>
            <a:r>
              <a:rPr lang="en-US" i="1" dirty="0"/>
              <a:t>RLA(</a:t>
            </a:r>
            <a:r>
              <a:rPr lang="en-US" i="1" dirty="0" err="1"/>
              <a:t>s+n</a:t>
            </a:r>
            <a:r>
              <a:rPr lang="en-US" i="1" dirty="0"/>
              <a:t>) </a:t>
            </a:r>
            <a:r>
              <a:rPr lang="en-US" dirty="0"/>
              <a:t>+ </a:t>
            </a:r>
            <a:r>
              <a:rPr lang="en-US" b="1" dirty="0"/>
              <a:t>FDDQOFF</a:t>
            </a:r>
          </a:p>
          <a:p>
            <a:pPr lvl="1"/>
            <a:r>
              <a:rPr lang="en-US" dirty="0"/>
              <a:t>for a period of 5 seconds. (</a:t>
            </a:r>
            <a:r>
              <a:rPr lang="en-US" i="1" dirty="0"/>
              <a:t>RLA(</a:t>
            </a:r>
            <a:r>
              <a:rPr lang="en-US" i="1" dirty="0" err="1"/>
              <a:t>s+n</a:t>
            </a:r>
            <a:r>
              <a:rPr lang="en-US" i="1" dirty="0"/>
              <a:t>) </a:t>
            </a:r>
            <a:r>
              <a:rPr lang="en-US" dirty="0"/>
              <a:t>= </a:t>
            </a:r>
            <a:r>
              <a:rPr lang="en-US" dirty="0" smtClean="0"/>
              <a:t>Received </a:t>
            </a:r>
            <a:r>
              <a:rPr lang="en-US" dirty="0"/>
              <a:t>Level Average of serving and neighboring GSM cells)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25544277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0469" y="171943"/>
            <a:ext cx="10515600" cy="768216"/>
          </a:xfrm>
        </p:spPr>
        <p:txBody>
          <a:bodyPr/>
          <a:lstStyle/>
          <a:p>
            <a:pPr algn="ctr"/>
            <a:r>
              <a:rPr lang="en-US" b="1" i="1" dirty="0" smtClean="0">
                <a:solidFill>
                  <a:srgbClr val="FF0000"/>
                </a:solidFill>
              </a:rPr>
              <a:t>3G CELL </a:t>
            </a:r>
            <a:r>
              <a:rPr lang="en-US" b="1" i="1" dirty="0">
                <a:solidFill>
                  <a:srgbClr val="FF0000"/>
                </a:solidFill>
              </a:rPr>
              <a:t>SELECTION</a:t>
            </a:r>
            <a:endParaRPr lang="en-US" dirty="0">
              <a:solidFill>
                <a:srgbClr val="FF0000"/>
              </a:solidFill>
            </a:endParaRPr>
          </a:p>
        </p:txBody>
      </p:sp>
      <p:sp>
        <p:nvSpPr>
          <p:cNvPr id="3" name="Content Placeholder 2"/>
          <p:cNvSpPr>
            <a:spLocks noGrp="1"/>
          </p:cNvSpPr>
          <p:nvPr>
            <p:ph idx="1"/>
          </p:nvPr>
        </p:nvSpPr>
        <p:spPr>
          <a:xfrm>
            <a:off x="0" y="1077924"/>
            <a:ext cx="6109855" cy="1928512"/>
          </a:xfrm>
        </p:spPr>
        <p:txBody>
          <a:bodyPr>
            <a:normAutofit/>
          </a:bodyPr>
          <a:lstStyle/>
          <a:p>
            <a:pPr marL="0" indent="0">
              <a:buNone/>
            </a:pPr>
            <a:r>
              <a:rPr lang="en-US" sz="1800" dirty="0" smtClean="0"/>
              <a:t>The </a:t>
            </a:r>
            <a:r>
              <a:rPr lang="en-US" sz="1800" dirty="0"/>
              <a:t>UE bases its evaluation on two quantities: </a:t>
            </a:r>
            <a:r>
              <a:rPr lang="en-US" sz="1800" b="1" dirty="0" err="1"/>
              <a:t>Squal</a:t>
            </a:r>
            <a:r>
              <a:rPr lang="en-US" sz="1800" b="1" dirty="0"/>
              <a:t> </a:t>
            </a:r>
            <a:r>
              <a:rPr lang="en-US" sz="1800" dirty="0" smtClean="0"/>
              <a:t>and </a:t>
            </a:r>
            <a:r>
              <a:rPr lang="en-US" sz="1800" b="1" dirty="0" err="1" smtClean="0"/>
              <a:t>Srxlev</a:t>
            </a:r>
            <a:r>
              <a:rPr lang="en-US" sz="1800" dirty="0"/>
              <a:t>. The cell selection criteria are fulfilled when</a:t>
            </a:r>
            <a:r>
              <a:rPr lang="en-US" sz="1800" dirty="0" smtClean="0"/>
              <a:t>:</a:t>
            </a:r>
            <a:endParaRPr lang="en-US" sz="1800" dirty="0"/>
          </a:p>
          <a:p>
            <a:pPr lvl="1"/>
            <a:r>
              <a:rPr lang="en-US" sz="1800" dirty="0" err="1" smtClean="0"/>
              <a:t>Squal</a:t>
            </a:r>
            <a:r>
              <a:rPr lang="en-US" sz="1800" dirty="0" smtClean="0"/>
              <a:t> </a:t>
            </a:r>
            <a:r>
              <a:rPr lang="en-US" sz="1800" dirty="0"/>
              <a:t>= </a:t>
            </a:r>
            <a:r>
              <a:rPr lang="en-US" sz="1800" dirty="0" err="1"/>
              <a:t>Qqualmeas</a:t>
            </a:r>
            <a:r>
              <a:rPr lang="en-US" sz="1800" dirty="0"/>
              <a:t>- </a:t>
            </a:r>
            <a:r>
              <a:rPr lang="en-US" sz="1800" b="1" dirty="0" err="1"/>
              <a:t>qQualMin</a:t>
            </a:r>
            <a:r>
              <a:rPr lang="en-US" sz="1800" b="1" dirty="0"/>
              <a:t> </a:t>
            </a:r>
            <a:r>
              <a:rPr lang="en-US" sz="1800" dirty="0"/>
              <a:t>&gt; 0</a:t>
            </a:r>
          </a:p>
          <a:p>
            <a:pPr lvl="1"/>
            <a:r>
              <a:rPr lang="en-US" sz="1800" dirty="0" err="1"/>
              <a:t>Srxlev</a:t>
            </a:r>
            <a:r>
              <a:rPr lang="en-US" sz="1800" dirty="0"/>
              <a:t> = </a:t>
            </a:r>
            <a:r>
              <a:rPr lang="en-US" sz="1800" dirty="0" err="1"/>
              <a:t>Qrxlevmeas</a:t>
            </a:r>
            <a:r>
              <a:rPr lang="en-US" sz="1800" dirty="0"/>
              <a:t> – </a:t>
            </a:r>
            <a:r>
              <a:rPr lang="en-US" sz="1800" b="1" dirty="0" err="1"/>
              <a:t>qRxLevMin</a:t>
            </a:r>
            <a:r>
              <a:rPr lang="en-US" sz="1800" b="1" dirty="0"/>
              <a:t> </a:t>
            </a:r>
            <a:r>
              <a:rPr lang="en-US" sz="1800" dirty="0"/>
              <a:t>– </a:t>
            </a:r>
            <a:r>
              <a:rPr lang="en-US" sz="1800" dirty="0" err="1"/>
              <a:t>Pcompensation</a:t>
            </a:r>
            <a:r>
              <a:rPr lang="en-US" sz="1800" dirty="0"/>
              <a:t> &gt; </a:t>
            </a:r>
            <a:r>
              <a:rPr lang="en-US" sz="1800" dirty="0" smtClean="0"/>
              <a:t>0</a:t>
            </a:r>
          </a:p>
          <a:p>
            <a:pPr lvl="3">
              <a:buNone/>
            </a:pPr>
            <a:r>
              <a:rPr lang="en-US" sz="1600" dirty="0" smtClean="0"/>
              <a:t>Where </a:t>
            </a:r>
            <a:r>
              <a:rPr lang="en-US" sz="1600" dirty="0" err="1" smtClean="0"/>
              <a:t>Pcompensation</a:t>
            </a:r>
            <a:r>
              <a:rPr lang="en-US" sz="1600" dirty="0" smtClean="0"/>
              <a:t> = max(</a:t>
            </a:r>
            <a:r>
              <a:rPr lang="en-US" sz="1600" b="1" dirty="0" err="1" smtClean="0"/>
              <a:t>maxTxPowerul</a:t>
            </a:r>
            <a:r>
              <a:rPr lang="en-US" sz="1600" b="1" dirty="0" smtClean="0"/>
              <a:t> </a:t>
            </a:r>
            <a:r>
              <a:rPr lang="en-US" sz="1600" dirty="0" smtClean="0"/>
              <a:t>– P;0)</a:t>
            </a:r>
          </a:p>
        </p:txBody>
      </p:sp>
      <p:sp>
        <p:nvSpPr>
          <p:cNvPr id="4" name="Footer Placeholder 3"/>
          <p:cNvSpPr>
            <a:spLocks noGrp="1"/>
          </p:cNvSpPr>
          <p:nvPr>
            <p:ph type="ftr" sz="quarter" idx="11"/>
          </p:nvPr>
        </p:nvSpPr>
        <p:spPr>
          <a:xfrm>
            <a:off x="4165599" y="6525491"/>
            <a:ext cx="4701310" cy="195989"/>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5" name="Picture 4"/>
          <p:cNvPicPr>
            <a:picLocks noChangeAspect="1"/>
          </p:cNvPicPr>
          <p:nvPr/>
        </p:nvPicPr>
        <p:blipFill>
          <a:blip r:embed="rId2"/>
          <a:stretch>
            <a:fillRect/>
          </a:stretch>
        </p:blipFill>
        <p:spPr>
          <a:xfrm>
            <a:off x="6039547" y="985057"/>
            <a:ext cx="5986198" cy="5109065"/>
          </a:xfrm>
          <a:prstGeom prst="rect">
            <a:avLst/>
          </a:prstGeom>
        </p:spPr>
      </p:pic>
      <p:sp>
        <p:nvSpPr>
          <p:cNvPr id="6" name="Rectangle 5"/>
          <p:cNvSpPr/>
          <p:nvPr/>
        </p:nvSpPr>
        <p:spPr>
          <a:xfrm>
            <a:off x="90153" y="2832212"/>
            <a:ext cx="5908866" cy="3785652"/>
          </a:xfrm>
          <a:prstGeom prst="rect">
            <a:avLst/>
          </a:prstGeom>
        </p:spPr>
        <p:txBody>
          <a:bodyPr wrap="square">
            <a:spAutoFit/>
          </a:bodyPr>
          <a:lstStyle/>
          <a:p>
            <a:pPr marL="285750" indent="-285750">
              <a:buFont typeface="Arial" panose="020B0604020202020204" pitchFamily="34" charset="0"/>
              <a:buChar char="•"/>
            </a:pPr>
            <a:r>
              <a:rPr lang="en-US" sz="1500" b="1" dirty="0" err="1">
                <a:latin typeface="Times New Roman" panose="02020603050405020304" pitchFamily="18" charset="0"/>
              </a:rPr>
              <a:t>qQualmin</a:t>
            </a:r>
            <a:r>
              <a:rPr lang="en-US" sz="1500" b="1" dirty="0">
                <a:latin typeface="Times New Roman" panose="02020603050405020304" pitchFamily="18" charset="0"/>
              </a:rPr>
              <a:t> </a:t>
            </a:r>
            <a:r>
              <a:rPr lang="en-US" sz="1500" dirty="0">
                <a:latin typeface="Times New Roman" panose="02020603050405020304" pitchFamily="18" charset="0"/>
              </a:rPr>
              <a:t>and</a:t>
            </a:r>
            <a:r>
              <a:rPr lang="en-US" sz="1500" b="1" dirty="0" smtClean="0">
                <a:latin typeface="Times New Roman" panose="02020603050405020304" pitchFamily="18" charset="0"/>
              </a:rPr>
              <a:t> </a:t>
            </a:r>
            <a:r>
              <a:rPr lang="en-US" sz="1500" b="1" dirty="0" err="1"/>
              <a:t>qRxLevMin</a:t>
            </a:r>
            <a:r>
              <a:rPr lang="en-US" sz="1500" b="1" dirty="0"/>
              <a:t> </a:t>
            </a:r>
            <a:r>
              <a:rPr lang="en-US" sz="1500" b="1" dirty="0" smtClean="0"/>
              <a:t> </a:t>
            </a:r>
            <a:r>
              <a:rPr lang="en-US" sz="1500" dirty="0" smtClean="0">
                <a:latin typeface="Times New Roman" panose="02020603050405020304" pitchFamily="18" charset="0"/>
              </a:rPr>
              <a:t>is </a:t>
            </a:r>
            <a:r>
              <a:rPr lang="en-US" sz="1500" dirty="0">
                <a:latin typeface="Times New Roman" panose="02020603050405020304" pitchFamily="18" charset="0"/>
              </a:rPr>
              <a:t>sent in the broadcast </a:t>
            </a:r>
            <a:r>
              <a:rPr lang="en-US" sz="1500" dirty="0" smtClean="0">
                <a:latin typeface="Times New Roman" panose="02020603050405020304" pitchFamily="18" charset="0"/>
              </a:rPr>
              <a:t>information </a:t>
            </a:r>
            <a:r>
              <a:rPr lang="en-US" sz="1500" dirty="0"/>
              <a:t>(SIB 3 </a:t>
            </a:r>
            <a:r>
              <a:rPr lang="en-US" sz="1500" dirty="0" smtClean="0"/>
              <a:t>for serving </a:t>
            </a:r>
            <a:r>
              <a:rPr lang="en-US" sz="1500" dirty="0"/>
              <a:t>cell and SIB 11 for adjacent cells)</a:t>
            </a:r>
            <a:endParaRPr lang="en-US" sz="1500" dirty="0" smtClean="0">
              <a:latin typeface="Times New Roman" panose="02020603050405020304" pitchFamily="18" charset="0"/>
            </a:endParaRPr>
          </a:p>
          <a:p>
            <a:pPr marL="285750" indent="-285750">
              <a:buFont typeface="Arial" panose="020B0604020202020204" pitchFamily="34" charset="0"/>
              <a:buChar char="•"/>
            </a:pPr>
            <a:r>
              <a:rPr lang="en-US" sz="1500" b="1" dirty="0" err="1"/>
              <a:t>maxTxPowerUl</a:t>
            </a:r>
            <a:r>
              <a:rPr lang="en-US" sz="1500" b="1" dirty="0"/>
              <a:t> </a:t>
            </a:r>
            <a:r>
              <a:rPr lang="en-US" sz="1500" dirty="0"/>
              <a:t>is the maximum transmission </a:t>
            </a:r>
            <a:r>
              <a:rPr lang="en-US" sz="1500" dirty="0" smtClean="0"/>
              <a:t>power during </a:t>
            </a:r>
            <a:r>
              <a:rPr lang="en-US" sz="1500" dirty="0"/>
              <a:t>random access on the RACH and that value is </a:t>
            </a:r>
            <a:r>
              <a:rPr lang="en-US" sz="1500" dirty="0" smtClean="0"/>
              <a:t>sent in </a:t>
            </a:r>
            <a:r>
              <a:rPr lang="en-US" sz="1500" dirty="0"/>
              <a:t>the system information (SIB 3).</a:t>
            </a:r>
          </a:p>
          <a:p>
            <a:pPr marL="285750" indent="-285750">
              <a:buFont typeface="Arial" panose="020B0604020202020204" pitchFamily="34" charset="0"/>
              <a:buChar char="•"/>
            </a:pPr>
            <a:r>
              <a:rPr lang="en-US" sz="1500" b="1" dirty="0" smtClean="0"/>
              <a:t>P </a:t>
            </a:r>
            <a:r>
              <a:rPr lang="en-US" sz="1500" dirty="0"/>
              <a:t>is the UE maximum output power according to its class.</a:t>
            </a:r>
            <a:endParaRPr lang="en-US" sz="1500" dirty="0" smtClean="0">
              <a:latin typeface="Times New Roman" panose="02020603050405020304" pitchFamily="18" charset="0"/>
            </a:endParaRPr>
          </a:p>
          <a:p>
            <a:endParaRPr lang="en-US" sz="1500" dirty="0" smtClean="0"/>
          </a:p>
          <a:p>
            <a:r>
              <a:rPr lang="en-US" sz="1500" dirty="0" smtClean="0"/>
              <a:t>The UE measures </a:t>
            </a:r>
            <a:r>
              <a:rPr lang="en-US" sz="1500" dirty="0"/>
              <a:t>the received signal Code Power (CPICH RSCP)</a:t>
            </a:r>
          </a:p>
          <a:p>
            <a:r>
              <a:rPr lang="en-US" sz="1500" dirty="0"/>
              <a:t>and </a:t>
            </a:r>
            <a:r>
              <a:rPr lang="en-US" sz="1500" dirty="0" smtClean="0"/>
              <a:t>the received </a:t>
            </a:r>
            <a:r>
              <a:rPr lang="en-US" sz="1500" dirty="0"/>
              <a:t>quality, </a:t>
            </a:r>
            <a:r>
              <a:rPr lang="en-US" sz="1500" dirty="0" smtClean="0"/>
              <a:t>on </a:t>
            </a:r>
            <a:r>
              <a:rPr lang="en-US" sz="1500" dirty="0"/>
              <a:t>the CPICH (</a:t>
            </a:r>
            <a:r>
              <a:rPr lang="en-US" sz="1500" dirty="0" smtClean="0"/>
              <a:t>CPICH </a:t>
            </a:r>
            <a:r>
              <a:rPr lang="en-US" sz="1500" dirty="0" err="1" smtClean="0"/>
              <a:t>Ec</a:t>
            </a:r>
            <a:r>
              <a:rPr lang="en-US" sz="1500" dirty="0" smtClean="0"/>
              <a:t>/No</a:t>
            </a:r>
            <a:r>
              <a:rPr lang="en-US" sz="1500" dirty="0"/>
              <a:t>) </a:t>
            </a:r>
            <a:r>
              <a:rPr lang="en-US" sz="1500" dirty="0" smtClean="0"/>
              <a:t>obtains </a:t>
            </a:r>
            <a:r>
              <a:rPr lang="en-US" sz="1500" dirty="0" err="1" smtClean="0"/>
              <a:t>Srxlev</a:t>
            </a:r>
            <a:r>
              <a:rPr lang="en-US" sz="1500" dirty="0" smtClean="0"/>
              <a:t> and </a:t>
            </a:r>
            <a:r>
              <a:rPr lang="en-US" sz="1500" dirty="0" err="1" smtClean="0"/>
              <a:t>Srxlev</a:t>
            </a:r>
            <a:r>
              <a:rPr lang="en-US" sz="1500" dirty="0" smtClean="0"/>
              <a:t>.</a:t>
            </a:r>
            <a:r>
              <a:rPr lang="en-US" sz="1500" dirty="0"/>
              <a:t> If both criteria are fulfilled and other requirements for a </a:t>
            </a:r>
            <a:r>
              <a:rPr lang="en-US" sz="1500" dirty="0" smtClean="0"/>
              <a:t>suitable cell </a:t>
            </a:r>
            <a:r>
              <a:rPr lang="en-US" sz="1500" dirty="0"/>
              <a:t>are fulfilled the UE will camp on the cell</a:t>
            </a:r>
            <a:r>
              <a:rPr lang="en-US" sz="1500" dirty="0" smtClean="0"/>
              <a:t>. </a:t>
            </a:r>
            <a:r>
              <a:rPr lang="en-US" sz="1500" dirty="0"/>
              <a:t>The UE will enter</a:t>
            </a:r>
          </a:p>
          <a:p>
            <a:r>
              <a:rPr lang="en-US" sz="1500" dirty="0"/>
              <a:t>the state “camped normally” where it performs intra-, inter- and</a:t>
            </a:r>
          </a:p>
          <a:p>
            <a:r>
              <a:rPr lang="en-US" sz="1500" dirty="0"/>
              <a:t>intersystem radio measurements to evaluate if a </a:t>
            </a:r>
            <a:r>
              <a:rPr lang="en-US" sz="1500" dirty="0" smtClean="0"/>
              <a:t>neighboring </a:t>
            </a:r>
            <a:r>
              <a:rPr lang="en-US" sz="1500" dirty="0"/>
              <a:t>cell</a:t>
            </a:r>
          </a:p>
          <a:p>
            <a:r>
              <a:rPr lang="en-US" sz="1500" dirty="0"/>
              <a:t>is better than the serving one.</a:t>
            </a:r>
            <a:endParaRPr lang="en-US" sz="1500" dirty="0" smtClean="0">
              <a:latin typeface="Times New Roman" panose="02020603050405020304" pitchFamily="18" charset="0"/>
            </a:endParaRPr>
          </a:p>
          <a:p>
            <a:endParaRPr lang="en-US" sz="1500" dirty="0">
              <a:latin typeface="Times New Roman" panose="02020603050405020304" pitchFamily="18" charset="0"/>
            </a:endParaRPr>
          </a:p>
          <a:p>
            <a:endParaRPr lang="en-US" sz="1500" dirty="0"/>
          </a:p>
        </p:txBody>
      </p:sp>
    </p:spTree>
    <p:extLst>
      <p:ext uri="{BB962C8B-B14F-4D97-AF65-F5344CB8AC3E}">
        <p14:creationId xmlns:p14="http://schemas.microsoft.com/office/powerpoint/2010/main" val="15072970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r>
              <a:rPr lang="en-US" sz="4000" b="1" i="1" dirty="0">
                <a:solidFill>
                  <a:srgbClr val="FF0000"/>
                </a:solidFill>
              </a:rPr>
              <a:t>CHANNEL SWITCHING</a:t>
            </a:r>
            <a:endParaRPr lang="en-US" sz="4000"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08552927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84485"/>
            <a:ext cx="10972800" cy="591690"/>
          </a:xfrm>
        </p:spPr>
        <p:txBody>
          <a:bodyPr>
            <a:normAutofit fontScale="90000"/>
          </a:bodyPr>
          <a:lstStyle/>
          <a:p>
            <a:r>
              <a:rPr lang="en-US" b="1" dirty="0" smtClean="0">
                <a:solidFill>
                  <a:srgbClr val="FF0000"/>
                </a:solidFill>
              </a:rPr>
              <a:t>Channel Switching Fundamental</a:t>
            </a:r>
            <a:endParaRPr lang="en-US" b="1"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pPr marL="0" indent="0" algn="just">
              <a:buNone/>
            </a:pPr>
            <a:r>
              <a:rPr lang="en-US" dirty="0"/>
              <a:t>Each channel </a:t>
            </a:r>
            <a:r>
              <a:rPr lang="en-US" dirty="0">
                <a:solidFill>
                  <a:schemeClr val="tx2"/>
                </a:solidFill>
              </a:rPr>
              <a:t>(FACH/RACH/DCH) </a:t>
            </a:r>
            <a:r>
              <a:rPr lang="en-US" dirty="0"/>
              <a:t>requires resources that are “</a:t>
            </a:r>
            <a:r>
              <a:rPr lang="en-US" dirty="0" smtClean="0"/>
              <a:t>fixed” allocated </a:t>
            </a:r>
            <a:r>
              <a:rPr lang="en-US" dirty="0"/>
              <a:t>to that </a:t>
            </a:r>
            <a:r>
              <a:rPr lang="en-US" dirty="0">
                <a:solidFill>
                  <a:srgbClr val="FF0000"/>
                </a:solidFill>
              </a:rPr>
              <a:t>channel (such as DL channelization codes, RBS </a:t>
            </a:r>
            <a:r>
              <a:rPr lang="en-US" dirty="0" smtClean="0">
                <a:solidFill>
                  <a:srgbClr val="FF0000"/>
                </a:solidFill>
              </a:rPr>
              <a:t>hardware, RAKE </a:t>
            </a:r>
            <a:r>
              <a:rPr lang="en-US" dirty="0">
                <a:solidFill>
                  <a:srgbClr val="FF0000"/>
                </a:solidFill>
              </a:rPr>
              <a:t>receivers, coding processors </a:t>
            </a:r>
            <a:r>
              <a:rPr lang="en-US" dirty="0" err="1">
                <a:solidFill>
                  <a:srgbClr val="FF0000"/>
                </a:solidFill>
              </a:rPr>
              <a:t>etc</a:t>
            </a:r>
            <a:r>
              <a:rPr lang="en-US" dirty="0">
                <a:solidFill>
                  <a:srgbClr val="FF0000"/>
                </a:solidFill>
              </a:rPr>
              <a:t>). </a:t>
            </a:r>
            <a:r>
              <a:rPr lang="en-US" dirty="0"/>
              <a:t>Regardless if the channel is </a:t>
            </a:r>
            <a:r>
              <a:rPr lang="en-US" dirty="0" smtClean="0"/>
              <a:t>used or </a:t>
            </a:r>
            <a:r>
              <a:rPr lang="en-US" dirty="0"/>
              <a:t>not the resources allocated to that channel cannot be used by </a:t>
            </a:r>
            <a:r>
              <a:rPr lang="en-US" dirty="0" smtClean="0"/>
              <a:t>another channel</a:t>
            </a:r>
            <a:r>
              <a:rPr lang="en-US" dirty="0"/>
              <a:t>. </a:t>
            </a:r>
            <a:r>
              <a:rPr lang="en-US" dirty="0">
                <a:solidFill>
                  <a:srgbClr val="00B050"/>
                </a:solidFill>
              </a:rPr>
              <a:t>In the RNC </a:t>
            </a:r>
            <a:r>
              <a:rPr lang="en-US" dirty="0"/>
              <a:t>each user has resources allocated but the most </a:t>
            </a:r>
            <a:r>
              <a:rPr lang="en-US" dirty="0" smtClean="0"/>
              <a:t>limiting resources </a:t>
            </a:r>
            <a:r>
              <a:rPr lang="en-US" dirty="0"/>
              <a:t>are the air interface resources </a:t>
            </a:r>
            <a:r>
              <a:rPr lang="en-US" dirty="0">
                <a:solidFill>
                  <a:srgbClr val="00B050"/>
                </a:solidFill>
              </a:rPr>
              <a:t>(interference/power and the </a:t>
            </a:r>
            <a:r>
              <a:rPr lang="en-US" dirty="0" smtClean="0">
                <a:solidFill>
                  <a:srgbClr val="00B050"/>
                </a:solidFill>
              </a:rPr>
              <a:t>RBS hardware</a:t>
            </a:r>
            <a:r>
              <a:rPr lang="en-US" dirty="0">
                <a:solidFill>
                  <a:srgbClr val="00B050"/>
                </a:solidFill>
              </a:rPr>
              <a:t>)</a:t>
            </a:r>
            <a:r>
              <a:rPr lang="en-US" dirty="0"/>
              <a:t> so it is important to optimize the usage of these as much </a:t>
            </a:r>
            <a:r>
              <a:rPr lang="en-US" dirty="0" smtClean="0"/>
              <a:t>as possible.</a:t>
            </a:r>
          </a:p>
          <a:p>
            <a:pPr algn="just"/>
            <a:r>
              <a:rPr lang="en-US" dirty="0" smtClean="0"/>
              <a:t>The logical channels, DCCH and DTCH, are mapped onto the DCHs and further onto Dedicated Physical Channels. These physical channels use inner-loop power control.</a:t>
            </a:r>
          </a:p>
          <a:p>
            <a:pPr algn="just"/>
            <a:r>
              <a:rPr lang="en-US" dirty="0"/>
              <a:t>In the common state the UE is able to transmit control signals and </a:t>
            </a:r>
            <a:r>
              <a:rPr lang="en-US" dirty="0" smtClean="0"/>
              <a:t>data packets </a:t>
            </a:r>
            <a:r>
              <a:rPr lang="en-US" dirty="0"/>
              <a:t>on the common transport channel RACH. The UE also monitors </a:t>
            </a:r>
            <a:r>
              <a:rPr lang="en-US" dirty="0" smtClean="0"/>
              <a:t>the FACH </a:t>
            </a:r>
            <a:r>
              <a:rPr lang="en-US" dirty="0"/>
              <a:t>to receive downlink information</a:t>
            </a:r>
            <a:r>
              <a:rPr lang="en-US" dirty="0" smtClean="0"/>
              <a:t>. </a:t>
            </a:r>
            <a:r>
              <a:rPr lang="en-US" dirty="0"/>
              <a:t>The logical channels, </a:t>
            </a:r>
            <a:r>
              <a:rPr lang="en-US" dirty="0" smtClean="0"/>
              <a:t>DCCH, CCCH</a:t>
            </a:r>
            <a:r>
              <a:rPr lang="en-US" dirty="0"/>
              <a:t>, and DTCH are mapped onto the RACH and the </a:t>
            </a:r>
            <a:r>
              <a:rPr lang="en-US" dirty="0" smtClean="0"/>
              <a:t>FACH. These </a:t>
            </a:r>
            <a:r>
              <a:rPr lang="en-US" dirty="0"/>
              <a:t>channels are suitable for carrying common </a:t>
            </a:r>
            <a:r>
              <a:rPr lang="en-US" dirty="0" smtClean="0"/>
              <a:t>control information </a:t>
            </a:r>
            <a:r>
              <a:rPr lang="en-US" dirty="0"/>
              <a:t>and are shared by all users in the cell. A maximum of 32 </a:t>
            </a:r>
            <a:r>
              <a:rPr lang="en-US" dirty="0" err="1" smtClean="0"/>
              <a:t>kbit</a:t>
            </a:r>
            <a:r>
              <a:rPr lang="en-US" dirty="0" smtClean="0"/>
              <a:t>/s is </a:t>
            </a:r>
            <a:r>
              <a:rPr lang="en-US" dirty="0"/>
              <a:t>available for user data transmission.</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2205528" y="1096519"/>
            <a:ext cx="8914287" cy="5533333"/>
          </a:xfrm>
          <a:prstGeom prst="rect">
            <a:avLst/>
          </a:prstGeom>
        </p:spPr>
      </p:pic>
    </p:spTree>
    <p:extLst>
      <p:ext uri="{BB962C8B-B14F-4D97-AF65-F5344CB8AC3E}">
        <p14:creationId xmlns:p14="http://schemas.microsoft.com/office/powerpoint/2010/main" val="93460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68263"/>
            <a:ext cx="10972800" cy="833258"/>
          </a:xfrm>
        </p:spPr>
        <p:txBody>
          <a:bodyPr/>
          <a:lstStyle/>
          <a:p>
            <a:r>
              <a:rPr lang="en-US" b="1" i="1" dirty="0">
                <a:solidFill>
                  <a:srgbClr val="FF0000"/>
                </a:solidFill>
              </a:rPr>
              <a:t>WCDMA CHANNEL SWITCHING</a:t>
            </a:r>
            <a:endParaRPr lang="en-US" dirty="0">
              <a:solidFill>
                <a:srgbClr val="FF0000"/>
              </a:solidFill>
            </a:endParaRPr>
          </a:p>
        </p:txBody>
      </p:sp>
      <p:sp>
        <p:nvSpPr>
          <p:cNvPr id="3" name="Content Placeholder 2"/>
          <p:cNvSpPr>
            <a:spLocks noGrp="1"/>
          </p:cNvSpPr>
          <p:nvPr>
            <p:ph idx="1"/>
          </p:nvPr>
        </p:nvSpPr>
        <p:spPr>
          <a:xfrm>
            <a:off x="206066" y="1403797"/>
            <a:ext cx="4121239" cy="4192074"/>
          </a:xfrm>
        </p:spPr>
        <p:txBody>
          <a:bodyPr>
            <a:normAutofit fontScale="85000" lnSpcReduction="20000"/>
          </a:bodyPr>
          <a:lstStyle/>
          <a:p>
            <a:pPr marL="0" indent="0" algn="just">
              <a:buNone/>
            </a:pPr>
            <a:r>
              <a:rPr lang="en-US" dirty="0"/>
              <a:t>Best Effort (BE) users are handled by ‘Channel Switching’ in the </a:t>
            </a:r>
            <a:r>
              <a:rPr lang="en-US" dirty="0" smtClean="0"/>
              <a:t>WCDMA RAN</a:t>
            </a:r>
            <a:r>
              <a:rPr lang="en-US" dirty="0"/>
              <a:t>. Both </a:t>
            </a:r>
            <a:r>
              <a:rPr lang="en-US" dirty="0">
                <a:solidFill>
                  <a:srgbClr val="FF0000"/>
                </a:solidFill>
              </a:rPr>
              <a:t>channel type </a:t>
            </a:r>
            <a:r>
              <a:rPr lang="en-US" dirty="0"/>
              <a:t>and </a:t>
            </a:r>
            <a:r>
              <a:rPr lang="en-US" dirty="0">
                <a:solidFill>
                  <a:schemeClr val="tx2"/>
                </a:solidFill>
              </a:rPr>
              <a:t>channel rate </a:t>
            </a:r>
            <a:r>
              <a:rPr lang="en-US" dirty="0"/>
              <a:t>switching are </a:t>
            </a:r>
            <a:r>
              <a:rPr lang="en-US" dirty="0" smtClean="0"/>
              <a:t>supported. The </a:t>
            </a:r>
            <a:r>
              <a:rPr lang="en-US" dirty="0"/>
              <a:t>channel type switching is based on </a:t>
            </a:r>
            <a:r>
              <a:rPr lang="en-US" dirty="0">
                <a:solidFill>
                  <a:srgbClr val="FF0000"/>
                </a:solidFill>
              </a:rPr>
              <a:t>throughput and buffer sizes</a:t>
            </a:r>
            <a:r>
              <a:rPr lang="en-US" dirty="0"/>
              <a:t>. </a:t>
            </a:r>
            <a:r>
              <a:rPr lang="en-US" dirty="0" smtClean="0"/>
              <a:t>The rate </a:t>
            </a:r>
            <a:r>
              <a:rPr lang="en-US" dirty="0"/>
              <a:t>switching can be triggered by </a:t>
            </a:r>
            <a:r>
              <a:rPr lang="en-US" dirty="0">
                <a:solidFill>
                  <a:schemeClr val="tx2"/>
                </a:solidFill>
              </a:rPr>
              <a:t>Admission control, Soft Handover </a:t>
            </a:r>
            <a:r>
              <a:rPr lang="en-US" dirty="0" smtClean="0">
                <a:solidFill>
                  <a:schemeClr val="tx2"/>
                </a:solidFill>
              </a:rPr>
              <a:t>and coverage </a:t>
            </a:r>
            <a:r>
              <a:rPr lang="en-US" dirty="0">
                <a:solidFill>
                  <a:schemeClr val="tx2"/>
                </a:solidFill>
              </a:rPr>
              <a:t>reasons</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4461987" y="1236374"/>
            <a:ext cx="7730015" cy="4169791"/>
          </a:xfrm>
          <a:prstGeom prst="rect">
            <a:avLst/>
          </a:prstGeom>
        </p:spPr>
      </p:pic>
    </p:spTree>
    <p:extLst>
      <p:ext uri="{BB962C8B-B14F-4D97-AF65-F5344CB8AC3E}">
        <p14:creationId xmlns:p14="http://schemas.microsoft.com/office/powerpoint/2010/main" val="31406621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40478" y="181027"/>
            <a:ext cx="8962623" cy="591755"/>
          </a:xfrm>
        </p:spPr>
        <p:txBody>
          <a:bodyPr>
            <a:normAutofit fontScale="90000"/>
          </a:bodyPr>
          <a:lstStyle/>
          <a:p>
            <a:pPr algn="ctr"/>
            <a:r>
              <a:rPr lang="en-US" b="1" dirty="0" smtClean="0">
                <a:solidFill>
                  <a:srgbClr val="FF0000"/>
                </a:solidFill>
              </a:rPr>
              <a:t>WCDMA Channel Switching</a:t>
            </a:r>
            <a:endParaRPr lang="en-US" b="1" dirty="0">
              <a:solidFill>
                <a:srgbClr val="FF0000"/>
              </a:solidFill>
            </a:endParaRPr>
          </a:p>
        </p:txBody>
      </p:sp>
      <p:sp>
        <p:nvSpPr>
          <p:cNvPr id="3" name="Footer Placeholder 2"/>
          <p:cNvSpPr>
            <a:spLocks noGrp="1"/>
          </p:cNvSpPr>
          <p:nvPr>
            <p:ph type="ftr" sz="quarter" idx="11"/>
          </p:nvPr>
        </p:nvSpPr>
        <p:spPr>
          <a:xfrm>
            <a:off x="6042925" y="6492879"/>
            <a:ext cx="3860800" cy="365125"/>
          </a:xfrm>
        </p:spPr>
        <p:txBody>
          <a:bodyPr/>
          <a:lstStyle/>
          <a:p>
            <a:r>
              <a:rPr lang="en-US" dirty="0" smtClean="0"/>
              <a:t>Mohammad Rasoul </a:t>
            </a:r>
            <a:r>
              <a:rPr lang="en-US" dirty="0" err="1" smtClean="0"/>
              <a:t>Tanhatalab</a:t>
            </a:r>
            <a:r>
              <a:rPr lang="en-US" dirty="0" smtClean="0"/>
              <a:t> (m_r_tanha@yahoo.com)    2016</a:t>
            </a:r>
            <a:endParaRPr lang="en-US" dirty="0"/>
          </a:p>
        </p:txBody>
      </p:sp>
      <p:sp>
        <p:nvSpPr>
          <p:cNvPr id="5" name="TextBox 4"/>
          <p:cNvSpPr txBox="1"/>
          <p:nvPr/>
        </p:nvSpPr>
        <p:spPr>
          <a:xfrm>
            <a:off x="671631" y="6169583"/>
            <a:ext cx="4796772" cy="369332"/>
          </a:xfrm>
          <a:prstGeom prst="rect">
            <a:avLst/>
          </a:prstGeom>
          <a:noFill/>
        </p:spPr>
        <p:txBody>
          <a:bodyPr wrap="square" rtlCol="0">
            <a:spAutoFit/>
          </a:bodyPr>
          <a:lstStyle/>
          <a:p>
            <a:pPr algn="ctr"/>
            <a:r>
              <a:rPr lang="en-US" b="1" dirty="0" smtClean="0">
                <a:solidFill>
                  <a:srgbClr val="0070C0"/>
                </a:solidFill>
              </a:rPr>
              <a:t>RBS Capacity will calculate with </a:t>
            </a:r>
            <a:r>
              <a:rPr lang="en-US" b="1" dirty="0" err="1" smtClean="0">
                <a:solidFill>
                  <a:srgbClr val="0070C0"/>
                </a:solidFill>
              </a:rPr>
              <a:t>Cell_DCH</a:t>
            </a:r>
            <a:r>
              <a:rPr lang="en-US" b="1" dirty="0" smtClean="0">
                <a:solidFill>
                  <a:srgbClr val="0070C0"/>
                </a:solidFill>
              </a:rPr>
              <a:t> Users</a:t>
            </a:r>
            <a:endParaRPr lang="en-US" b="1" dirty="0">
              <a:solidFill>
                <a:srgbClr val="0070C0"/>
              </a:solidFill>
            </a:endParaRPr>
          </a:p>
        </p:txBody>
      </p:sp>
      <p:pic>
        <p:nvPicPr>
          <p:cNvPr id="7" name="Picture 6"/>
          <p:cNvPicPr>
            <a:picLocks noChangeAspect="1"/>
          </p:cNvPicPr>
          <p:nvPr/>
        </p:nvPicPr>
        <p:blipFill>
          <a:blip r:embed="rId2"/>
          <a:stretch>
            <a:fillRect/>
          </a:stretch>
        </p:blipFill>
        <p:spPr>
          <a:xfrm>
            <a:off x="852086" y="3521026"/>
            <a:ext cx="4214268" cy="2560367"/>
          </a:xfrm>
          <a:prstGeom prst="rect">
            <a:avLst/>
          </a:prstGeom>
        </p:spPr>
      </p:pic>
      <p:pic>
        <p:nvPicPr>
          <p:cNvPr id="4" name="Picture 3"/>
          <p:cNvPicPr>
            <a:picLocks noChangeAspect="1"/>
          </p:cNvPicPr>
          <p:nvPr/>
        </p:nvPicPr>
        <p:blipFill>
          <a:blip r:embed="rId3"/>
          <a:stretch>
            <a:fillRect/>
          </a:stretch>
        </p:blipFill>
        <p:spPr>
          <a:xfrm>
            <a:off x="671633" y="772783"/>
            <a:ext cx="5150155" cy="2754139"/>
          </a:xfrm>
          <a:prstGeom prst="rect">
            <a:avLst/>
          </a:prstGeom>
        </p:spPr>
      </p:pic>
      <p:pic>
        <p:nvPicPr>
          <p:cNvPr id="6" name="Picture 5"/>
          <p:cNvPicPr>
            <a:picLocks noChangeAspect="1"/>
          </p:cNvPicPr>
          <p:nvPr/>
        </p:nvPicPr>
        <p:blipFill>
          <a:blip r:embed="rId4"/>
          <a:stretch>
            <a:fillRect/>
          </a:stretch>
        </p:blipFill>
        <p:spPr>
          <a:xfrm>
            <a:off x="6042927" y="898836"/>
            <a:ext cx="5473933" cy="3216824"/>
          </a:xfrm>
          <a:prstGeom prst="rect">
            <a:avLst/>
          </a:prstGeom>
        </p:spPr>
      </p:pic>
      <p:sp>
        <p:nvSpPr>
          <p:cNvPr id="8" name="Rectangle 7"/>
          <p:cNvSpPr/>
          <p:nvPr/>
        </p:nvSpPr>
        <p:spPr>
          <a:xfrm>
            <a:off x="6141493" y="4142397"/>
            <a:ext cx="5874603" cy="1969770"/>
          </a:xfrm>
          <a:prstGeom prst="rect">
            <a:avLst/>
          </a:prstGeom>
        </p:spPr>
        <p:txBody>
          <a:bodyPr wrap="square">
            <a:spAutoFit/>
          </a:bodyPr>
          <a:lstStyle/>
          <a:p>
            <a:r>
              <a:rPr lang="en-US" sz="1400" b="1" dirty="0">
                <a:solidFill>
                  <a:srgbClr val="333333"/>
                </a:solidFill>
                <a:latin typeface="Verdana" panose="020B0604030504040204" pitchFamily="34" charset="0"/>
              </a:rPr>
              <a:t>There are 8 types of channel </a:t>
            </a:r>
            <a:r>
              <a:rPr lang="en-US" sz="1400" b="1" dirty="0" smtClean="0">
                <a:solidFill>
                  <a:srgbClr val="333333"/>
                </a:solidFill>
                <a:latin typeface="Verdana" panose="020B0604030504040204" pitchFamily="34" charset="0"/>
              </a:rPr>
              <a:t>switching:</a:t>
            </a:r>
            <a:r>
              <a:rPr lang="en-US" sz="1200" dirty="0"/>
              <a:t/>
            </a:r>
            <a:br>
              <a:rPr lang="en-US" sz="1200" dirty="0"/>
            </a:br>
            <a:r>
              <a:rPr lang="en-US" sz="1200" dirty="0"/>
              <a:t/>
            </a:r>
            <a:br>
              <a:rPr lang="en-US" sz="1200" dirty="0"/>
            </a:br>
            <a:r>
              <a:rPr lang="en-US" sz="1200" dirty="0">
                <a:solidFill>
                  <a:srgbClr val="333333"/>
                </a:solidFill>
                <a:latin typeface="Verdana" panose="020B0604030504040204" pitchFamily="34" charset="0"/>
              </a:rPr>
              <a:t>1. Common to Dedicated Evaluation</a:t>
            </a:r>
            <a:r>
              <a:rPr lang="en-US" sz="1200" dirty="0"/>
              <a:t/>
            </a:r>
            <a:br>
              <a:rPr lang="en-US" sz="1200" dirty="0"/>
            </a:br>
            <a:r>
              <a:rPr lang="en-US" sz="1200" dirty="0">
                <a:solidFill>
                  <a:srgbClr val="333333"/>
                </a:solidFill>
                <a:latin typeface="Verdana" panose="020B0604030504040204" pitchFamily="34" charset="0"/>
              </a:rPr>
              <a:t>2. Dedicated to Common Evaluation</a:t>
            </a:r>
            <a:r>
              <a:rPr lang="en-US" sz="1200" dirty="0"/>
              <a:t/>
            </a:r>
            <a:br>
              <a:rPr lang="en-US" sz="1200" dirty="0"/>
            </a:br>
            <a:r>
              <a:rPr lang="en-US" sz="1200" dirty="0">
                <a:solidFill>
                  <a:srgbClr val="333333"/>
                </a:solidFill>
                <a:latin typeface="Verdana" panose="020B0604030504040204" pitchFamily="34" charset="0"/>
              </a:rPr>
              <a:t>3. DCH-DCH Up-Switch Evaluation</a:t>
            </a:r>
            <a:r>
              <a:rPr lang="en-US" sz="1200" dirty="0"/>
              <a:t/>
            </a:r>
            <a:br>
              <a:rPr lang="en-US" sz="1200" dirty="0"/>
            </a:br>
            <a:r>
              <a:rPr lang="en-US" sz="1200" dirty="0">
                <a:solidFill>
                  <a:srgbClr val="333333"/>
                </a:solidFill>
                <a:latin typeface="Verdana" panose="020B0604030504040204" pitchFamily="34" charset="0"/>
              </a:rPr>
              <a:t>4. DCH-DCH Down-Switch Evaluation</a:t>
            </a:r>
            <a:r>
              <a:rPr lang="en-US" sz="1200" dirty="0"/>
              <a:t/>
            </a:r>
            <a:br>
              <a:rPr lang="en-US" sz="1200" dirty="0"/>
            </a:br>
            <a:r>
              <a:rPr lang="en-US" sz="1200" dirty="0">
                <a:solidFill>
                  <a:srgbClr val="333333"/>
                </a:solidFill>
                <a:latin typeface="Verdana" panose="020B0604030504040204" pitchFamily="34" charset="0"/>
              </a:rPr>
              <a:t>5. Common to Idle Evaluation</a:t>
            </a:r>
            <a:r>
              <a:rPr lang="en-US" sz="1200" dirty="0"/>
              <a:t/>
            </a:r>
            <a:br>
              <a:rPr lang="en-US" sz="1200" dirty="0"/>
            </a:br>
            <a:r>
              <a:rPr lang="en-US" sz="1200" dirty="0">
                <a:solidFill>
                  <a:srgbClr val="333333"/>
                </a:solidFill>
                <a:latin typeface="Verdana" panose="020B0604030504040204" pitchFamily="34" charset="0"/>
              </a:rPr>
              <a:t>6. Multi-RAB Up-switch Evaluation</a:t>
            </a:r>
            <a:r>
              <a:rPr lang="en-US" sz="1200" dirty="0"/>
              <a:t/>
            </a:r>
            <a:br>
              <a:rPr lang="en-US" sz="1200" dirty="0"/>
            </a:br>
            <a:r>
              <a:rPr lang="en-US" sz="1200" dirty="0">
                <a:solidFill>
                  <a:srgbClr val="333333"/>
                </a:solidFill>
                <a:latin typeface="Verdana" panose="020B0604030504040204" pitchFamily="34" charset="0"/>
              </a:rPr>
              <a:t>7. Multi-RAB Down-switch Evaluation</a:t>
            </a:r>
            <a:r>
              <a:rPr lang="en-US" sz="1200" dirty="0"/>
              <a:t/>
            </a:r>
            <a:br>
              <a:rPr lang="en-US" sz="1200" dirty="0"/>
            </a:br>
            <a:r>
              <a:rPr lang="en-US" sz="1200" dirty="0">
                <a:solidFill>
                  <a:srgbClr val="333333"/>
                </a:solidFill>
                <a:latin typeface="Verdana" panose="020B0604030504040204" pitchFamily="34" charset="0"/>
              </a:rPr>
              <a:t>8. Down switch: Handover Based</a:t>
            </a:r>
            <a:endParaRPr lang="en-US" sz="1200" dirty="0"/>
          </a:p>
        </p:txBody>
      </p:sp>
    </p:spTree>
    <p:extLst>
      <p:ext uri="{BB962C8B-B14F-4D97-AF65-F5344CB8AC3E}">
        <p14:creationId xmlns:p14="http://schemas.microsoft.com/office/powerpoint/2010/main" val="23523521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2"/>
            <a:ext cx="10972800" cy="571523"/>
          </a:xfrm>
        </p:spPr>
        <p:txBody>
          <a:bodyPr>
            <a:normAutofit fontScale="90000"/>
          </a:bodyPr>
          <a:lstStyle/>
          <a:p>
            <a:endParaRPr lang="en-US"/>
          </a:p>
        </p:txBody>
      </p:sp>
      <p:sp>
        <p:nvSpPr>
          <p:cNvPr id="3" name="Content Placeholder 2"/>
          <p:cNvSpPr>
            <a:spLocks noGrp="1"/>
          </p:cNvSpPr>
          <p:nvPr>
            <p:ph idx="1"/>
          </p:nvPr>
        </p:nvSpPr>
        <p:spPr>
          <a:xfrm>
            <a:off x="609600" y="1023586"/>
            <a:ext cx="10972800" cy="5332769"/>
          </a:xfrm>
        </p:spPr>
        <p:txBody>
          <a:bodyPr>
            <a:normAutofit fontScale="47500" lnSpcReduction="20000"/>
          </a:bodyPr>
          <a:lstStyle/>
          <a:p>
            <a:r>
              <a:rPr lang="en-US" b="1" dirty="0" err="1">
                <a:solidFill>
                  <a:schemeClr val="accent1"/>
                </a:solidFill>
              </a:rPr>
              <a:t>Cell_DCH</a:t>
            </a:r>
            <a:r>
              <a:rPr lang="en-US" b="1" dirty="0">
                <a:solidFill>
                  <a:schemeClr val="accent1"/>
                </a:solidFill>
              </a:rPr>
              <a:t> State</a:t>
            </a:r>
          </a:p>
          <a:p>
            <a:pPr lvl="1"/>
            <a:r>
              <a:rPr lang="en-US" dirty="0"/>
              <a:t> A dedicated physical channel is allocated to the UE in uplink and downlink.</a:t>
            </a:r>
          </a:p>
          <a:p>
            <a:pPr lvl="1"/>
            <a:r>
              <a:rPr lang="en-US" dirty="0"/>
              <a:t> The UE is known on cell level according to its current active set.</a:t>
            </a:r>
          </a:p>
          <a:p>
            <a:pPr lvl="1"/>
            <a:r>
              <a:rPr lang="en-US" dirty="0"/>
              <a:t> Dedicated transport channels, downlink and uplink (TDD) shared transport</a:t>
            </a:r>
          </a:p>
          <a:p>
            <a:pPr lvl="1"/>
            <a:r>
              <a:rPr lang="en-US" dirty="0"/>
              <a:t>channels, and a combination of these transport channels can be used by the UE.</a:t>
            </a:r>
          </a:p>
          <a:p>
            <a:pPr lvl="1"/>
            <a:r>
              <a:rPr lang="en-US" dirty="0"/>
              <a:t> The </a:t>
            </a:r>
            <a:r>
              <a:rPr lang="en-US" dirty="0" err="1"/>
              <a:t>Cell_DCH</a:t>
            </a:r>
            <a:r>
              <a:rPr lang="en-US" dirty="0"/>
              <a:t> state is entered from the Idle Mode through the setup of an RRC</a:t>
            </a:r>
          </a:p>
          <a:p>
            <a:pPr lvl="1"/>
            <a:r>
              <a:rPr lang="en-US" dirty="0"/>
              <a:t>connection, or by establishing a dedicated physical channel from the </a:t>
            </a:r>
            <a:r>
              <a:rPr lang="en-US" dirty="0" err="1" smtClean="0"/>
              <a:t>Cell_FACH</a:t>
            </a:r>
            <a:r>
              <a:rPr lang="en-US" dirty="0"/>
              <a:t> </a:t>
            </a:r>
            <a:r>
              <a:rPr lang="en-US" dirty="0" smtClean="0"/>
              <a:t>state</a:t>
            </a:r>
            <a:r>
              <a:rPr lang="en-US" dirty="0"/>
              <a:t>.</a:t>
            </a:r>
          </a:p>
          <a:p>
            <a:r>
              <a:rPr lang="en-US" b="1" dirty="0">
                <a:solidFill>
                  <a:schemeClr val="accent1"/>
                </a:solidFill>
              </a:rPr>
              <a:t> </a:t>
            </a:r>
            <a:r>
              <a:rPr lang="en-US" b="1" dirty="0" err="1">
                <a:solidFill>
                  <a:schemeClr val="accent1"/>
                </a:solidFill>
              </a:rPr>
              <a:t>Cell_FACH</a:t>
            </a:r>
            <a:r>
              <a:rPr lang="en-US" b="1" dirty="0">
                <a:solidFill>
                  <a:schemeClr val="accent1"/>
                </a:solidFill>
              </a:rPr>
              <a:t> State</a:t>
            </a:r>
          </a:p>
          <a:p>
            <a:pPr lvl="1"/>
            <a:r>
              <a:rPr lang="en-US" dirty="0" smtClean="0"/>
              <a:t>No </a:t>
            </a:r>
            <a:r>
              <a:rPr lang="en-US" dirty="0"/>
              <a:t>dedicated physical channel is allocated to the UE.</a:t>
            </a:r>
          </a:p>
          <a:p>
            <a:pPr lvl="1"/>
            <a:r>
              <a:rPr lang="en-US" dirty="0" smtClean="0"/>
              <a:t>The </a:t>
            </a:r>
            <a:r>
              <a:rPr lang="en-US" dirty="0"/>
              <a:t>UE continuously monitors a FACH in the downlink.</a:t>
            </a:r>
          </a:p>
          <a:p>
            <a:pPr lvl="1"/>
            <a:r>
              <a:rPr lang="en-US" dirty="0" smtClean="0"/>
              <a:t>The </a:t>
            </a:r>
            <a:r>
              <a:rPr lang="en-US" dirty="0"/>
              <a:t>UE is assigned a default common or shared transport channel in the </a:t>
            </a:r>
            <a:r>
              <a:rPr lang="en-US" dirty="0" smtClean="0"/>
              <a:t>uplink (RACH </a:t>
            </a:r>
            <a:r>
              <a:rPr lang="en-US" dirty="0"/>
              <a:t>or CPCH) that it can use anytime according to the access procedure </a:t>
            </a:r>
            <a:r>
              <a:rPr lang="en-US" dirty="0" smtClean="0"/>
              <a:t>for that transport channel.</a:t>
            </a:r>
          </a:p>
          <a:p>
            <a:pPr lvl="1"/>
            <a:r>
              <a:rPr lang="en-US" dirty="0" smtClean="0"/>
              <a:t>The </a:t>
            </a:r>
            <a:r>
              <a:rPr lang="en-US" dirty="0"/>
              <a:t>position of the UE is known by UTRAN on cell level according to the </a:t>
            </a:r>
            <a:r>
              <a:rPr lang="en-US" dirty="0" smtClean="0"/>
              <a:t>cell where </a:t>
            </a:r>
            <a:r>
              <a:rPr lang="en-US" dirty="0"/>
              <a:t>the UE last made a cell update</a:t>
            </a:r>
            <a:r>
              <a:rPr lang="en-US" dirty="0" smtClean="0"/>
              <a:t>.</a:t>
            </a:r>
          </a:p>
          <a:p>
            <a:r>
              <a:rPr lang="en-US" b="1" dirty="0" err="1">
                <a:solidFill>
                  <a:schemeClr val="accent1"/>
                </a:solidFill>
              </a:rPr>
              <a:t>Cell_PCH</a:t>
            </a:r>
            <a:endParaRPr lang="en-US" b="1" dirty="0">
              <a:solidFill>
                <a:schemeClr val="accent1"/>
              </a:solidFill>
            </a:endParaRPr>
          </a:p>
          <a:p>
            <a:pPr lvl="1"/>
            <a:r>
              <a:rPr lang="en-US" dirty="0"/>
              <a:t> No dedicated physical channel is allocated to the UE.</a:t>
            </a:r>
          </a:p>
          <a:p>
            <a:pPr lvl="1"/>
            <a:r>
              <a:rPr lang="en-US" dirty="0"/>
              <a:t> The UE uses DRX for monitoring the selected PCH via an associated PICH.</a:t>
            </a:r>
          </a:p>
          <a:p>
            <a:pPr lvl="1"/>
            <a:r>
              <a:rPr lang="en-US" dirty="0"/>
              <a:t> No uplink activity is possible.</a:t>
            </a:r>
          </a:p>
          <a:p>
            <a:pPr lvl="1"/>
            <a:r>
              <a:rPr lang="en-US" dirty="0"/>
              <a:t> The position of the UE is known by UTRAN on cell level according to the cell</a:t>
            </a:r>
          </a:p>
          <a:p>
            <a:pPr lvl="1"/>
            <a:r>
              <a:rPr lang="en-US" dirty="0"/>
              <a:t>where the UE last made a cell update in </a:t>
            </a:r>
            <a:r>
              <a:rPr lang="en-US" dirty="0" err="1"/>
              <a:t>Cell_FACH</a:t>
            </a:r>
            <a:r>
              <a:rPr lang="en-US" dirty="0"/>
              <a:t> state.</a:t>
            </a:r>
          </a:p>
          <a:p>
            <a:r>
              <a:rPr lang="en-US" b="1" dirty="0">
                <a:solidFill>
                  <a:schemeClr val="accent1"/>
                </a:solidFill>
              </a:rPr>
              <a:t> URA_PCH</a:t>
            </a:r>
          </a:p>
          <a:p>
            <a:pPr lvl="1"/>
            <a:r>
              <a:rPr lang="en-US" dirty="0"/>
              <a:t> No dedicated channel is allocated to the UE.</a:t>
            </a:r>
          </a:p>
          <a:p>
            <a:pPr lvl="1"/>
            <a:r>
              <a:rPr lang="en-US" dirty="0"/>
              <a:t> No uplink activity is possible.</a:t>
            </a:r>
          </a:p>
          <a:p>
            <a:pPr lvl="1"/>
            <a:r>
              <a:rPr lang="en-US" dirty="0"/>
              <a:t> The location of the UE is known on UTRAN Registration Area (URA) </a:t>
            </a:r>
            <a:r>
              <a:rPr lang="en-US" dirty="0" smtClean="0"/>
              <a:t>level according </a:t>
            </a:r>
            <a:r>
              <a:rPr lang="en-US" dirty="0"/>
              <a:t>to the URA assigned to the UE during the last URA update </a:t>
            </a:r>
            <a:r>
              <a:rPr lang="en-US" dirty="0" smtClean="0"/>
              <a:t>in </a:t>
            </a:r>
            <a:r>
              <a:rPr lang="en-US" dirty="0" err="1" smtClean="0"/>
              <a:t>Cell_FACH</a:t>
            </a:r>
            <a:r>
              <a:rPr lang="en-US" dirty="0" smtClean="0"/>
              <a:t> </a:t>
            </a:r>
            <a:r>
              <a:rPr lang="en-US" dirty="0"/>
              <a:t>state.</a:t>
            </a:r>
          </a:p>
          <a:p>
            <a:pPr lvl="1"/>
            <a:r>
              <a:rPr lang="en-US" dirty="0"/>
              <a:t> If the network wants to initiate any activity, it needs to make a paging request </a:t>
            </a:r>
            <a:r>
              <a:rPr lang="en-US" dirty="0" smtClean="0"/>
              <a:t>on the </a:t>
            </a:r>
            <a:r>
              <a:rPr lang="en-US" dirty="0"/>
              <a:t>PCCH logical channel within the URA where the location of the UE is known.</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3228466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a:solidFill>
                  <a:srgbClr val="FF0000"/>
                </a:solidFill>
              </a:rPr>
              <a:t>Power Control</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482974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8837" y="360612"/>
            <a:ext cx="4334143" cy="511935"/>
          </a:xfrm>
        </p:spPr>
        <p:txBody>
          <a:bodyPr>
            <a:normAutofit/>
          </a:bodyPr>
          <a:lstStyle/>
          <a:p>
            <a:pPr algn="ctr"/>
            <a:r>
              <a:rPr lang="en-US" b="1" i="1" dirty="0">
                <a:solidFill>
                  <a:srgbClr val="FF0000"/>
                </a:solidFill>
              </a:rPr>
              <a:t>WCDMA Power Control</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767263" y="1241620"/>
            <a:ext cx="6815137" cy="3915973"/>
          </a:xfrm>
          <a:prstGeom prst="rect">
            <a:avLst/>
          </a:prstGeom>
        </p:spPr>
      </p:pic>
      <p:sp>
        <p:nvSpPr>
          <p:cNvPr id="4" name="Text Placeholder 3"/>
          <p:cNvSpPr>
            <a:spLocks noGrp="1"/>
          </p:cNvSpPr>
          <p:nvPr>
            <p:ph type="body" sz="half" idx="2"/>
          </p:nvPr>
        </p:nvSpPr>
        <p:spPr/>
        <p:txBody>
          <a:bodyPr>
            <a:normAutofit/>
          </a:bodyPr>
          <a:lstStyle/>
          <a:p>
            <a:r>
              <a:rPr lang="en-US" dirty="0" smtClean="0"/>
              <a:t>Why the WCDMA use Power Control:</a:t>
            </a:r>
          </a:p>
          <a:p>
            <a:r>
              <a:rPr lang="en-US" dirty="0" smtClean="0"/>
              <a:t>Minimize the UL-Interference</a:t>
            </a:r>
          </a:p>
          <a:p>
            <a:r>
              <a:rPr lang="en-US" dirty="0" smtClean="0"/>
              <a:t>Minimize the DL Transmit Power – share resource in WCDMA</a:t>
            </a:r>
          </a:p>
          <a:p>
            <a:r>
              <a:rPr lang="en-US" dirty="0" smtClean="0"/>
              <a:t>Keeping connection quality </a:t>
            </a:r>
          </a:p>
          <a:p>
            <a:r>
              <a:rPr lang="en-US" dirty="0" smtClean="0"/>
              <a:t>Compensating channel destructive effects like attenuation, fading ..</a:t>
            </a:r>
          </a:p>
          <a:p>
            <a:r>
              <a:rPr lang="en-US" dirty="0" smtClean="0"/>
              <a:t>Battery life time improvement in UE</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3584157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180111" y="363764"/>
            <a:ext cx="4933600" cy="2739211"/>
          </a:xfrm>
          <a:prstGeom prst="rect">
            <a:avLst/>
          </a:prstGeom>
        </p:spPr>
        <p:txBody>
          <a:bodyPr wrap="square">
            <a:spAutoFit/>
          </a:bodyPr>
          <a:lstStyle/>
          <a:p>
            <a:pPr algn="just"/>
            <a:r>
              <a:rPr lang="en-US" sz="2800" dirty="0" err="1">
                <a:solidFill>
                  <a:srgbClr val="4F82BE"/>
                </a:solidFill>
                <a:latin typeface="TTE2BF6CC8t00"/>
              </a:rPr>
              <a:t>Ec</a:t>
            </a:r>
            <a:r>
              <a:rPr lang="en-US" sz="2800" dirty="0">
                <a:solidFill>
                  <a:srgbClr val="4F82BE"/>
                </a:solidFill>
                <a:latin typeface="TTE2BF6CC8t00"/>
              </a:rPr>
              <a:t>/No, </a:t>
            </a:r>
            <a:r>
              <a:rPr lang="en-US" sz="2800" dirty="0" smtClean="0">
                <a:solidFill>
                  <a:srgbClr val="4F82BE"/>
                </a:solidFill>
                <a:latin typeface="TTE2BF6CC8t00"/>
              </a:rPr>
              <a:t>RSCP</a:t>
            </a:r>
          </a:p>
          <a:p>
            <a:pPr algn="just"/>
            <a:r>
              <a:rPr lang="en-US" dirty="0" err="1" smtClean="0">
                <a:solidFill>
                  <a:srgbClr val="FF0000"/>
                </a:solidFill>
                <a:latin typeface="TTE2DE7970t00"/>
              </a:rPr>
              <a:t>Ec</a:t>
            </a:r>
            <a:r>
              <a:rPr lang="en-US" dirty="0" smtClean="0">
                <a:solidFill>
                  <a:srgbClr val="FF0000"/>
                </a:solidFill>
                <a:latin typeface="TTE2DE7970t00"/>
              </a:rPr>
              <a:t>/No</a:t>
            </a:r>
            <a:r>
              <a:rPr lang="en-US" dirty="0" smtClean="0">
                <a:solidFill>
                  <a:srgbClr val="000000"/>
                </a:solidFill>
                <a:latin typeface="TTE2DE7970t00"/>
              </a:rPr>
              <a:t> </a:t>
            </a:r>
            <a:r>
              <a:rPr lang="en-US" dirty="0">
                <a:solidFill>
                  <a:srgbClr val="000000"/>
                </a:solidFill>
                <a:latin typeface="TTE2DE7970t00"/>
              </a:rPr>
              <a:t>signifies the level difference between received pilot signal and the overall noise floor.</a:t>
            </a:r>
          </a:p>
          <a:p>
            <a:pPr algn="just"/>
            <a:r>
              <a:rPr lang="en-US" dirty="0">
                <a:solidFill>
                  <a:srgbClr val="000000"/>
                </a:solidFill>
                <a:latin typeface="TTE2DE7970t00"/>
              </a:rPr>
              <a:t>No is the noise floor, which signifies all the signals (useful and interfering) present at </a:t>
            </a:r>
            <a:r>
              <a:rPr lang="en-US" dirty="0" smtClean="0">
                <a:solidFill>
                  <a:srgbClr val="000000"/>
                </a:solidFill>
                <a:latin typeface="TTE2DE7970t00"/>
              </a:rPr>
              <a:t>the receiver </a:t>
            </a:r>
            <a:r>
              <a:rPr lang="en-US" dirty="0">
                <a:solidFill>
                  <a:srgbClr val="000000"/>
                </a:solidFill>
                <a:latin typeface="TTE2DE7970t00"/>
              </a:rPr>
              <a:t>side.</a:t>
            </a:r>
          </a:p>
          <a:p>
            <a:pPr algn="just"/>
            <a:r>
              <a:rPr lang="en-US" dirty="0">
                <a:solidFill>
                  <a:srgbClr val="000000"/>
                </a:solidFill>
                <a:latin typeface="TTE2DE7970t00"/>
              </a:rPr>
              <a:t>For example: A value of </a:t>
            </a:r>
            <a:r>
              <a:rPr lang="en-US" dirty="0" err="1">
                <a:solidFill>
                  <a:srgbClr val="000000"/>
                </a:solidFill>
                <a:latin typeface="TTE2DE7970t00"/>
              </a:rPr>
              <a:t>Ec</a:t>
            </a:r>
            <a:r>
              <a:rPr lang="en-US" dirty="0">
                <a:solidFill>
                  <a:srgbClr val="000000"/>
                </a:solidFill>
                <a:latin typeface="TTE2DE7970t00"/>
              </a:rPr>
              <a:t>/No= -8dB tells us that the spread signal is 8 dB below the noise floor</a:t>
            </a:r>
            <a:endParaRPr lang="en-US" dirty="0"/>
          </a:p>
        </p:txBody>
      </p:sp>
      <p:sp>
        <p:nvSpPr>
          <p:cNvPr id="6" name="Rectangle 5"/>
          <p:cNvSpPr/>
          <p:nvPr/>
        </p:nvSpPr>
        <p:spPr>
          <a:xfrm>
            <a:off x="180111" y="3206733"/>
            <a:ext cx="4933600" cy="2677656"/>
          </a:xfrm>
          <a:prstGeom prst="rect">
            <a:avLst/>
          </a:prstGeom>
        </p:spPr>
        <p:txBody>
          <a:bodyPr wrap="square">
            <a:spAutoFit/>
          </a:bodyPr>
          <a:lstStyle/>
          <a:p>
            <a:pPr algn="just"/>
            <a:r>
              <a:rPr lang="en-US" dirty="0">
                <a:solidFill>
                  <a:srgbClr val="FF0000"/>
                </a:solidFill>
                <a:latin typeface="TTE2DE7970t00"/>
              </a:rPr>
              <a:t>RSCP : </a:t>
            </a:r>
            <a:r>
              <a:rPr lang="en-US" dirty="0">
                <a:latin typeface="TTE2DE7970t00"/>
              </a:rPr>
              <a:t>Received Signal Code Power is the received power on one code after </a:t>
            </a:r>
            <a:r>
              <a:rPr lang="en-US" dirty="0" smtClean="0">
                <a:latin typeface="TTE2DE7970t00"/>
              </a:rPr>
              <a:t>dispreading, defined </a:t>
            </a:r>
            <a:r>
              <a:rPr lang="en-US" dirty="0">
                <a:latin typeface="TTE2DE7970t00"/>
              </a:rPr>
              <a:t>on the pilot symbols.</a:t>
            </a:r>
          </a:p>
          <a:p>
            <a:pPr algn="just"/>
            <a:r>
              <a:rPr lang="en-US" sz="2400" b="1" dirty="0" err="1">
                <a:latin typeface="Times-Bold"/>
              </a:rPr>
              <a:t>Ec</a:t>
            </a:r>
            <a:r>
              <a:rPr lang="en-US" sz="2400" b="1" dirty="0">
                <a:latin typeface="Times-Bold"/>
              </a:rPr>
              <a:t>/No = </a:t>
            </a:r>
            <a:r>
              <a:rPr lang="en-US" sz="2400" b="1" dirty="0" smtClean="0">
                <a:latin typeface="Times-Bold"/>
              </a:rPr>
              <a:t>RSCP/RSSI</a:t>
            </a:r>
          </a:p>
          <a:p>
            <a:pPr algn="just"/>
            <a:r>
              <a:rPr lang="en-US" dirty="0" smtClean="0"/>
              <a:t>RSSI </a:t>
            </a:r>
            <a:r>
              <a:rPr lang="en-US" dirty="0"/>
              <a:t>It is the combination of all signals received on the downlink frequency ( in </a:t>
            </a:r>
            <a:r>
              <a:rPr lang="en-US" dirty="0" smtClean="0"/>
              <a:t>FDD </a:t>
            </a:r>
            <a:r>
              <a:rPr lang="en-US" dirty="0"/>
              <a:t>mode ) of the WCDMA system. As such it is also </a:t>
            </a:r>
            <a:r>
              <a:rPr lang="en-US" dirty="0" smtClean="0"/>
              <a:t>referred </a:t>
            </a:r>
            <a:r>
              <a:rPr lang="en-US" dirty="0"/>
              <a:t>to as the total noise on the downlink . It is the equivalent of </a:t>
            </a:r>
            <a:r>
              <a:rPr lang="en-US" dirty="0" smtClean="0"/>
              <a:t>RTWP </a:t>
            </a:r>
            <a:r>
              <a:rPr lang="en-US" dirty="0"/>
              <a:t>on the uplink.</a:t>
            </a:r>
          </a:p>
        </p:txBody>
      </p:sp>
      <p:pic>
        <p:nvPicPr>
          <p:cNvPr id="8" name="Picture 7"/>
          <p:cNvPicPr>
            <a:picLocks noChangeAspect="1"/>
          </p:cNvPicPr>
          <p:nvPr/>
        </p:nvPicPr>
        <p:blipFill>
          <a:blip r:embed="rId2"/>
          <a:stretch>
            <a:fillRect/>
          </a:stretch>
        </p:blipFill>
        <p:spPr>
          <a:xfrm>
            <a:off x="5332075" y="601785"/>
            <a:ext cx="6581168" cy="3679056"/>
          </a:xfrm>
          <a:prstGeom prst="rect">
            <a:avLst/>
          </a:prstGeom>
        </p:spPr>
      </p:pic>
      <p:sp>
        <p:nvSpPr>
          <p:cNvPr id="7" name="Rectangle 6"/>
          <p:cNvSpPr/>
          <p:nvPr/>
        </p:nvSpPr>
        <p:spPr>
          <a:xfrm>
            <a:off x="5326339" y="4545561"/>
            <a:ext cx="6586904" cy="923330"/>
          </a:xfrm>
          <a:prstGeom prst="rect">
            <a:avLst/>
          </a:prstGeom>
        </p:spPr>
        <p:txBody>
          <a:bodyPr wrap="square">
            <a:spAutoFit/>
          </a:bodyPr>
          <a:lstStyle/>
          <a:p>
            <a:pPr algn="just"/>
            <a:r>
              <a:rPr lang="en-US" dirty="0" smtClean="0">
                <a:solidFill>
                  <a:srgbClr val="FF0000"/>
                </a:solidFill>
                <a:latin typeface="TTE2DE7970t00"/>
              </a:rPr>
              <a:t>RSSI :</a:t>
            </a:r>
          </a:p>
          <a:p>
            <a:pPr algn="just"/>
            <a:r>
              <a:rPr lang="en-US" dirty="0">
                <a:solidFill>
                  <a:srgbClr val="000000"/>
                </a:solidFill>
                <a:latin typeface="TTE2DE7970t00"/>
              </a:rPr>
              <a:t>Includes</a:t>
            </a:r>
            <a:r>
              <a:rPr lang="en-US" dirty="0" smtClean="0">
                <a:solidFill>
                  <a:srgbClr val="FF0000"/>
                </a:solidFill>
                <a:latin typeface="TTE2DE7970t00"/>
              </a:rPr>
              <a:t> </a:t>
            </a:r>
            <a:r>
              <a:rPr lang="en-US" dirty="0">
                <a:solidFill>
                  <a:srgbClr val="000000"/>
                </a:solidFill>
                <a:latin typeface="TTE2DE7970t00"/>
              </a:rPr>
              <a:t>all components received. Including the signals from the current and neighbors on the same frequency</a:t>
            </a:r>
          </a:p>
        </p:txBody>
      </p:sp>
    </p:spTree>
    <p:extLst>
      <p:ext uri="{BB962C8B-B14F-4D97-AF65-F5344CB8AC3E}">
        <p14:creationId xmlns:p14="http://schemas.microsoft.com/office/powerpoint/2010/main" val="24559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7579" y="365129"/>
            <a:ext cx="11096223" cy="1325563"/>
          </a:xfrm>
        </p:spPr>
        <p:txBody>
          <a:bodyPr>
            <a:normAutofit fontScale="90000"/>
          </a:bodyPr>
          <a:lstStyle/>
          <a:p>
            <a:pPr algn="ctr"/>
            <a:r>
              <a:rPr lang="en-US" b="1" i="1" dirty="0">
                <a:solidFill>
                  <a:srgbClr val="FF0000"/>
                </a:solidFill>
              </a:rPr>
              <a:t>WCDMA Power Control loops working together (UE example) </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276952" y="1644133"/>
            <a:ext cx="7638096" cy="4438096"/>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247650931"/>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598198"/>
          </a:xfrm>
        </p:spPr>
        <p:txBody>
          <a:bodyPr>
            <a:normAutofit fontScale="90000"/>
          </a:bodyPr>
          <a:lstStyle/>
          <a:p>
            <a:r>
              <a:rPr lang="en-US" b="1" dirty="0" smtClean="0">
                <a:solidFill>
                  <a:srgbClr val="FF0000"/>
                </a:solidFill>
              </a:rPr>
              <a:t>Power Control </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935937" name="Picture 1"/>
          <p:cNvPicPr>
            <a:picLocks noGrp="1" noChangeAspect="1" noChangeArrowheads="1"/>
          </p:cNvPicPr>
          <p:nvPr>
            <p:ph idx="1"/>
          </p:nvPr>
        </p:nvPicPr>
        <p:blipFill>
          <a:blip r:embed="rId2"/>
          <a:srcRect/>
          <a:stretch>
            <a:fillRect/>
          </a:stretch>
        </p:blipFill>
        <p:spPr bwMode="auto">
          <a:xfrm>
            <a:off x="1601908" y="1468583"/>
            <a:ext cx="9312590" cy="4849090"/>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5371" y="105819"/>
            <a:ext cx="10515600" cy="794935"/>
          </a:xfrm>
        </p:spPr>
        <p:txBody>
          <a:bodyPr/>
          <a:lstStyle/>
          <a:p>
            <a:pPr algn="ctr"/>
            <a:r>
              <a:rPr lang="en-US" b="1" dirty="0">
                <a:solidFill>
                  <a:srgbClr val="FF0000"/>
                </a:solidFill>
              </a:rPr>
              <a:t>Setting Common Channel Powers </a:t>
            </a:r>
          </a:p>
        </p:txBody>
      </p:sp>
      <p:pic>
        <p:nvPicPr>
          <p:cNvPr id="4" name="Content Placeholder 3"/>
          <p:cNvPicPr>
            <a:picLocks noGrp="1" noChangeAspect="1"/>
          </p:cNvPicPr>
          <p:nvPr>
            <p:ph idx="1"/>
          </p:nvPr>
        </p:nvPicPr>
        <p:blipFill>
          <a:blip r:embed="rId2"/>
          <a:stretch>
            <a:fillRect/>
          </a:stretch>
        </p:blipFill>
        <p:spPr>
          <a:xfrm>
            <a:off x="2703675" y="1600200"/>
            <a:ext cx="6784650"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88045522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5"/>
          <p:cNvSpPr>
            <a:spLocks noGrp="1" noChangeArrowheads="1"/>
          </p:cNvSpPr>
          <p:nvPr>
            <p:ph idx="1"/>
          </p:nvPr>
        </p:nvSpPr>
        <p:spPr>
          <a:xfrm>
            <a:off x="1828802" y="1219202"/>
            <a:ext cx="4940300" cy="3884140"/>
          </a:xfrm>
          <a:noFill/>
        </p:spPr>
        <p:txBody>
          <a:bodyPr vert="horz" lIns="0" tIns="45720" rIns="91440" bIns="45720" rtlCol="0">
            <a:spAutoFit/>
          </a:bodyPr>
          <a:lstStyle/>
          <a:p>
            <a:pPr eaLnBrk="1" hangingPunct="1"/>
            <a:r>
              <a:rPr lang="id-ID" sz="1400" dirty="0"/>
              <a:t>primary CPICH power should be 8 to 10% (~ 1 Watt) of the nominal RBS power at the reference point (~10W, while MCPA is 20W)</a:t>
            </a:r>
          </a:p>
          <a:p>
            <a:pPr eaLnBrk="1" hangingPunct="1"/>
            <a:r>
              <a:rPr lang="id-ID" sz="1400" dirty="0"/>
              <a:t>The pilot power is designed to be equal in all cells at the Reference Point.</a:t>
            </a:r>
          </a:p>
          <a:p>
            <a:pPr lvl="1" eaLnBrk="1" hangingPunct="1"/>
            <a:r>
              <a:rPr lang="id-ID" sz="1400" b="1" dirty="0"/>
              <a:t>primaryCpichPower = 30 dBm</a:t>
            </a:r>
          </a:p>
          <a:p>
            <a:pPr lvl="1" eaLnBrk="1" hangingPunct="1"/>
            <a:r>
              <a:rPr lang="id-ID" sz="1400" dirty="0"/>
              <a:t>TopOfRack =</a:t>
            </a:r>
            <a:r>
              <a:rPr lang="id-ID" sz="1400" b="1" dirty="0"/>
              <a:t> primaryCpichPower + dlAttenuation</a:t>
            </a:r>
          </a:p>
          <a:p>
            <a:pPr eaLnBrk="1" hangingPunct="1"/>
            <a:r>
              <a:rPr lang="id-ID" sz="1400" dirty="0"/>
              <a:t>System will adjust the TopOfRack to meet the required value. </a:t>
            </a:r>
          </a:p>
          <a:p>
            <a:pPr eaLnBrk="1" hangingPunct="1"/>
            <a:r>
              <a:rPr lang="id-ID" sz="1400" dirty="0"/>
              <a:t>Consistency check on</a:t>
            </a:r>
            <a:r>
              <a:rPr lang="id-ID" sz="1400" b="1" dirty="0"/>
              <a:t> MaximumTransmissionPowerDL </a:t>
            </a:r>
            <a:r>
              <a:rPr lang="id-ID" sz="1400" dirty="0"/>
              <a:t>(Calculated vs. setting value)</a:t>
            </a:r>
            <a:endParaRPr lang="id-ID" sz="1400" b="1" dirty="0"/>
          </a:p>
          <a:p>
            <a:pPr eaLnBrk="1" hangingPunct="1"/>
            <a:r>
              <a:rPr lang="id-ID" sz="1400" dirty="0"/>
              <a:t>The feeder loss parameters </a:t>
            </a:r>
            <a:r>
              <a:rPr lang="id-ID" sz="1400" b="1" dirty="0"/>
              <a:t>ulAttenuation </a:t>
            </a:r>
            <a:r>
              <a:rPr lang="id-ID" sz="1400" dirty="0"/>
              <a:t>&amp; </a:t>
            </a:r>
            <a:r>
              <a:rPr lang="id-ID" sz="1400" b="1" dirty="0"/>
              <a:t>dlAttenuation </a:t>
            </a:r>
            <a:r>
              <a:rPr lang="id-ID" sz="1400" dirty="0"/>
              <a:t>and electrical delay parameters </a:t>
            </a:r>
            <a:r>
              <a:rPr lang="id-ID" sz="1400" b="1" dirty="0"/>
              <a:t>ulElectricalDelay </a:t>
            </a:r>
            <a:r>
              <a:rPr lang="id-ID" sz="1400" dirty="0"/>
              <a:t>&amp; </a:t>
            </a:r>
            <a:r>
              <a:rPr lang="id-ID" sz="1400" b="1" dirty="0"/>
              <a:t>dlElectricalDelay </a:t>
            </a:r>
            <a:r>
              <a:rPr lang="id-ID" sz="1400" dirty="0"/>
              <a:t>must be entered properly in the system (actual VSWR).</a:t>
            </a:r>
          </a:p>
          <a:p>
            <a:pPr eaLnBrk="1" hangingPunct="1"/>
            <a:r>
              <a:rPr lang="id-ID" sz="1400" dirty="0"/>
              <a:t>More CPICH – less capacity trade off</a:t>
            </a:r>
          </a:p>
          <a:p>
            <a:pPr eaLnBrk="1" hangingPunct="1">
              <a:buFont typeface="Wingdings" panose="05000000000000000000" pitchFamily="2" charset="2"/>
              <a:buNone/>
            </a:pPr>
            <a:endParaRPr lang="id-ID" sz="1400"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9699"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7501" y="1527175"/>
            <a:ext cx="3013075"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 Box 7"/>
          <p:cNvSpPr txBox="1">
            <a:spLocks noChangeArrowheads="1"/>
          </p:cNvSpPr>
          <p:nvPr/>
        </p:nvSpPr>
        <p:spPr bwMode="auto">
          <a:xfrm>
            <a:off x="9526590" y="5094289"/>
            <a:ext cx="1141412" cy="307777"/>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a:latin typeface="Courier New" panose="02070309020205020404" pitchFamily="49" charset="0"/>
                <a:cs typeface="Courier New" panose="02070309020205020404" pitchFamily="49" charset="0"/>
              </a:rPr>
              <a:t>TopOfRack</a:t>
            </a:r>
          </a:p>
        </p:txBody>
      </p:sp>
      <p:sp>
        <p:nvSpPr>
          <p:cNvPr id="29701" name="Line 8"/>
          <p:cNvSpPr>
            <a:spLocks noChangeShapeType="1"/>
          </p:cNvSpPr>
          <p:nvPr/>
        </p:nvSpPr>
        <p:spPr bwMode="auto">
          <a:xfrm flipH="1">
            <a:off x="7693028" y="5222875"/>
            <a:ext cx="1833563"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2" name="Text Box 9"/>
          <p:cNvSpPr txBox="1">
            <a:spLocks noChangeArrowheads="1"/>
          </p:cNvSpPr>
          <p:nvPr/>
        </p:nvSpPr>
        <p:spPr bwMode="auto">
          <a:xfrm>
            <a:off x="9712328" y="2533653"/>
            <a:ext cx="936475" cy="307777"/>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dirty="0">
                <a:latin typeface="Courier New" panose="02070309020205020404" pitchFamily="49" charset="0"/>
                <a:cs typeface="Courier New" panose="02070309020205020404" pitchFamily="49" charset="0"/>
              </a:rPr>
              <a:t>P-CPICH</a:t>
            </a:r>
          </a:p>
        </p:txBody>
      </p:sp>
      <p:sp>
        <p:nvSpPr>
          <p:cNvPr id="29703" name="Line 10"/>
          <p:cNvSpPr>
            <a:spLocks noChangeShapeType="1"/>
          </p:cNvSpPr>
          <p:nvPr/>
        </p:nvSpPr>
        <p:spPr bwMode="auto">
          <a:xfrm flipH="1">
            <a:off x="7678741" y="2682875"/>
            <a:ext cx="2033587"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4" name="Text Box 11"/>
          <p:cNvSpPr txBox="1">
            <a:spLocks noChangeArrowheads="1"/>
          </p:cNvSpPr>
          <p:nvPr/>
        </p:nvSpPr>
        <p:spPr bwMode="auto">
          <a:xfrm>
            <a:off x="9145588" y="5602291"/>
            <a:ext cx="1473480" cy="307777"/>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dirty="0">
                <a:latin typeface="Courier New" panose="02070309020205020404" pitchFamily="49" charset="0"/>
                <a:cs typeface="Courier New" panose="02070309020205020404" pitchFamily="49" charset="0"/>
              </a:rPr>
              <a:t>MaxTxPowerDL</a:t>
            </a:r>
          </a:p>
        </p:txBody>
      </p:sp>
      <p:sp>
        <p:nvSpPr>
          <p:cNvPr id="29705" name="Line 12"/>
          <p:cNvSpPr>
            <a:spLocks noChangeShapeType="1"/>
          </p:cNvSpPr>
          <p:nvPr/>
        </p:nvSpPr>
        <p:spPr bwMode="auto">
          <a:xfrm flipH="1">
            <a:off x="7693028" y="5719763"/>
            <a:ext cx="1452563"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6" name="Text Box 13"/>
          <p:cNvSpPr txBox="1">
            <a:spLocks noChangeArrowheads="1"/>
          </p:cNvSpPr>
          <p:nvPr/>
        </p:nvSpPr>
        <p:spPr bwMode="auto">
          <a:xfrm>
            <a:off x="9010651" y="3730628"/>
            <a:ext cx="1672253" cy="27699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200" b="1" dirty="0">
                <a:latin typeface="Courier New" panose="02070309020205020404" pitchFamily="49" charset="0"/>
                <a:cs typeface="Courier New" panose="02070309020205020404" pitchFamily="49" charset="0"/>
              </a:rPr>
              <a:t>dl/ulAttenuation</a:t>
            </a:r>
          </a:p>
        </p:txBody>
      </p:sp>
      <p:sp>
        <p:nvSpPr>
          <p:cNvPr id="29707" name="Text Box 14"/>
          <p:cNvSpPr txBox="1">
            <a:spLocks noChangeArrowheads="1"/>
          </p:cNvSpPr>
          <p:nvPr/>
        </p:nvSpPr>
        <p:spPr bwMode="auto">
          <a:xfrm>
            <a:off x="9040815" y="4046543"/>
            <a:ext cx="1393330" cy="276999"/>
          </a:xfrm>
          <a:prstGeom prst="rect">
            <a:avLst/>
          </a:prstGeom>
          <a:solidFill>
            <a:srgbClr val="FFFF00"/>
          </a:soli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200" b="1">
                <a:latin typeface="Courier New" panose="02070309020205020404" pitchFamily="49" charset="0"/>
                <a:cs typeface="Courier New" panose="02070309020205020404" pitchFamily="49" charset="0"/>
              </a:rPr>
              <a:t>dl/ElectDelay</a:t>
            </a:r>
          </a:p>
        </p:txBody>
      </p:sp>
      <p:sp>
        <p:nvSpPr>
          <p:cNvPr id="29708" name="Line 15"/>
          <p:cNvSpPr>
            <a:spLocks noChangeShapeType="1"/>
          </p:cNvSpPr>
          <p:nvPr/>
        </p:nvSpPr>
        <p:spPr bwMode="auto">
          <a:xfrm flipH="1">
            <a:off x="7896229" y="3730625"/>
            <a:ext cx="1114425"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09" name="Line 16"/>
          <p:cNvSpPr>
            <a:spLocks noChangeShapeType="1"/>
          </p:cNvSpPr>
          <p:nvPr/>
        </p:nvSpPr>
        <p:spPr bwMode="auto">
          <a:xfrm flipH="1">
            <a:off x="7896229" y="4191000"/>
            <a:ext cx="1114425"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9710" name="Rectangle 17"/>
          <p:cNvSpPr>
            <a:spLocks noChangeArrowheads="1"/>
          </p:cNvSpPr>
          <p:nvPr/>
        </p:nvSpPr>
        <p:spPr bwMode="auto">
          <a:xfrm>
            <a:off x="1981200" y="0"/>
            <a:ext cx="8229600"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eaLnBrk="1" hangingPunct="1">
              <a:spcBef>
                <a:spcPct val="0"/>
              </a:spcBef>
              <a:buClrTx/>
              <a:buSzTx/>
              <a:buFontTx/>
              <a:buNone/>
            </a:pPr>
            <a:r>
              <a:rPr lang="id-ID" sz="4400" dirty="0">
                <a:solidFill>
                  <a:srgbClr val="FF0000"/>
                </a:solidFill>
              </a:rPr>
              <a:t>Pilot Channel Power</a:t>
            </a:r>
          </a:p>
        </p:txBody>
      </p:sp>
      <p:sp>
        <p:nvSpPr>
          <p:cNvPr id="2" name="Rectangle 1"/>
          <p:cNvSpPr/>
          <p:nvPr/>
        </p:nvSpPr>
        <p:spPr>
          <a:xfrm>
            <a:off x="939967" y="5602288"/>
            <a:ext cx="4795287" cy="369332"/>
          </a:xfrm>
          <a:prstGeom prst="rect">
            <a:avLst/>
          </a:prstGeom>
        </p:spPr>
        <p:txBody>
          <a:bodyPr wrap="none">
            <a:spAutoFit/>
          </a:bodyPr>
          <a:lstStyle/>
          <a:p>
            <a:r>
              <a:rPr lang="en-US" b="1" dirty="0">
                <a:solidFill>
                  <a:srgbClr val="0070C0"/>
                </a:solidFill>
              </a:rPr>
              <a:t>set  </a:t>
            </a:r>
            <a:r>
              <a:rPr lang="en-US" b="1" dirty="0" err="1" smtClean="0">
                <a:solidFill>
                  <a:srgbClr val="0070C0"/>
                </a:solidFill>
              </a:rPr>
              <a:t>UtranCell</a:t>
            </a:r>
            <a:r>
              <a:rPr lang="en-US" b="1" dirty="0" smtClean="0">
                <a:solidFill>
                  <a:srgbClr val="0070C0"/>
                </a:solidFill>
              </a:rPr>
              <a:t>=9546XA  </a:t>
            </a:r>
            <a:r>
              <a:rPr lang="en-US" b="1" dirty="0" err="1">
                <a:solidFill>
                  <a:srgbClr val="0070C0"/>
                </a:solidFill>
              </a:rPr>
              <a:t>primarycpichpower</a:t>
            </a:r>
            <a:r>
              <a:rPr lang="en-US" b="1" dirty="0">
                <a:solidFill>
                  <a:srgbClr val="0070C0"/>
                </a:solidFill>
              </a:rPr>
              <a:t>   330</a:t>
            </a:r>
          </a:p>
        </p:txBody>
      </p:sp>
    </p:spTree>
    <p:extLst>
      <p:ext uri="{BB962C8B-B14F-4D97-AF65-F5344CB8AC3E}">
        <p14:creationId xmlns:p14="http://schemas.microsoft.com/office/powerpoint/2010/main" val="119718534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121"/>
            <a:ext cx="10972800" cy="572491"/>
          </a:xfrm>
        </p:spPr>
        <p:txBody>
          <a:bodyPr>
            <a:normAutofit fontScale="90000"/>
          </a:bodyPr>
          <a:lstStyle/>
          <a:p>
            <a:r>
              <a:rPr lang="en-US" dirty="0" smtClean="0">
                <a:solidFill>
                  <a:srgbClr val="FF0000"/>
                </a:solidFill>
              </a:rPr>
              <a: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2345940" y="726223"/>
            <a:ext cx="8255400" cy="2391046"/>
          </a:xfrm>
          <a:prstGeom prst="rect">
            <a:avLst/>
          </a:prstGeom>
        </p:spPr>
      </p:pic>
      <p:sp>
        <p:nvSpPr>
          <p:cNvPr id="3" name="Footer Placeholder 2"/>
          <p:cNvSpPr>
            <a:spLocks noGrp="1"/>
          </p:cNvSpPr>
          <p:nvPr>
            <p:ph type="ftr" sz="quarter" idx="11"/>
          </p:nvPr>
        </p:nvSpPr>
        <p:spPr>
          <a:xfrm>
            <a:off x="4165600" y="6356355"/>
            <a:ext cx="4410364" cy="365125"/>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sp>
        <p:nvSpPr>
          <p:cNvPr id="5" name="Rectangle 4"/>
          <p:cNvSpPr/>
          <p:nvPr/>
        </p:nvSpPr>
        <p:spPr>
          <a:xfrm>
            <a:off x="838202" y="3328352"/>
            <a:ext cx="10817180" cy="2862322"/>
          </a:xfrm>
          <a:prstGeom prst="rect">
            <a:avLst/>
          </a:prstGeom>
        </p:spPr>
        <p:txBody>
          <a:bodyPr wrap="square">
            <a:spAutoFit/>
          </a:bodyPr>
          <a:lstStyle/>
          <a:p>
            <a:r>
              <a:rPr lang="en-US" sz="1200" b="1" dirty="0" smtClean="0"/>
              <a:t>Carrier                   </a:t>
            </a:r>
            <a:r>
              <a:rPr lang="en-US" sz="1200" b="1" dirty="0" err="1"/>
              <a:t>maxDlPowerCapability</a:t>
            </a:r>
            <a:r>
              <a:rPr lang="en-US" sz="1200" b="1" dirty="0"/>
              <a:t>                   long                                               </a:t>
            </a:r>
            <a:r>
              <a:rPr lang="en-US" sz="1200" b="1" dirty="0" err="1"/>
              <a:t>readOnly,nonPersistent</a:t>
            </a:r>
            <a:endParaRPr lang="en-US" sz="1200" b="1" dirty="0"/>
          </a:p>
          <a:p>
            <a:r>
              <a:rPr lang="en-US" sz="1200" b="1" dirty="0"/>
              <a:t>------------------------------------------------------------------------------------------------------------------------------------</a:t>
            </a:r>
          </a:p>
          <a:p>
            <a:r>
              <a:rPr lang="en-US" sz="1200" b="1" dirty="0"/>
              <a:t>The maximum downlink power capability for the carrier.</a:t>
            </a:r>
          </a:p>
          <a:p>
            <a:r>
              <a:rPr lang="en-US" sz="1200" b="1" dirty="0"/>
              <a:t>Unit: 0.1 </a:t>
            </a:r>
            <a:r>
              <a:rPr lang="en-US" sz="1200" b="1" dirty="0" err="1"/>
              <a:t>dBm</a:t>
            </a:r>
            <a:endParaRPr lang="en-US" sz="1200" b="1" dirty="0"/>
          </a:p>
          <a:p>
            <a:r>
              <a:rPr lang="en-US" sz="1200" b="1" dirty="0"/>
              <a:t>Undefined value: -1</a:t>
            </a:r>
          </a:p>
          <a:p>
            <a:r>
              <a:rPr lang="en-US" sz="1200" b="1" dirty="0"/>
              <a:t>Range: -1 to 500</a:t>
            </a:r>
          </a:p>
          <a:p>
            <a:r>
              <a:rPr lang="en-US" sz="1200" b="1" dirty="0"/>
              <a:t>************************************************************************************************************************************</a:t>
            </a:r>
          </a:p>
          <a:p>
            <a:r>
              <a:rPr lang="en-US" sz="1200" b="1" dirty="0" err="1"/>
              <a:t>RbsLocalCell</a:t>
            </a:r>
            <a:r>
              <a:rPr lang="en-US" sz="1200" b="1" dirty="0"/>
              <a:t>              </a:t>
            </a:r>
            <a:r>
              <a:rPr lang="en-US" sz="1200" b="1" dirty="0" err="1"/>
              <a:t>maxDlPowerCapability</a:t>
            </a:r>
            <a:r>
              <a:rPr lang="en-US" sz="1200" b="1" dirty="0"/>
              <a:t>                   long                                               </a:t>
            </a:r>
            <a:r>
              <a:rPr lang="en-US" sz="1200" b="1" dirty="0" err="1"/>
              <a:t>readOnly,nonPersistent</a:t>
            </a:r>
            <a:endParaRPr lang="en-US" sz="1200" b="1" dirty="0"/>
          </a:p>
          <a:p>
            <a:r>
              <a:rPr lang="en-US" sz="1200" b="1" dirty="0"/>
              <a:t>------------------------------------------------------------------------------------------------------------------------------------</a:t>
            </a:r>
          </a:p>
          <a:p>
            <a:r>
              <a:rPr lang="en-US" sz="1200" b="1" dirty="0"/>
              <a:t>The maximum downlink power capability for the cell. For a cell using more than one carrier, this value is the maximum DL power capability among the carriers. The attribute value is reported to the RNC.</a:t>
            </a:r>
          </a:p>
          <a:p>
            <a:r>
              <a:rPr lang="en-US" sz="1200" b="1" dirty="0"/>
              <a:t>Unit: 0.1 </a:t>
            </a:r>
            <a:r>
              <a:rPr lang="en-US" sz="1200" b="1" dirty="0" err="1"/>
              <a:t>dBm</a:t>
            </a:r>
            <a:endParaRPr lang="en-US" sz="1200" b="1" dirty="0"/>
          </a:p>
          <a:p>
            <a:r>
              <a:rPr lang="en-US" sz="1200" b="1" dirty="0"/>
              <a:t>Undefined value: -1</a:t>
            </a:r>
          </a:p>
          <a:p>
            <a:r>
              <a:rPr lang="en-US" sz="1200" b="1" dirty="0"/>
              <a:t>Specification: 3GPP TS 25.433, NBAP, UTRAN </a:t>
            </a:r>
            <a:r>
              <a:rPr lang="en-US" sz="1200" b="1" dirty="0" err="1"/>
              <a:t>Iub</a:t>
            </a:r>
            <a:r>
              <a:rPr lang="en-US" sz="1200" b="1" dirty="0"/>
              <a:t> interface NBAP </a:t>
            </a:r>
            <a:r>
              <a:rPr lang="en-US" sz="1200" b="1" dirty="0" err="1"/>
              <a:t>signalling</a:t>
            </a:r>
            <a:endParaRPr lang="en-US" sz="1200" b="1" dirty="0"/>
          </a:p>
          <a:p>
            <a:r>
              <a:rPr lang="en-US" sz="1200" b="1" dirty="0"/>
              <a:t>Range: -1 to </a:t>
            </a:r>
            <a:r>
              <a:rPr lang="en-US" sz="1200" b="1" dirty="0" smtClean="0"/>
              <a:t>500</a:t>
            </a:r>
            <a:endParaRPr lang="en-US" sz="1200" b="1" dirty="0"/>
          </a:p>
        </p:txBody>
      </p:sp>
    </p:spTree>
    <p:extLst>
      <p:ext uri="{BB962C8B-B14F-4D97-AF65-F5344CB8AC3E}">
        <p14:creationId xmlns:p14="http://schemas.microsoft.com/office/powerpoint/2010/main" val="353617403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459653"/>
          </a:xfrm>
        </p:spPr>
        <p:txBody>
          <a:bodyPr>
            <a:normAutofit fontScale="90000"/>
          </a:bodyPr>
          <a:lstStyle/>
          <a:p>
            <a:r>
              <a:rPr lang="en-US" dirty="0" smtClean="0">
                <a:solidFill>
                  <a:srgbClr val="FF0000"/>
                </a:solidFill>
              </a:rPr>
              <a:t>??</a:t>
            </a:r>
            <a:endParaRPr lang="en-US"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2610678" y="1600200"/>
            <a:ext cx="6970644" cy="4525963"/>
          </a:xfrm>
          <a:prstGeom prst="rect">
            <a:avLst/>
          </a:prstGeom>
        </p:spPr>
      </p:pic>
      <p:sp>
        <p:nvSpPr>
          <p:cNvPr id="3" name="Footer Placeholder 2"/>
          <p:cNvSpPr>
            <a:spLocks noGrp="1"/>
          </p:cNvSpPr>
          <p:nvPr>
            <p:ph type="ftr" sz="quarter" idx="11"/>
          </p:nvPr>
        </p:nvSpPr>
        <p:spPr>
          <a:xfrm>
            <a:off x="4165599" y="6442364"/>
            <a:ext cx="4742873" cy="292971"/>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spTree>
    <p:extLst>
      <p:ext uri="{BB962C8B-B14F-4D97-AF65-F5344CB8AC3E}">
        <p14:creationId xmlns:p14="http://schemas.microsoft.com/office/powerpoint/2010/main" val="2401379020"/>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CPICH power</a:t>
            </a:r>
            <a:endParaRPr lang="en-US" dirty="0"/>
          </a:p>
        </p:txBody>
      </p:sp>
      <p:sp>
        <p:nvSpPr>
          <p:cNvPr id="3" name="Content Placeholder 2"/>
          <p:cNvSpPr>
            <a:spLocks noGrp="1"/>
          </p:cNvSpPr>
          <p:nvPr>
            <p:ph idx="1"/>
          </p:nvPr>
        </p:nvSpPr>
        <p:spPr>
          <a:xfrm>
            <a:off x="838200" y="1416677"/>
            <a:ext cx="10515600" cy="4760287"/>
          </a:xfrm>
        </p:spPr>
        <p:txBody>
          <a:bodyPr>
            <a:normAutofit fontScale="77500" lnSpcReduction="20000"/>
          </a:bodyPr>
          <a:lstStyle/>
          <a:p>
            <a:r>
              <a:rPr lang="en-US" b="1" dirty="0"/>
              <a:t>Dependencies</a:t>
            </a:r>
            <a:r>
              <a:rPr lang="en-US" b="1" dirty="0" smtClean="0"/>
              <a:t>: </a:t>
            </a:r>
          </a:p>
          <a:p>
            <a:pPr marL="457200" lvl="1" indent="0">
              <a:buNone/>
            </a:pPr>
            <a:r>
              <a:rPr lang="en-US" dirty="0" smtClean="0"/>
              <a:t>Effect </a:t>
            </a:r>
            <a:r>
              <a:rPr lang="en-US" dirty="0"/>
              <a:t>of Change: Change of this parameter effects pilot coverage </a:t>
            </a:r>
            <a:r>
              <a:rPr lang="en-US" dirty="0" err="1"/>
              <a:t>e.r</a:t>
            </a:r>
            <a:r>
              <a:rPr lang="en-US" dirty="0"/>
              <a:t>. handover areas, interference areas, traffic coverage areas. Too low value can lead to appearance of “coverage holes”. Too high value can lead to “near–far” effect or that cell is taking too much traffic. In the loaded co-sited network it can be that some problems we will be solving changing this parameter.</a:t>
            </a:r>
            <a:br>
              <a:rPr lang="en-US" dirty="0"/>
            </a:br>
            <a:endParaRPr lang="en-US" dirty="0" smtClean="0"/>
          </a:p>
          <a:p>
            <a:r>
              <a:rPr lang="en-US" b="1" dirty="0" smtClean="0"/>
              <a:t>Troubleshooting</a:t>
            </a:r>
            <a:r>
              <a:rPr lang="en-US" b="1" dirty="0"/>
              <a:t>: </a:t>
            </a:r>
            <a:r>
              <a:rPr lang="en-US" dirty="0"/>
              <a:t/>
            </a:r>
            <a:br>
              <a:rPr lang="en-US" dirty="0"/>
            </a:br>
            <a:r>
              <a:rPr lang="en-US" sz="2500" dirty="0"/>
              <a:t>This parameter should be investigated when the following problems are observed :</a:t>
            </a:r>
            <a:br>
              <a:rPr lang="en-US" sz="2500" dirty="0"/>
            </a:br>
            <a:r>
              <a:rPr lang="en-US" sz="2500" dirty="0">
                <a:solidFill>
                  <a:srgbClr val="FF0000"/>
                </a:solidFill>
              </a:rPr>
              <a:t>Pilot Channel failure due to high downlink interference </a:t>
            </a:r>
            <a:r>
              <a:rPr lang="en-US" sz="2500" dirty="0"/>
              <a:t>( Possible causes: No dominant cell, Dominant interferer, Low best serving </a:t>
            </a:r>
            <a:r>
              <a:rPr lang="en-US" sz="2500" dirty="0" err="1"/>
              <a:t>EcIo</a:t>
            </a:r>
            <a:r>
              <a:rPr lang="en-US" sz="2500" dirty="0"/>
              <a:t>);</a:t>
            </a:r>
            <a:br>
              <a:rPr lang="en-US" sz="2500" dirty="0"/>
            </a:br>
            <a:r>
              <a:rPr lang="en-US" sz="2500" dirty="0">
                <a:solidFill>
                  <a:srgbClr val="FF0000"/>
                </a:solidFill>
              </a:rPr>
              <a:t>Pilot Channel failure – out of pilot coverage </a:t>
            </a:r>
            <a:r>
              <a:rPr lang="en-US" sz="2500" dirty="0"/>
              <a:t>(Possible </a:t>
            </a:r>
            <a:r>
              <a:rPr lang="en-US" sz="2500" dirty="0" err="1"/>
              <a:t>causes:Low</a:t>
            </a:r>
            <a:r>
              <a:rPr lang="en-US" sz="2500" dirty="0"/>
              <a:t> pilot channel power);</a:t>
            </a:r>
            <a:br>
              <a:rPr lang="en-US" sz="2500" dirty="0"/>
            </a:br>
            <a:r>
              <a:rPr lang="en-US" sz="2500" dirty="0">
                <a:solidFill>
                  <a:srgbClr val="FF0000"/>
                </a:solidFill>
              </a:rPr>
              <a:t>Pilot pollution </a:t>
            </a:r>
            <a:r>
              <a:rPr lang="en-US" sz="2500" dirty="0"/>
              <a:t>(Possible causes: No dominant cell);</a:t>
            </a:r>
            <a:br>
              <a:rPr lang="en-US" sz="2500" dirty="0"/>
            </a:br>
            <a:r>
              <a:rPr lang="en-US" sz="2500" dirty="0">
                <a:solidFill>
                  <a:srgbClr val="FF0000"/>
                </a:solidFill>
              </a:rPr>
              <a:t>Uplink and Coverage pilot imbalance </a:t>
            </a:r>
            <a:r>
              <a:rPr lang="en-US" sz="2500" dirty="0"/>
              <a:t>( Possible causes: Large pilot power, UE in compressed mode);</a:t>
            </a:r>
            <a:br>
              <a:rPr lang="en-US" sz="2500" dirty="0"/>
            </a:br>
            <a:r>
              <a:rPr lang="en-US" sz="2500" dirty="0">
                <a:solidFill>
                  <a:srgbClr val="FF0000"/>
                </a:solidFill>
              </a:rPr>
              <a:t>Uneven load distribution </a:t>
            </a:r>
            <a:r>
              <a:rPr lang="en-US" sz="2500" dirty="0"/>
              <a:t>(Possible cause: Homogenous pilot setting in an irregular network),</a:t>
            </a:r>
            <a:br>
              <a:rPr lang="en-US" sz="2500" dirty="0"/>
            </a:br>
            <a:r>
              <a:rPr lang="en-US" sz="2500" dirty="0">
                <a:solidFill>
                  <a:srgbClr val="FF0000"/>
                </a:solidFill>
              </a:rPr>
              <a:t>Random access procedure problem </a:t>
            </a:r>
            <a:r>
              <a:rPr lang="en-US" sz="2500" dirty="0"/>
              <a:t>(Possible cause: PRACH and Pilot coverage imbalance) Handover</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324415352"/>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4"/>
          <p:cNvSpPr>
            <a:spLocks noChangeArrowheads="1"/>
          </p:cNvSpPr>
          <p:nvPr/>
        </p:nvSpPr>
        <p:spPr bwMode="auto">
          <a:xfrm>
            <a:off x="1981200" y="4"/>
            <a:ext cx="8229600" cy="832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spcBef>
                <a:spcPct val="0"/>
              </a:spcBef>
              <a:buClrTx/>
              <a:buSzTx/>
              <a:buFontTx/>
              <a:buNone/>
            </a:pPr>
            <a:r>
              <a:rPr lang="en-US" sz="4000" b="1" dirty="0">
                <a:solidFill>
                  <a:srgbClr val="FF0000"/>
                </a:solidFill>
              </a:rPr>
              <a:t>Common Control Channel Power</a:t>
            </a:r>
          </a:p>
        </p:txBody>
      </p:sp>
      <p:sp>
        <p:nvSpPr>
          <p:cNvPr id="30723" name="Rectangle 17"/>
          <p:cNvSpPr>
            <a:spLocks noGrp="1" noChangeArrowheads="1"/>
          </p:cNvSpPr>
          <p:nvPr>
            <p:ph idx="1"/>
          </p:nvPr>
        </p:nvSpPr>
        <p:spPr>
          <a:xfrm>
            <a:off x="1509217" y="1138037"/>
            <a:ext cx="8576481" cy="880241"/>
          </a:xfrm>
          <a:noFill/>
        </p:spPr>
        <p:txBody>
          <a:bodyPr vert="horz" wrap="square" lIns="0" tIns="45720" rIns="91440" bIns="45720" rtlCol="0">
            <a:spAutoFit/>
          </a:bodyPr>
          <a:lstStyle/>
          <a:p>
            <a:pPr eaLnBrk="1" hangingPunct="1"/>
            <a:r>
              <a:rPr lang="hr-HR" sz="1600" b="1" dirty="0"/>
              <a:t>With increasing CPICH power – capacity directly decreasis, but common channels and power per each dedicated channel is calculated from CPICH</a:t>
            </a:r>
            <a:endParaRPr lang="en-US" sz="1600" b="1" dirty="0"/>
          </a:p>
          <a:p>
            <a:pPr eaLnBrk="1" hangingPunct="1"/>
            <a:r>
              <a:rPr lang="en-US" sz="1600" b="1" dirty="0"/>
              <a:t>At CPICH 30 </a:t>
            </a:r>
            <a:r>
              <a:rPr lang="en-US" sz="1600" b="1" dirty="0" err="1"/>
              <a:t>dBm</a:t>
            </a:r>
            <a:r>
              <a:rPr lang="en-US" sz="1600" b="1" dirty="0"/>
              <a:t>, the common channel will be configured as follow:</a:t>
            </a:r>
            <a:endParaRPr lang="hr-HR" sz="1600" b="1"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30724" name="Picture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007" y="2244893"/>
            <a:ext cx="11499887" cy="328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0725" name="Rectangle 19"/>
          <p:cNvSpPr>
            <a:spLocks noChangeArrowheads="1"/>
          </p:cNvSpPr>
          <p:nvPr/>
        </p:nvSpPr>
        <p:spPr bwMode="auto">
          <a:xfrm>
            <a:off x="1828800" y="5531513"/>
            <a:ext cx="8382000" cy="824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a:spAutoFit/>
          </a:bodyPr>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Clr>
                <a:schemeClr val="tx1"/>
              </a:buClr>
            </a:pPr>
            <a:endParaRPr lang="en-US" sz="1400" b="1" dirty="0"/>
          </a:p>
          <a:p>
            <a:pPr eaLnBrk="1" hangingPunct="1">
              <a:buClr>
                <a:schemeClr val="tx1"/>
              </a:buClr>
            </a:pPr>
            <a:r>
              <a:rPr lang="en-US" sz="1400" b="1" dirty="0" err="1"/>
              <a:t>MaximumTransmissionPowerDL</a:t>
            </a:r>
            <a:r>
              <a:rPr lang="en-US" sz="1400" b="1" dirty="0"/>
              <a:t> </a:t>
            </a:r>
            <a:r>
              <a:rPr lang="en-US" sz="1400" dirty="0"/>
              <a:t>is design to be equal with Nominal RBS Power</a:t>
            </a:r>
          </a:p>
          <a:p>
            <a:pPr eaLnBrk="1" hangingPunct="1">
              <a:buClr>
                <a:schemeClr val="tx1"/>
              </a:buClr>
            </a:pPr>
            <a:endParaRPr lang="hr-HR" sz="1400" b="1" dirty="0"/>
          </a:p>
        </p:txBody>
      </p:sp>
    </p:spTree>
    <p:extLst>
      <p:ext uri="{BB962C8B-B14F-4D97-AF65-F5344CB8AC3E}">
        <p14:creationId xmlns:p14="http://schemas.microsoft.com/office/powerpoint/2010/main" val="3141440917"/>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a:xfrm>
            <a:off x="1981200" y="4"/>
            <a:ext cx="8229600" cy="764275"/>
          </a:xfrm>
        </p:spPr>
        <p:txBody>
          <a:bodyPr/>
          <a:lstStyle/>
          <a:p>
            <a:pPr eaLnBrk="1" hangingPunct="1"/>
            <a:r>
              <a:rPr lang="en-US" b="1" dirty="0" smtClean="0">
                <a:solidFill>
                  <a:srgbClr val="FF0000"/>
                </a:solidFill>
              </a:rPr>
              <a:t>Common Channel on Downlink</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31747" name="Picture 31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565" y="945107"/>
            <a:ext cx="11648579" cy="3648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2216988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1981200" y="206850"/>
            <a:ext cx="8229600" cy="907576"/>
          </a:xfrm>
        </p:spPr>
        <p:txBody>
          <a:bodyPr/>
          <a:lstStyle/>
          <a:p>
            <a:pPr algn="ctr" eaLnBrk="1" hangingPunct="1"/>
            <a:r>
              <a:rPr lang="en-US" b="1" dirty="0" smtClean="0">
                <a:solidFill>
                  <a:srgbClr val="FF0000"/>
                </a:solidFill>
              </a:rPr>
              <a:t>Common Channel on Uplink</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32771" name="Picture 7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130" y="1223814"/>
            <a:ext cx="11941870" cy="1824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120936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1031170" name="Picture 2"/>
          <p:cNvPicPr>
            <a:picLocks noGrp="1" noChangeAspect="1" noChangeArrowheads="1"/>
          </p:cNvPicPr>
          <p:nvPr>
            <p:ph idx="1"/>
          </p:nvPr>
        </p:nvPicPr>
        <p:blipFill>
          <a:blip r:embed="rId2"/>
          <a:srcRect/>
          <a:stretch>
            <a:fillRect/>
          </a:stretch>
        </p:blipFill>
        <p:spPr bwMode="auto">
          <a:xfrm>
            <a:off x="3619809" y="2715562"/>
            <a:ext cx="4952381" cy="229523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1981200" y="4"/>
            <a:ext cx="8229600" cy="600501"/>
          </a:xfrm>
        </p:spPr>
        <p:txBody>
          <a:bodyPr>
            <a:normAutofit fontScale="90000"/>
          </a:bodyPr>
          <a:lstStyle/>
          <a:p>
            <a:pPr algn="ctr" eaLnBrk="1" hangingPunct="1"/>
            <a:r>
              <a:rPr lang="id-ID" b="1" dirty="0" smtClean="0">
                <a:solidFill>
                  <a:srgbClr val="FF0000"/>
                </a:solidFill>
              </a:rPr>
              <a:t>Common Channel on Uplink</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33795" name="Rectangle 5"/>
          <p:cNvSpPr>
            <a:spLocks noChangeArrowheads="1"/>
          </p:cNvSpPr>
          <p:nvPr/>
        </p:nvSpPr>
        <p:spPr bwMode="auto">
          <a:xfrm>
            <a:off x="1506940" y="937149"/>
            <a:ext cx="8839200" cy="1354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d-ID" b="1" dirty="0"/>
              <a:t>P_RACH</a:t>
            </a:r>
          </a:p>
          <a:p>
            <a:pPr eaLnBrk="1" hangingPunct="1"/>
            <a:endParaRPr lang="id-ID" b="1" u="sng" dirty="0"/>
          </a:p>
          <a:p>
            <a:pPr eaLnBrk="1" hangingPunct="1"/>
            <a:r>
              <a:rPr lang="id-ID" sz="1400" dirty="0"/>
              <a:t>The initial power on the PRACH - </a:t>
            </a:r>
            <a:r>
              <a:rPr lang="id-ID" sz="1400" u="sng" dirty="0"/>
              <a:t>the power of the first preamble</a:t>
            </a:r>
            <a:r>
              <a:rPr lang="id-ID" sz="1400" dirty="0"/>
              <a:t> - is determined according to equation </a:t>
            </a:r>
          </a:p>
          <a:p>
            <a:pPr eaLnBrk="1" hangingPunct="1"/>
            <a:endParaRPr lang="id-ID" sz="1400" dirty="0"/>
          </a:p>
          <a:p>
            <a:pPr eaLnBrk="1" hangingPunct="1"/>
            <a:r>
              <a:rPr lang="id-ID" dirty="0"/>
              <a:t>P_PRACH = L_PCPICH + RTWP + </a:t>
            </a:r>
            <a:r>
              <a:rPr lang="id-ID" b="1" dirty="0"/>
              <a:t>constantValueCprach</a:t>
            </a:r>
            <a:r>
              <a:rPr lang="id-ID" dirty="0"/>
              <a:t> </a:t>
            </a:r>
            <a:r>
              <a:rPr lang="id-ID" b="1" dirty="0">
                <a:solidFill>
                  <a:srgbClr val="FF0000"/>
                </a:solidFill>
              </a:rPr>
              <a:t>(-27dB)</a:t>
            </a:r>
            <a:endParaRPr lang="id-ID" sz="1400" dirty="0">
              <a:solidFill>
                <a:srgbClr val="FF0000"/>
              </a:solidFill>
            </a:endParaRPr>
          </a:p>
        </p:txBody>
      </p:sp>
      <p:graphicFrame>
        <p:nvGraphicFramePr>
          <p:cNvPr id="233528" name="Group 56"/>
          <p:cNvGraphicFramePr>
            <a:graphicFrameLocks noGrp="1"/>
          </p:cNvGraphicFramePr>
          <p:nvPr>
            <p:extLst>
              <p:ext uri="{D42A27DB-BD31-4B8C-83A1-F6EECF244321}">
                <p14:modId xmlns:p14="http://schemas.microsoft.com/office/powerpoint/2010/main" val="4151589905"/>
              </p:ext>
            </p:extLst>
          </p:nvPr>
        </p:nvGraphicFramePr>
        <p:xfrm>
          <a:off x="1201004" y="2780732"/>
          <a:ext cx="9553434" cy="2391770"/>
        </p:xfrm>
        <a:graphic>
          <a:graphicData uri="http://schemas.openxmlformats.org/drawingml/2006/table">
            <a:tbl>
              <a:tblPr/>
              <a:tblGrid>
                <a:gridCol w="2388359">
                  <a:extLst>
                    <a:ext uri="{9D8B030D-6E8A-4147-A177-3AD203B41FA5}">
                      <a16:colId xmlns:a16="http://schemas.microsoft.com/office/drawing/2014/main" val="20000"/>
                    </a:ext>
                  </a:extLst>
                </a:gridCol>
                <a:gridCol w="7165075">
                  <a:extLst>
                    <a:ext uri="{9D8B030D-6E8A-4147-A177-3AD203B41FA5}">
                      <a16:colId xmlns:a16="http://schemas.microsoft.com/office/drawing/2014/main" val="20001"/>
                    </a:ext>
                  </a:extLst>
                </a:gridCol>
              </a:tblGrid>
              <a:tr h="701036">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Verdana" panose="020B0604030504040204" pitchFamily="34" charset="0"/>
                          <a:cs typeface="Arial" panose="020B0604020202020204" pitchFamily="34" charset="0"/>
                        </a:rPr>
                        <a:t>L_PCPICH </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Verdana" panose="020B0604030504040204" pitchFamily="34" charset="0"/>
                          <a:cs typeface="Arial" panose="020B0604020202020204" pitchFamily="34" charset="0"/>
                        </a:rPr>
                        <a:t>: is the path loss estimated by the UE based on knowing the  transmitted and received PCPICH power.</a:t>
                      </a:r>
                      <a:endParaRPr kumimoji="0" 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01036">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0" i="0" u="none" strike="noStrike" cap="none" normalizeH="0" baseline="0" dirty="0" smtClean="0">
                          <a:ln>
                            <a:noFill/>
                          </a:ln>
                          <a:solidFill>
                            <a:srgbClr val="000000"/>
                          </a:solidFill>
                          <a:effectLst/>
                          <a:latin typeface="Verdana" panose="020B0604030504040204" pitchFamily="34" charset="0"/>
                          <a:cs typeface="Arial" panose="020B0604020202020204" pitchFamily="34" charset="0"/>
                        </a:rPr>
                        <a:t>RTWP</a:t>
                      </a:r>
                      <a:endParaRPr kumimoji="0" lang="en-US" sz="12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Verdana" panose="020B0604030504040204" pitchFamily="34" charset="0"/>
                          <a:cs typeface="Arial" panose="020B0604020202020204" pitchFamily="34" charset="0"/>
                        </a:rPr>
                        <a:t>: is the Received Total Wideband Power (uplink interference) level measured by the RBS. </a:t>
                      </a:r>
                      <a:endParaRPr kumimoji="0" 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989698">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smtClean="0">
                          <a:ln>
                            <a:noFill/>
                          </a:ln>
                          <a:solidFill>
                            <a:srgbClr val="000000"/>
                          </a:solidFill>
                          <a:effectLst/>
                          <a:latin typeface="Verdana" panose="020B0604030504040204" pitchFamily="34" charset="0"/>
                          <a:cs typeface="Arial" panose="020B0604020202020204" pitchFamily="34" charset="0"/>
                        </a:rPr>
                        <a:t>constantValueCprach </a:t>
                      </a:r>
                      <a:endParaRPr kumimoji="0" lang="en-US" sz="1200" b="0" i="0" u="none" strike="noStrike" cap="none" normalizeH="0" baseline="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smtClean="0">
                          <a:ln>
                            <a:noFill/>
                          </a:ln>
                          <a:solidFill>
                            <a:srgbClr val="000000"/>
                          </a:solidFill>
                          <a:effectLst/>
                          <a:latin typeface="Verdana" panose="020B0604030504040204" pitchFamily="34" charset="0"/>
                          <a:cs typeface="Arial" panose="020B0604020202020204" pitchFamily="34" charset="0"/>
                        </a:rPr>
                        <a:t>: is used by the UE to calculate the initial power on the PRACH . This parameter is configurable and decides at which level below RTWP preamble ramping will start</a:t>
                      </a:r>
                      <a:endParaRPr kumimoji="0" lang="en-US" sz="14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endParaRPr>
                    </a:p>
                  </a:txBody>
                  <a:tcPr marT="45736" marB="4573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3" name="Rectangle 2"/>
          <p:cNvSpPr/>
          <p:nvPr/>
        </p:nvSpPr>
        <p:spPr>
          <a:xfrm>
            <a:off x="367160" y="5574013"/>
            <a:ext cx="11118763" cy="646331"/>
          </a:xfrm>
          <a:prstGeom prst="rect">
            <a:avLst/>
          </a:prstGeom>
        </p:spPr>
        <p:txBody>
          <a:bodyPr wrap="square">
            <a:spAutoFit/>
          </a:bodyPr>
          <a:lstStyle/>
          <a:p>
            <a:r>
              <a:rPr lang="en-US" sz="1200" b="1" dirty="0">
                <a:solidFill>
                  <a:schemeClr val="tx2"/>
                </a:solidFill>
                <a:latin typeface="Tahoma" panose="020B0604030504040204" pitchFamily="34" charset="0"/>
              </a:rPr>
              <a:t>Received Total Wideband Power </a:t>
            </a:r>
            <a:r>
              <a:rPr lang="en-US" sz="1200" b="1" dirty="0" smtClean="0">
                <a:solidFill>
                  <a:schemeClr val="tx2"/>
                </a:solidFill>
                <a:latin typeface="Tahoma" panose="020B0604030504040204" pitchFamily="34" charset="0"/>
              </a:rPr>
              <a:t>(RTWP)</a:t>
            </a:r>
            <a:endParaRPr lang="en-US" sz="1200" dirty="0">
              <a:solidFill>
                <a:schemeClr val="tx2"/>
              </a:solidFill>
              <a:latin typeface="Tahoma" panose="020B0604030504040204" pitchFamily="34" charset="0"/>
            </a:endParaRPr>
          </a:p>
          <a:p>
            <a:r>
              <a:rPr lang="en-US" sz="1200" dirty="0">
                <a:solidFill>
                  <a:srgbClr val="000000"/>
                </a:solidFill>
                <a:latin typeface="Tahoma" panose="020B0604030504040204" pitchFamily="34" charset="0"/>
              </a:rPr>
              <a:t>All transmissions in the uplink contribute to the increase in uplink noise, or Received Total Wideband Power (RTWP). To limit the interference a UE can create, the parameter </a:t>
            </a:r>
            <a:r>
              <a:rPr lang="en-US" sz="1200" b="1" dirty="0" err="1">
                <a:solidFill>
                  <a:srgbClr val="000000"/>
                </a:solidFill>
                <a:latin typeface="Tahoma" panose="020B0604030504040204" pitchFamily="34" charset="0"/>
              </a:rPr>
              <a:t>maxTxPwrUl</a:t>
            </a:r>
            <a:r>
              <a:rPr lang="en-US" sz="1200" b="1" dirty="0">
                <a:solidFill>
                  <a:srgbClr val="000000"/>
                </a:solidFill>
                <a:latin typeface="Tahoma" panose="020B0604030504040204" pitchFamily="34" charset="0"/>
              </a:rPr>
              <a:t> </a:t>
            </a:r>
            <a:r>
              <a:rPr lang="en-US" sz="1200" dirty="0">
                <a:solidFill>
                  <a:srgbClr val="000000"/>
                </a:solidFill>
                <a:latin typeface="Tahoma" panose="020B0604030504040204" pitchFamily="34" charset="0"/>
              </a:rPr>
              <a:t>is used to control the maximum power the UE can transmit. This parameter is typically configured to be 24 </a:t>
            </a:r>
            <a:r>
              <a:rPr lang="en-US" sz="1200" dirty="0" err="1">
                <a:solidFill>
                  <a:srgbClr val="000000"/>
                </a:solidFill>
                <a:latin typeface="Tahoma" panose="020B0604030504040204" pitchFamily="34" charset="0"/>
              </a:rPr>
              <a:t>dBm</a:t>
            </a:r>
            <a:r>
              <a:rPr lang="en-US" sz="1200" dirty="0">
                <a:solidFill>
                  <a:srgbClr val="000000"/>
                </a:solidFill>
                <a:latin typeface="Tahoma" panose="020B0604030504040204" pitchFamily="34" charset="0"/>
              </a:rPr>
              <a:t> for a Class 3 UE. </a:t>
            </a:r>
            <a:endParaRPr lang="en-US" sz="1200" dirty="0"/>
          </a:p>
        </p:txBody>
      </p:sp>
    </p:spTree>
    <p:extLst>
      <p:ext uri="{BB962C8B-B14F-4D97-AF65-F5344CB8AC3E}">
        <p14:creationId xmlns:p14="http://schemas.microsoft.com/office/powerpoint/2010/main" val="203203561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1981200" y="4"/>
            <a:ext cx="8229600" cy="846161"/>
          </a:xfrm>
        </p:spPr>
        <p:txBody>
          <a:bodyPr/>
          <a:lstStyle/>
          <a:p>
            <a:pPr algn="ctr" eaLnBrk="1" hangingPunct="1"/>
            <a:r>
              <a:rPr lang="id-ID" b="1" dirty="0" smtClean="0">
                <a:solidFill>
                  <a:srgbClr val="FF0000"/>
                </a:solidFill>
              </a:rPr>
              <a:t>Common Channel on Uplink</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34819" name="Rectangle 3"/>
          <p:cNvSpPr>
            <a:spLocks noChangeArrowheads="1"/>
          </p:cNvSpPr>
          <p:nvPr/>
        </p:nvSpPr>
        <p:spPr bwMode="auto">
          <a:xfrm>
            <a:off x="220640" y="846165"/>
            <a:ext cx="1175072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marL="342900" indent="-342900">
              <a:defRPr>
                <a:solidFill>
                  <a:schemeClr val="tx1"/>
                </a:solidFill>
                <a:latin typeface="Arial" panose="020B0604020202020204" pitchFamily="34" charset="0"/>
                <a:cs typeface="Arial" panose="020B0604020202020204" pitchFamily="34" charset="0"/>
              </a:defRPr>
            </a:lvl1pPr>
            <a:lvl2pPr marL="800100" indent="-342900">
              <a:defRPr>
                <a:solidFill>
                  <a:schemeClr val="tx1"/>
                </a:solidFill>
                <a:latin typeface="Arial" panose="020B0604020202020204" pitchFamily="34" charset="0"/>
                <a:cs typeface="Arial" panose="020B0604020202020204" pitchFamily="34" charset="0"/>
              </a:defRPr>
            </a:lvl2pPr>
            <a:lvl3pPr marL="1257300" indent="-342900">
              <a:defRPr>
                <a:solidFill>
                  <a:schemeClr val="tx1"/>
                </a:solidFill>
                <a:latin typeface="Arial" panose="020B0604020202020204" pitchFamily="34" charset="0"/>
                <a:cs typeface="Arial" panose="020B0604020202020204" pitchFamily="34" charset="0"/>
              </a:defRPr>
            </a:lvl3pPr>
            <a:lvl4pPr marL="1714500" indent="-342900">
              <a:defRPr>
                <a:solidFill>
                  <a:schemeClr val="tx1"/>
                </a:solidFill>
                <a:latin typeface="Arial" panose="020B0604020202020204" pitchFamily="34" charset="0"/>
                <a:cs typeface="Arial" panose="020B0604020202020204" pitchFamily="34" charset="0"/>
              </a:defRPr>
            </a:lvl4pPr>
            <a:lvl5pPr marL="2171700" indent="-342900">
              <a:defRPr>
                <a:solidFill>
                  <a:schemeClr val="tx1"/>
                </a:solidFill>
                <a:latin typeface="Arial" panose="020B0604020202020204" pitchFamily="34" charset="0"/>
                <a:cs typeface="Arial" panose="020B0604020202020204" pitchFamily="34" charset="0"/>
              </a:defRPr>
            </a:lvl5pPr>
            <a:lvl6pPr marL="26289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30861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5433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4000500" indent="-3429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eaLnBrk="1" hangingPunct="1"/>
            <a:r>
              <a:rPr lang="id-ID" b="1" u="sng" dirty="0"/>
              <a:t>POWER RAMP ON RACH</a:t>
            </a:r>
          </a:p>
          <a:p>
            <a:pPr eaLnBrk="1" hangingPunct="1"/>
            <a:endParaRPr lang="id-ID" b="1" u="sng" dirty="0"/>
          </a:p>
          <a:p>
            <a:r>
              <a:rPr lang="id-ID" sz="1600" dirty="0"/>
              <a:t>To reach an appropriate received power level at the RBS, the UE uses preamble ramping. This procedure consists of the following steps:</a:t>
            </a:r>
          </a:p>
          <a:p>
            <a:pPr>
              <a:buFontTx/>
              <a:buChar char="•"/>
            </a:pPr>
            <a:r>
              <a:rPr lang="id-ID" sz="1600" dirty="0"/>
              <a:t>  The UE transmits a preamble. </a:t>
            </a:r>
          </a:p>
          <a:p>
            <a:pPr>
              <a:buFontTx/>
              <a:buChar char="•"/>
            </a:pPr>
            <a:r>
              <a:rPr lang="id-ID" sz="1600" dirty="0"/>
              <a:t>  As soon as the RBS properly detects the preamble, it sends an Acknowledgement Indicator (AI) on the AICH. </a:t>
            </a:r>
          </a:p>
          <a:p>
            <a:pPr>
              <a:buFontTx/>
              <a:buChar char="•"/>
            </a:pPr>
            <a:r>
              <a:rPr lang="id-ID" sz="1600" dirty="0"/>
              <a:t>  While not receiving any AI, the UE transmits a new preamble, increasing the transmission power with respect to the previous one by the configurable parameter </a:t>
            </a:r>
            <a:r>
              <a:rPr lang="id-ID" sz="1600" b="1" dirty="0"/>
              <a:t>powerOffsetP0</a:t>
            </a:r>
            <a:r>
              <a:rPr lang="id-ID" sz="1600" b="1" dirty="0">
                <a:solidFill>
                  <a:srgbClr val="FF0000"/>
                </a:solidFill>
              </a:rPr>
              <a:t>.(3dB)</a:t>
            </a:r>
            <a:r>
              <a:rPr lang="id-ID" sz="1600" dirty="0"/>
              <a:t> </a:t>
            </a:r>
          </a:p>
          <a:p>
            <a:pPr>
              <a:buFontTx/>
              <a:buChar char="•"/>
            </a:pPr>
            <a:r>
              <a:rPr lang="id-ID" sz="1600" dirty="0"/>
              <a:t>  As soon as the UE receives an AI, it sends the PRACH message part. The power of the control part of the random access message is determined by the power of the last transmitted preamble and by a configurable offset </a:t>
            </a:r>
            <a:r>
              <a:rPr lang="id-ID" sz="1600" b="1" dirty="0"/>
              <a:t>powerOffsetPpm</a:t>
            </a:r>
            <a:r>
              <a:rPr lang="id-ID" sz="1600" b="1" dirty="0">
                <a:solidFill>
                  <a:srgbClr val="FF0000"/>
                </a:solidFill>
              </a:rPr>
              <a:t>.(- 4dB)</a:t>
            </a:r>
            <a:r>
              <a:rPr lang="id-ID" sz="1600" dirty="0"/>
              <a:t> The power of the data part of the PRACH message is determined by the gain factors for PRACH, which is included in System Information. </a:t>
            </a:r>
            <a:endParaRPr lang="id-ID" sz="1600" dirty="0">
              <a:solidFill>
                <a:srgbClr val="FF0000"/>
              </a:solidFill>
            </a:endParaRPr>
          </a:p>
        </p:txBody>
      </p:sp>
    </p:spTree>
    <p:extLst>
      <p:ext uri="{BB962C8B-B14F-4D97-AF65-F5344CB8AC3E}">
        <p14:creationId xmlns:p14="http://schemas.microsoft.com/office/powerpoint/2010/main" val="179967240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1981200" y="262813"/>
            <a:ext cx="8229600" cy="777922"/>
          </a:xfrm>
        </p:spPr>
        <p:txBody>
          <a:bodyPr/>
          <a:lstStyle/>
          <a:p>
            <a:pPr algn="ctr" eaLnBrk="1" hangingPunct="1"/>
            <a:r>
              <a:rPr lang="en-US" b="1" dirty="0" smtClean="0">
                <a:solidFill>
                  <a:srgbClr val="FF0000"/>
                </a:solidFill>
              </a:rPr>
              <a:t>Common Channel on Uplink</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35843" name="Rectangle 4"/>
          <p:cNvSpPr>
            <a:spLocks noChangeArrowheads="1"/>
          </p:cNvSpPr>
          <p:nvPr/>
        </p:nvSpPr>
        <p:spPr bwMode="auto">
          <a:xfrm>
            <a:off x="214953" y="1603615"/>
            <a:ext cx="6131256" cy="356206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lstStyle>
            <a:lvl1pPr marL="342900" indent="-3429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eaLnBrk="1" hangingPunct="1">
              <a:buFont typeface="Wingdings" panose="05000000000000000000" pitchFamily="2" charset="2"/>
              <a:buNone/>
            </a:pPr>
            <a:r>
              <a:rPr lang="en-US" sz="1800" b="1" u="sng" dirty="0"/>
              <a:t>POWER RAMP ON RACH</a:t>
            </a:r>
            <a:endParaRPr lang="en-US" sz="1800" dirty="0"/>
          </a:p>
          <a:p>
            <a:pPr eaLnBrk="1" hangingPunct="1"/>
            <a:r>
              <a:rPr lang="en-US" sz="1600" b="1" dirty="0" err="1"/>
              <a:t>preambleRetransMax</a:t>
            </a:r>
            <a:r>
              <a:rPr lang="en-US" sz="1600" b="1" dirty="0"/>
              <a:t> </a:t>
            </a:r>
            <a:r>
              <a:rPr lang="en-US" sz="1600" b="1" dirty="0">
                <a:solidFill>
                  <a:srgbClr val="FF0000"/>
                </a:solidFill>
              </a:rPr>
              <a:t>(8)</a:t>
            </a:r>
            <a:r>
              <a:rPr lang="en-US" dirty="0"/>
              <a:t> </a:t>
            </a:r>
            <a:r>
              <a:rPr lang="en-US" sz="1600" dirty="0"/>
              <a:t> parameter determines how many times PRACH preamble can be sent within one preamble ramping cycle (SIB5&amp;6)</a:t>
            </a:r>
          </a:p>
          <a:p>
            <a:pPr eaLnBrk="1" hangingPunct="1"/>
            <a:r>
              <a:rPr lang="en-US" sz="1600" b="1" dirty="0" err="1"/>
              <a:t>maxPreambleCycle</a:t>
            </a:r>
            <a:r>
              <a:rPr lang="en-US" sz="1600" b="1" dirty="0"/>
              <a:t> </a:t>
            </a:r>
            <a:r>
              <a:rPr lang="en-US" sz="1600" b="1" dirty="0">
                <a:solidFill>
                  <a:srgbClr val="FF0000"/>
                </a:solidFill>
              </a:rPr>
              <a:t>(4)</a:t>
            </a:r>
            <a:r>
              <a:rPr lang="en-US" dirty="0"/>
              <a:t> </a:t>
            </a:r>
            <a:r>
              <a:rPr lang="en-US" sz="1600" dirty="0"/>
              <a:t> defines how many times the PRACH preamble ramping cycle procedure can be repeated before UE MAC reports a failure on RACH transmission to higher layers (SIB5&amp;6)</a:t>
            </a:r>
          </a:p>
        </p:txBody>
      </p:sp>
      <p:pic>
        <p:nvPicPr>
          <p:cNvPr id="3584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46211" y="1453489"/>
            <a:ext cx="5595583" cy="35611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542767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1981200" y="4"/>
            <a:ext cx="8229600" cy="750887"/>
          </a:xfrm>
        </p:spPr>
        <p:txBody>
          <a:bodyPr>
            <a:normAutofit fontScale="90000"/>
          </a:bodyPr>
          <a:lstStyle/>
          <a:p>
            <a:pPr algn="ctr" eaLnBrk="1" hangingPunct="1"/>
            <a:r>
              <a:rPr lang="id-ID" b="1" dirty="0" smtClean="0">
                <a:solidFill>
                  <a:srgbClr val="FF0000"/>
                </a:solidFill>
              </a:rPr>
              <a:t>Common Channel on Uplink</a:t>
            </a:r>
          </a:p>
        </p:txBody>
      </p:sp>
      <p:sp>
        <p:nvSpPr>
          <p:cNvPr id="36867" name="Rectangle 5"/>
          <p:cNvSpPr>
            <a:spLocks noGrp="1" noChangeArrowheads="1"/>
          </p:cNvSpPr>
          <p:nvPr>
            <p:ph idx="1"/>
          </p:nvPr>
        </p:nvSpPr>
        <p:spPr>
          <a:xfrm>
            <a:off x="791572" y="981075"/>
            <a:ext cx="11136573" cy="1484312"/>
          </a:xfrm>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lgn="ctr">
                <a:solidFill>
                  <a:schemeClr val="tx1"/>
                </a:solidFill>
                <a:miter lim="800000"/>
                <a:headEnd/>
                <a:tailEnd/>
              </a14:hiddenLine>
            </a:ext>
          </a:extLst>
        </p:spPr>
        <p:txBody>
          <a:bodyPr vert="horz" lIns="90488" tIns="44450" rIns="90488" bIns="44450" rtlCol="0">
            <a:noAutofit/>
          </a:bodyPr>
          <a:lstStyle/>
          <a:p>
            <a:pPr eaLnBrk="1" hangingPunct="1">
              <a:lnSpc>
                <a:spcPct val="90000"/>
              </a:lnSpc>
            </a:pPr>
            <a:r>
              <a:rPr lang="id-ID" sz="1800" dirty="0"/>
              <a:t>In average coverage conditions the RRC Connection Setup performance can be improved by tuning the open loop power control parameters</a:t>
            </a:r>
          </a:p>
          <a:p>
            <a:pPr eaLnBrk="1" hangingPunct="1">
              <a:lnSpc>
                <a:spcPct val="90000"/>
              </a:lnSpc>
            </a:pPr>
            <a:r>
              <a:rPr lang="id-ID" sz="1800" dirty="0"/>
              <a:t>These parameters are</a:t>
            </a:r>
          </a:p>
          <a:p>
            <a:pPr lvl="1" eaLnBrk="1" hangingPunct="1">
              <a:lnSpc>
                <a:spcPct val="90000"/>
              </a:lnSpc>
            </a:pPr>
            <a:r>
              <a:rPr lang="id-ID" sz="1800" b="1" dirty="0"/>
              <a:t>preambleRetransMax and</a:t>
            </a:r>
            <a:r>
              <a:rPr lang="id-ID" sz="1800" dirty="0"/>
              <a:t> &amp; </a:t>
            </a:r>
            <a:r>
              <a:rPr lang="id-ID" sz="1800" b="1" dirty="0"/>
              <a:t>maxPreambleCycle</a:t>
            </a:r>
          </a:p>
          <a:p>
            <a:pPr lvl="1" eaLnBrk="1" hangingPunct="1">
              <a:lnSpc>
                <a:spcPct val="90000"/>
              </a:lnSpc>
            </a:pPr>
            <a:r>
              <a:rPr lang="id-ID" sz="1800" b="1" dirty="0"/>
              <a:t>powerOffsetPpm</a:t>
            </a:r>
            <a:endParaRPr lang="id-ID" sz="1800" dirty="0"/>
          </a:p>
          <a:p>
            <a:pPr lvl="1" eaLnBrk="1" hangingPunct="1">
              <a:lnSpc>
                <a:spcPct val="90000"/>
              </a:lnSpc>
            </a:pPr>
            <a:r>
              <a:rPr lang="id-ID" sz="1800" b="1" dirty="0"/>
              <a:t>powerOffsetP0</a:t>
            </a:r>
            <a:endParaRPr lang="id-ID" sz="1800" u="sng"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grpSp>
        <p:nvGrpSpPr>
          <p:cNvPr id="36868" name="Group 55"/>
          <p:cNvGrpSpPr>
            <a:grpSpLocks/>
          </p:cNvGrpSpPr>
          <p:nvPr/>
        </p:nvGrpSpPr>
        <p:grpSpPr bwMode="auto">
          <a:xfrm>
            <a:off x="1504952" y="3446463"/>
            <a:ext cx="9136063" cy="3419474"/>
            <a:chOff x="-12" y="2171"/>
            <a:chExt cx="5755" cy="2154"/>
          </a:xfrm>
        </p:grpSpPr>
        <p:sp>
          <p:nvSpPr>
            <p:cNvPr id="36869" name="Rectangle 44"/>
            <p:cNvSpPr>
              <a:spLocks noChangeArrowheads="1"/>
            </p:cNvSpPr>
            <p:nvPr/>
          </p:nvSpPr>
          <p:spPr bwMode="auto">
            <a:xfrm>
              <a:off x="1286" y="3935"/>
              <a:ext cx="2410" cy="390"/>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lnSpc>
                  <a:spcPct val="90000"/>
                </a:lnSpc>
                <a:spcBef>
                  <a:spcPct val="0"/>
                </a:spcBef>
                <a:buClrTx/>
                <a:buSzTx/>
                <a:buFontTx/>
                <a:buNone/>
              </a:pPr>
              <a:r>
                <a:rPr lang="id-ID" sz="1400" b="1" dirty="0"/>
                <a:t>maxPreambleCycle</a:t>
              </a:r>
              <a:endParaRPr lang="id-ID" sz="1400" dirty="0">
                <a:latin typeface="Rotis Sans Serif for Nokia" pitchFamily="34" charset="0"/>
              </a:endParaRPr>
            </a:p>
            <a:p>
              <a:pPr algn="ctr">
                <a:lnSpc>
                  <a:spcPct val="90000"/>
                </a:lnSpc>
                <a:spcBef>
                  <a:spcPct val="0"/>
                </a:spcBef>
                <a:buClrTx/>
                <a:buSzTx/>
                <a:buFontTx/>
                <a:buNone/>
              </a:pPr>
              <a:r>
                <a:rPr lang="id-ID" sz="1200" dirty="0">
                  <a:latin typeface="Rotis Sans Serif for Nokia" pitchFamily="34" charset="0"/>
                </a:rPr>
                <a:t># preamble power ramping cycles that can be done before RACH transmission failure is reported</a:t>
              </a:r>
            </a:p>
          </p:txBody>
        </p:sp>
        <p:sp>
          <p:nvSpPr>
            <p:cNvPr id="36870" name="Line 6"/>
            <p:cNvSpPr>
              <a:spLocks noChangeShapeType="1"/>
            </p:cNvSpPr>
            <p:nvPr/>
          </p:nvSpPr>
          <p:spPr bwMode="auto">
            <a:xfrm flipV="1">
              <a:off x="400" y="2640"/>
              <a:ext cx="5306" cy="12"/>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71" name="Line 7"/>
            <p:cNvSpPr>
              <a:spLocks noChangeShapeType="1"/>
            </p:cNvSpPr>
            <p:nvPr/>
          </p:nvSpPr>
          <p:spPr bwMode="auto">
            <a:xfrm>
              <a:off x="401" y="3381"/>
              <a:ext cx="5305" cy="27"/>
            </a:xfrm>
            <a:prstGeom prst="line">
              <a:avLst/>
            </a:prstGeom>
            <a:noFill/>
            <a:ln w="28575">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72" name="Rectangle 8"/>
            <p:cNvSpPr>
              <a:spLocks noChangeArrowheads="1"/>
            </p:cNvSpPr>
            <p:nvPr/>
          </p:nvSpPr>
          <p:spPr bwMode="auto">
            <a:xfrm>
              <a:off x="5186" y="2855"/>
              <a:ext cx="500" cy="525"/>
            </a:xfrm>
            <a:prstGeom prst="rect">
              <a:avLst/>
            </a:prstGeom>
            <a:solidFill>
              <a:srgbClr val="063DE8"/>
            </a:solidFill>
            <a:ln>
              <a:noFill/>
            </a:ln>
            <a:effectLst>
              <a:prstShdw prst="shdw17" dist="17961" dir="2700000">
                <a:srgbClr val="04258B"/>
              </a:prstShdw>
            </a:effectLst>
            <a:extLst>
              <a:ext uri="{91240B29-F687-4F45-9708-019B960494DF}">
                <a14:hiddenLine xmlns:a14="http://schemas.microsoft.com/office/drawing/2010/main" w="12700">
                  <a:solidFill>
                    <a:schemeClr val="tx1"/>
                  </a:solidFill>
                  <a:miter lim="800000"/>
                  <a:headEnd/>
                  <a:tailEnd/>
                </a14:hiddenLine>
              </a:ext>
            </a:extLst>
          </p:spPr>
          <p:txBody>
            <a:bodyPr wrap="none" lIns="92075" tIns="46038" rIns="92075" bIns="46038"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spcBef>
                  <a:spcPct val="0"/>
                </a:spcBef>
                <a:buClrTx/>
                <a:buSzTx/>
                <a:buFontTx/>
                <a:buNone/>
              </a:pPr>
              <a:r>
                <a:rPr lang="id-ID" sz="1600">
                  <a:solidFill>
                    <a:schemeClr val="bg1"/>
                  </a:solidFill>
                  <a:latin typeface="Rotis Sans Serif for Nokia" pitchFamily="34" charset="0"/>
                </a:rPr>
                <a:t>   </a:t>
              </a:r>
            </a:p>
          </p:txBody>
        </p:sp>
        <p:sp>
          <p:nvSpPr>
            <p:cNvPr id="36873" name="Rectangle 9"/>
            <p:cNvSpPr>
              <a:spLocks noChangeArrowheads="1"/>
            </p:cNvSpPr>
            <p:nvPr/>
          </p:nvSpPr>
          <p:spPr bwMode="auto">
            <a:xfrm>
              <a:off x="566" y="3152"/>
              <a:ext cx="188" cy="232"/>
            </a:xfrm>
            <a:prstGeom prst="rect">
              <a:avLst/>
            </a:prstGeom>
            <a:solidFill>
              <a:srgbClr val="CCCC00"/>
            </a:solidFill>
            <a:ln>
              <a:noFill/>
            </a:ln>
            <a:effectLst>
              <a:prstShdw prst="shdw17" dist="17961" dir="2700000">
                <a:srgbClr val="7A7A00"/>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74" name="Rectangle 10"/>
            <p:cNvSpPr>
              <a:spLocks noChangeArrowheads="1"/>
            </p:cNvSpPr>
            <p:nvPr/>
          </p:nvSpPr>
          <p:spPr bwMode="auto">
            <a:xfrm>
              <a:off x="936" y="2807"/>
              <a:ext cx="279"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id-ID" sz="900">
                <a:latin typeface="Rotis Sans Serif for Nokia" pitchFamily="34" charset="0"/>
              </a:endParaRPr>
            </a:p>
            <a:p>
              <a:pPr>
                <a:spcBef>
                  <a:spcPct val="0"/>
                </a:spcBef>
                <a:buClrTx/>
                <a:buSzTx/>
                <a:buFontTx/>
                <a:buNone/>
              </a:pPr>
              <a:r>
                <a:rPr lang="id-ID" sz="900">
                  <a:latin typeface="Rotis Sans Serif for Nokia" pitchFamily="34" charset="0"/>
                </a:rPr>
                <a:t>        </a:t>
              </a:r>
              <a:endParaRPr lang="id-ID" sz="600">
                <a:latin typeface="Rotis Sans Serif for Nokia" pitchFamily="34" charset="0"/>
              </a:endParaRPr>
            </a:p>
          </p:txBody>
        </p:sp>
        <p:sp>
          <p:nvSpPr>
            <p:cNvPr id="36875" name="Rectangle 11"/>
            <p:cNvSpPr>
              <a:spLocks noChangeArrowheads="1"/>
            </p:cNvSpPr>
            <p:nvPr/>
          </p:nvSpPr>
          <p:spPr bwMode="auto">
            <a:xfrm>
              <a:off x="36" y="2359"/>
              <a:ext cx="69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600" b="1">
                  <a:latin typeface="Rotis Sans Serif for Nokia" pitchFamily="34" charset="0"/>
                </a:rPr>
                <a:t>Downlink</a:t>
              </a:r>
            </a:p>
            <a:p>
              <a:pPr>
                <a:spcBef>
                  <a:spcPct val="0"/>
                </a:spcBef>
                <a:buClrTx/>
                <a:buSzTx/>
                <a:buFontTx/>
                <a:buNone/>
              </a:pPr>
              <a:r>
                <a:rPr lang="id-ID" sz="1600" b="1">
                  <a:latin typeface="Rotis Sans Serif for Nokia" pitchFamily="34" charset="0"/>
                </a:rPr>
                <a:t>BS</a:t>
              </a:r>
            </a:p>
          </p:txBody>
        </p:sp>
        <p:sp>
          <p:nvSpPr>
            <p:cNvPr id="36876" name="Rectangle 12"/>
            <p:cNvSpPr>
              <a:spLocks noChangeArrowheads="1"/>
            </p:cNvSpPr>
            <p:nvPr/>
          </p:nvSpPr>
          <p:spPr bwMode="auto">
            <a:xfrm>
              <a:off x="4779" y="2171"/>
              <a:ext cx="964"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600">
                  <a:latin typeface="Rotis Sans Serif for Nokia" pitchFamily="34" charset="0"/>
                </a:rPr>
                <a:t>L1 ACK / AICH</a:t>
              </a:r>
            </a:p>
          </p:txBody>
        </p:sp>
        <p:sp>
          <p:nvSpPr>
            <p:cNvPr id="36877" name="Rectangle 13"/>
            <p:cNvSpPr>
              <a:spLocks noChangeArrowheads="1"/>
            </p:cNvSpPr>
            <p:nvPr/>
          </p:nvSpPr>
          <p:spPr bwMode="auto">
            <a:xfrm>
              <a:off x="1" y="3262"/>
              <a:ext cx="84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600" b="1">
                  <a:latin typeface="Rotis Sans Serif for Nokia" pitchFamily="34" charset="0"/>
                </a:rPr>
                <a:t>Uplink</a:t>
              </a:r>
            </a:p>
            <a:p>
              <a:pPr>
                <a:spcBef>
                  <a:spcPct val="0"/>
                </a:spcBef>
                <a:buClrTx/>
                <a:buSzTx/>
                <a:buFontTx/>
                <a:buNone/>
              </a:pPr>
              <a:r>
                <a:rPr lang="id-ID" sz="1600" b="1">
                  <a:latin typeface="Rotis Sans Serif for Nokia" pitchFamily="34" charset="0"/>
                </a:rPr>
                <a:t>MS</a:t>
              </a:r>
            </a:p>
          </p:txBody>
        </p:sp>
        <p:sp>
          <p:nvSpPr>
            <p:cNvPr id="36878" name="Text Box 14"/>
            <p:cNvSpPr txBox="1">
              <a:spLocks noChangeArrowheads="1"/>
            </p:cNvSpPr>
            <p:nvPr/>
          </p:nvSpPr>
          <p:spPr bwMode="auto">
            <a:xfrm>
              <a:off x="356" y="3412"/>
              <a:ext cx="529" cy="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lnSpc>
                  <a:spcPct val="90000"/>
                </a:lnSpc>
                <a:spcBef>
                  <a:spcPct val="0"/>
                </a:spcBef>
                <a:buClrTx/>
                <a:buSzTx/>
                <a:buFontTx/>
                <a:buNone/>
              </a:pPr>
              <a:r>
                <a:rPr lang="id-ID" sz="1200">
                  <a:latin typeface="Rotis Sans Serif for Nokia" pitchFamily="34" charset="0"/>
                </a:rPr>
                <a:t>Preamble</a:t>
              </a:r>
            </a:p>
            <a:p>
              <a:pPr algn="ctr">
                <a:lnSpc>
                  <a:spcPct val="90000"/>
                </a:lnSpc>
                <a:spcBef>
                  <a:spcPct val="0"/>
                </a:spcBef>
                <a:buClrTx/>
                <a:buSzTx/>
                <a:buFontTx/>
                <a:buNone/>
              </a:pPr>
              <a:r>
                <a:rPr lang="id-ID" sz="1200">
                  <a:latin typeface="Rotis Sans Serif for Nokia" pitchFamily="34" charset="0"/>
                </a:rPr>
                <a:t>1</a:t>
              </a:r>
            </a:p>
          </p:txBody>
        </p:sp>
        <p:sp>
          <p:nvSpPr>
            <p:cNvPr id="36879" name="Line 15"/>
            <p:cNvSpPr>
              <a:spLocks noChangeShapeType="1"/>
            </p:cNvSpPr>
            <p:nvPr/>
          </p:nvSpPr>
          <p:spPr bwMode="auto">
            <a:xfrm flipV="1">
              <a:off x="676" y="2490"/>
              <a:ext cx="322" cy="618"/>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0" name="Text Box 16"/>
            <p:cNvSpPr txBox="1">
              <a:spLocks noChangeArrowheads="1"/>
            </p:cNvSpPr>
            <p:nvPr/>
          </p:nvSpPr>
          <p:spPr bwMode="auto">
            <a:xfrm>
              <a:off x="662" y="2319"/>
              <a:ext cx="850" cy="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600">
                  <a:latin typeface="Rotis Sans Serif for Nokia" pitchFamily="34" charset="0"/>
                </a:rPr>
                <a:t>Not detected</a:t>
              </a:r>
            </a:p>
          </p:txBody>
        </p:sp>
        <p:sp>
          <p:nvSpPr>
            <p:cNvPr id="36881" name="Text Box 17"/>
            <p:cNvSpPr txBox="1">
              <a:spLocks noChangeArrowheads="1"/>
            </p:cNvSpPr>
            <p:nvPr/>
          </p:nvSpPr>
          <p:spPr bwMode="auto">
            <a:xfrm>
              <a:off x="4794" y="3408"/>
              <a:ext cx="900" cy="19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1600">
                  <a:latin typeface="Rotis Sans Serif for Nokia" pitchFamily="34" charset="0"/>
                </a:rPr>
                <a:t>Message part</a:t>
              </a:r>
            </a:p>
          </p:txBody>
        </p:sp>
        <p:sp>
          <p:nvSpPr>
            <p:cNvPr id="36882" name="Text Box 18"/>
            <p:cNvSpPr txBox="1">
              <a:spLocks noChangeArrowheads="1"/>
            </p:cNvSpPr>
            <p:nvPr/>
          </p:nvSpPr>
          <p:spPr bwMode="auto">
            <a:xfrm>
              <a:off x="730" y="3412"/>
              <a:ext cx="529" cy="26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lnSpc>
                  <a:spcPct val="90000"/>
                </a:lnSpc>
                <a:spcBef>
                  <a:spcPct val="0"/>
                </a:spcBef>
                <a:buClrTx/>
                <a:buSzTx/>
                <a:buFontTx/>
                <a:buNone/>
              </a:pPr>
              <a:r>
                <a:rPr lang="id-ID" sz="1200">
                  <a:latin typeface="Rotis Sans Serif for Nokia" pitchFamily="34" charset="0"/>
                </a:rPr>
                <a:t>Preamble</a:t>
              </a:r>
            </a:p>
            <a:p>
              <a:pPr algn="ctr">
                <a:lnSpc>
                  <a:spcPct val="90000"/>
                </a:lnSpc>
                <a:spcBef>
                  <a:spcPct val="0"/>
                </a:spcBef>
                <a:buClrTx/>
                <a:buSzTx/>
                <a:buFontTx/>
                <a:buNone/>
              </a:pPr>
              <a:r>
                <a:rPr lang="id-ID" sz="1200">
                  <a:latin typeface="Rotis Sans Serif for Nokia" pitchFamily="34" charset="0"/>
                </a:rPr>
                <a:t>2</a:t>
              </a:r>
            </a:p>
          </p:txBody>
        </p:sp>
        <p:sp>
          <p:nvSpPr>
            <p:cNvPr id="36883" name="Line 19"/>
            <p:cNvSpPr>
              <a:spLocks noChangeShapeType="1"/>
            </p:cNvSpPr>
            <p:nvPr/>
          </p:nvSpPr>
          <p:spPr bwMode="auto">
            <a:xfrm flipH="1">
              <a:off x="4924" y="2855"/>
              <a:ext cx="245"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4" name="Line 20"/>
            <p:cNvSpPr>
              <a:spLocks noChangeShapeType="1"/>
            </p:cNvSpPr>
            <p:nvPr/>
          </p:nvSpPr>
          <p:spPr bwMode="auto">
            <a:xfrm flipH="1">
              <a:off x="4005" y="2914"/>
              <a:ext cx="1164"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5" name="Line 21"/>
            <p:cNvSpPr>
              <a:spLocks noChangeShapeType="1"/>
            </p:cNvSpPr>
            <p:nvPr/>
          </p:nvSpPr>
          <p:spPr bwMode="auto">
            <a:xfrm flipV="1">
              <a:off x="4984" y="2914"/>
              <a:ext cx="8" cy="11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6" name="Line 22"/>
            <p:cNvSpPr>
              <a:spLocks noChangeShapeType="1"/>
            </p:cNvSpPr>
            <p:nvPr/>
          </p:nvSpPr>
          <p:spPr bwMode="auto">
            <a:xfrm>
              <a:off x="4991" y="2729"/>
              <a:ext cx="0" cy="12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7" name="Line 23"/>
            <p:cNvSpPr>
              <a:spLocks noChangeShapeType="1"/>
            </p:cNvSpPr>
            <p:nvPr/>
          </p:nvSpPr>
          <p:spPr bwMode="auto">
            <a:xfrm flipH="1">
              <a:off x="654" y="3111"/>
              <a:ext cx="245"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8" name="Line 24"/>
            <p:cNvSpPr>
              <a:spLocks noChangeShapeType="1"/>
            </p:cNvSpPr>
            <p:nvPr/>
          </p:nvSpPr>
          <p:spPr bwMode="auto">
            <a:xfrm flipH="1">
              <a:off x="587" y="3149"/>
              <a:ext cx="312" cy="0"/>
            </a:xfrm>
            <a:prstGeom prst="line">
              <a:avLst/>
            </a:prstGeom>
            <a:noFill/>
            <a:ln w="12700" cap="rnd">
              <a:solidFill>
                <a:schemeClr val="tx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89" name="Line 25"/>
            <p:cNvSpPr>
              <a:spLocks noChangeShapeType="1"/>
            </p:cNvSpPr>
            <p:nvPr/>
          </p:nvSpPr>
          <p:spPr bwMode="auto">
            <a:xfrm flipV="1">
              <a:off x="833" y="3149"/>
              <a:ext cx="8" cy="119"/>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90" name="Line 26"/>
            <p:cNvSpPr>
              <a:spLocks noChangeShapeType="1"/>
            </p:cNvSpPr>
            <p:nvPr/>
          </p:nvSpPr>
          <p:spPr bwMode="auto">
            <a:xfrm>
              <a:off x="840" y="2985"/>
              <a:ext cx="0" cy="126"/>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91" name="Rectangle 27"/>
            <p:cNvSpPr>
              <a:spLocks noChangeArrowheads="1"/>
            </p:cNvSpPr>
            <p:nvPr/>
          </p:nvSpPr>
          <p:spPr bwMode="auto">
            <a:xfrm>
              <a:off x="904" y="3115"/>
              <a:ext cx="188" cy="269"/>
            </a:xfrm>
            <a:prstGeom prst="rect">
              <a:avLst/>
            </a:prstGeom>
            <a:solidFill>
              <a:srgbClr val="CCCC00"/>
            </a:solidFill>
            <a:ln>
              <a:noFill/>
            </a:ln>
            <a:effectLst>
              <a:prstShdw prst="shdw17" dist="17961" dir="2700000">
                <a:srgbClr val="7A7A00"/>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92" name="Rectangle 28"/>
            <p:cNvSpPr>
              <a:spLocks noChangeArrowheads="1"/>
            </p:cNvSpPr>
            <p:nvPr/>
          </p:nvSpPr>
          <p:spPr bwMode="auto">
            <a:xfrm>
              <a:off x="1184" y="3048"/>
              <a:ext cx="188" cy="336"/>
            </a:xfrm>
            <a:prstGeom prst="rect">
              <a:avLst/>
            </a:prstGeom>
            <a:solidFill>
              <a:srgbClr val="CCCC00"/>
            </a:solidFill>
            <a:ln>
              <a:noFill/>
            </a:ln>
            <a:effectLst>
              <a:prstShdw prst="shdw17" dist="17961" dir="2700000">
                <a:srgbClr val="7A7A00"/>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93" name="Rectangle 29"/>
            <p:cNvSpPr>
              <a:spLocks noChangeArrowheads="1"/>
            </p:cNvSpPr>
            <p:nvPr/>
          </p:nvSpPr>
          <p:spPr bwMode="auto">
            <a:xfrm>
              <a:off x="1763" y="2928"/>
              <a:ext cx="188" cy="456"/>
            </a:xfrm>
            <a:prstGeom prst="rect">
              <a:avLst/>
            </a:prstGeom>
            <a:solidFill>
              <a:srgbClr val="CCCC00"/>
            </a:solidFill>
            <a:ln>
              <a:noFill/>
            </a:ln>
            <a:effectLst>
              <a:prstShdw prst="shdw17" dist="17961" dir="2700000">
                <a:srgbClr val="7A7A00"/>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94" name="AutoShape 30"/>
            <p:cNvSpPr>
              <a:spLocks/>
            </p:cNvSpPr>
            <p:nvPr/>
          </p:nvSpPr>
          <p:spPr bwMode="auto">
            <a:xfrm rot="5400000">
              <a:off x="2257" y="2086"/>
              <a:ext cx="171" cy="3586"/>
            </a:xfrm>
            <a:prstGeom prst="rightBrace">
              <a:avLst>
                <a:gd name="adj1" fmla="val 174756"/>
                <a:gd name="adj2" fmla="val 50000"/>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95" name="Text Box 31"/>
            <p:cNvSpPr txBox="1">
              <a:spLocks noChangeArrowheads="1"/>
            </p:cNvSpPr>
            <p:nvPr/>
          </p:nvSpPr>
          <p:spPr bwMode="auto">
            <a:xfrm>
              <a:off x="974" y="3412"/>
              <a:ext cx="2428" cy="4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gn="ctr">
                <a:lnSpc>
                  <a:spcPct val="90000"/>
                </a:lnSpc>
                <a:spcBef>
                  <a:spcPct val="0"/>
                </a:spcBef>
                <a:buClrTx/>
                <a:buSzTx/>
                <a:buFontTx/>
                <a:buNone/>
              </a:pPr>
              <a:r>
                <a:rPr lang="id-ID" sz="1200" dirty="0">
                  <a:latin typeface="Rotis Sans Serif for Nokia" pitchFamily="34" charset="0"/>
                </a:rPr>
                <a:t>Preamble</a:t>
              </a:r>
            </a:p>
            <a:p>
              <a:pPr algn="ctr">
                <a:lnSpc>
                  <a:spcPct val="90000"/>
                </a:lnSpc>
                <a:spcBef>
                  <a:spcPct val="0"/>
                </a:spcBef>
                <a:buClrTx/>
                <a:buSzTx/>
                <a:buFontTx/>
                <a:buNone/>
              </a:pPr>
              <a:r>
                <a:rPr lang="id-ID" sz="1400" b="1" dirty="0"/>
                <a:t>preambleRetransMax</a:t>
              </a:r>
              <a:endParaRPr lang="id-ID" sz="1400" u="sng" dirty="0">
                <a:latin typeface="Rotis Sans Serif for Nokia" pitchFamily="34" charset="0"/>
              </a:endParaRPr>
            </a:p>
            <a:p>
              <a:pPr algn="ctr">
                <a:lnSpc>
                  <a:spcPct val="90000"/>
                </a:lnSpc>
                <a:spcBef>
                  <a:spcPct val="0"/>
                </a:spcBef>
                <a:buClrTx/>
                <a:buSzTx/>
                <a:buFontTx/>
                <a:buNone/>
              </a:pPr>
              <a:r>
                <a:rPr lang="id-ID" sz="1200" dirty="0">
                  <a:latin typeface="Rotis Sans Serif for Nokia" pitchFamily="34" charset="0"/>
                </a:rPr>
                <a:t># PRACH preambles transmitted during one PRACH cycle without receiving AICH response</a:t>
              </a:r>
            </a:p>
          </p:txBody>
        </p:sp>
        <p:sp>
          <p:nvSpPr>
            <p:cNvPr id="36896" name="Rectangle 32"/>
            <p:cNvSpPr>
              <a:spLocks noChangeArrowheads="1"/>
            </p:cNvSpPr>
            <p:nvPr/>
          </p:nvSpPr>
          <p:spPr bwMode="auto">
            <a:xfrm>
              <a:off x="2053" y="2883"/>
              <a:ext cx="188" cy="501"/>
            </a:xfrm>
            <a:prstGeom prst="rect">
              <a:avLst/>
            </a:prstGeom>
            <a:solidFill>
              <a:srgbClr val="CCCC00"/>
            </a:solidFill>
            <a:ln>
              <a:noFill/>
            </a:ln>
            <a:effectLst>
              <a:prstShdw prst="shdw17" dist="17961" dir="2700000">
                <a:srgbClr val="7A7A00"/>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897" name="Line 33"/>
            <p:cNvSpPr>
              <a:spLocks noChangeShapeType="1"/>
            </p:cNvSpPr>
            <p:nvPr/>
          </p:nvSpPr>
          <p:spPr bwMode="auto">
            <a:xfrm>
              <a:off x="400" y="2815"/>
              <a:ext cx="5162" cy="17"/>
            </a:xfrm>
            <a:prstGeom prst="line">
              <a:avLst/>
            </a:prstGeom>
            <a:noFill/>
            <a:ln w="12700" cap="rnd">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898" name="Rectangle 34"/>
            <p:cNvSpPr>
              <a:spLocks noChangeArrowheads="1"/>
            </p:cNvSpPr>
            <p:nvPr/>
          </p:nvSpPr>
          <p:spPr bwMode="auto">
            <a:xfrm>
              <a:off x="1339" y="2644"/>
              <a:ext cx="932"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u="sng" dirty="0"/>
                <a:t>MaxTXPowerUl</a:t>
              </a:r>
              <a:endParaRPr lang="id-ID" sz="1400" b="1" dirty="0"/>
            </a:p>
          </p:txBody>
        </p:sp>
        <p:sp>
          <p:nvSpPr>
            <p:cNvPr id="36899" name="Text Box 35"/>
            <p:cNvSpPr txBox="1">
              <a:spLocks noChangeArrowheads="1"/>
            </p:cNvSpPr>
            <p:nvPr/>
          </p:nvSpPr>
          <p:spPr bwMode="auto">
            <a:xfrm>
              <a:off x="1352" y="3045"/>
              <a:ext cx="322"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2000">
                  <a:latin typeface="Rotis Sans Serif for Nokia" pitchFamily="34" charset="0"/>
                </a:rPr>
                <a:t>… </a:t>
              </a:r>
            </a:p>
          </p:txBody>
        </p:sp>
        <p:sp>
          <p:nvSpPr>
            <p:cNvPr id="36900" name="Text Box 36"/>
            <p:cNvSpPr txBox="1">
              <a:spLocks noChangeArrowheads="1"/>
            </p:cNvSpPr>
            <p:nvPr/>
          </p:nvSpPr>
          <p:spPr bwMode="auto">
            <a:xfrm>
              <a:off x="1538" y="3045"/>
              <a:ext cx="322" cy="23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2000">
                  <a:latin typeface="Rotis Sans Serif for Nokia" pitchFamily="34" charset="0"/>
                </a:rPr>
                <a:t>… </a:t>
              </a:r>
            </a:p>
          </p:txBody>
        </p:sp>
        <p:sp>
          <p:nvSpPr>
            <p:cNvPr id="235557" name="Rectangle 37"/>
            <p:cNvSpPr>
              <a:spLocks noChangeArrowheads="1"/>
            </p:cNvSpPr>
            <p:nvPr/>
          </p:nvSpPr>
          <p:spPr bwMode="auto">
            <a:xfrm>
              <a:off x="2425" y="3152"/>
              <a:ext cx="188" cy="232"/>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235558" name="Rectangle 38"/>
            <p:cNvSpPr>
              <a:spLocks noChangeArrowheads="1"/>
            </p:cNvSpPr>
            <p:nvPr/>
          </p:nvSpPr>
          <p:spPr bwMode="auto">
            <a:xfrm>
              <a:off x="2763" y="3115"/>
              <a:ext cx="188" cy="269"/>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235559" name="Rectangle 39"/>
            <p:cNvSpPr>
              <a:spLocks noChangeArrowheads="1"/>
            </p:cNvSpPr>
            <p:nvPr/>
          </p:nvSpPr>
          <p:spPr bwMode="auto">
            <a:xfrm>
              <a:off x="3043" y="3048"/>
              <a:ext cx="188" cy="336"/>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235560" name="Rectangle 40"/>
            <p:cNvSpPr>
              <a:spLocks noChangeArrowheads="1"/>
            </p:cNvSpPr>
            <p:nvPr/>
          </p:nvSpPr>
          <p:spPr bwMode="auto">
            <a:xfrm>
              <a:off x="3622" y="2973"/>
              <a:ext cx="188" cy="411"/>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235561" name="Rectangle 41"/>
            <p:cNvSpPr>
              <a:spLocks noChangeArrowheads="1"/>
            </p:cNvSpPr>
            <p:nvPr/>
          </p:nvSpPr>
          <p:spPr bwMode="auto">
            <a:xfrm>
              <a:off x="3912" y="2920"/>
              <a:ext cx="188" cy="464"/>
            </a:xfrm>
            <a:prstGeom prst="rect">
              <a:avLst/>
            </a:prstGeom>
            <a:solidFill>
              <a:schemeClr val="hlink"/>
            </a:solidFill>
            <a:ln>
              <a:noFill/>
            </a:ln>
            <a:effectLst>
              <a:prstShdw prst="shdw17" dist="17961" dir="2700000">
                <a:schemeClr val="hlink">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36906" name="Text Box 42"/>
            <p:cNvSpPr txBox="1">
              <a:spLocks noChangeArrowheads="1"/>
            </p:cNvSpPr>
            <p:nvPr/>
          </p:nvSpPr>
          <p:spPr bwMode="auto">
            <a:xfrm>
              <a:off x="3211" y="3045"/>
              <a:ext cx="322" cy="23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2000">
                  <a:latin typeface="Rotis Sans Serif for Nokia" pitchFamily="34" charset="0"/>
                </a:rPr>
                <a:t>… </a:t>
              </a:r>
            </a:p>
          </p:txBody>
        </p:sp>
        <p:sp>
          <p:nvSpPr>
            <p:cNvPr id="36907" name="Text Box 43"/>
            <p:cNvSpPr txBox="1">
              <a:spLocks noChangeArrowheads="1"/>
            </p:cNvSpPr>
            <p:nvPr/>
          </p:nvSpPr>
          <p:spPr bwMode="auto">
            <a:xfrm>
              <a:off x="3397" y="3045"/>
              <a:ext cx="322" cy="23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2000">
                  <a:latin typeface="Rotis Sans Serif for Nokia" pitchFamily="34" charset="0"/>
                </a:rPr>
                <a:t>… </a:t>
              </a:r>
            </a:p>
          </p:txBody>
        </p:sp>
        <p:sp>
          <p:nvSpPr>
            <p:cNvPr id="235565" name="Rectangle 45"/>
            <p:cNvSpPr>
              <a:spLocks noChangeArrowheads="1"/>
            </p:cNvSpPr>
            <p:nvPr/>
          </p:nvSpPr>
          <p:spPr bwMode="auto">
            <a:xfrm>
              <a:off x="4586" y="2282"/>
              <a:ext cx="188" cy="368"/>
            </a:xfrm>
            <a:prstGeom prst="rect">
              <a:avLst/>
            </a:prstGeom>
            <a:solidFill>
              <a:schemeClr val="accent2"/>
            </a:solidFill>
            <a:ln>
              <a:noFill/>
            </a:ln>
            <a:effectLst>
              <a:prstShdw prst="shdw17" dist="17961" dir="2700000">
                <a:schemeClr val="accent2">
                  <a:gamma/>
                  <a:shade val="60000"/>
                  <a:invGamma/>
                </a:schemeClr>
              </a:prstShdw>
            </a:effectLst>
            <a:extLst>
              <a:ext uri="{91240B29-F687-4F45-9708-019B960494DF}">
                <a14:hiddenLine xmlns:a14="http://schemas.microsoft.com/office/drawing/2010/main" w="12700">
                  <a:solidFill>
                    <a:schemeClr val="tx1"/>
                  </a:solidFill>
                  <a:miter lim="800000"/>
                  <a:headEnd/>
                  <a:tailEnd/>
                </a14:hiddenLine>
              </a:ext>
            </a:extLst>
          </p:spPr>
          <p:txBody>
            <a:bodyPr wrap="none" anchor="ctr"/>
            <a:lstStyle/>
            <a:p>
              <a:pPr>
                <a:defRPr/>
              </a:pPr>
              <a:endParaRPr lang="en-US"/>
            </a:p>
          </p:txBody>
        </p:sp>
        <p:sp>
          <p:nvSpPr>
            <p:cNvPr id="36909" name="Line 46"/>
            <p:cNvSpPr>
              <a:spLocks noChangeShapeType="1"/>
            </p:cNvSpPr>
            <p:nvPr/>
          </p:nvSpPr>
          <p:spPr bwMode="auto">
            <a:xfrm flipV="1">
              <a:off x="4117" y="2426"/>
              <a:ext cx="459" cy="67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10" name="Line 47"/>
            <p:cNvSpPr>
              <a:spLocks noChangeShapeType="1"/>
            </p:cNvSpPr>
            <p:nvPr/>
          </p:nvSpPr>
          <p:spPr bwMode="auto">
            <a:xfrm>
              <a:off x="4806" y="2426"/>
              <a:ext cx="452" cy="415"/>
            </a:xfrm>
            <a:prstGeom prst="line">
              <a:avLst/>
            </a:prstGeom>
            <a:noFill/>
            <a:ln w="127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11" name="Rectangle 48"/>
            <p:cNvSpPr>
              <a:spLocks noChangeArrowheads="1"/>
            </p:cNvSpPr>
            <p:nvPr/>
          </p:nvSpPr>
          <p:spPr bwMode="auto">
            <a:xfrm>
              <a:off x="35" y="2822"/>
              <a:ext cx="912"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dirty="0"/>
                <a:t>powerOffsetP0</a:t>
              </a:r>
            </a:p>
          </p:txBody>
        </p:sp>
        <p:sp>
          <p:nvSpPr>
            <p:cNvPr id="36912" name="Rectangle 49"/>
            <p:cNvSpPr>
              <a:spLocks noChangeArrowheads="1"/>
            </p:cNvSpPr>
            <p:nvPr/>
          </p:nvSpPr>
          <p:spPr bwMode="auto">
            <a:xfrm>
              <a:off x="4228" y="2986"/>
              <a:ext cx="1019" cy="19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r>
                <a:rPr lang="id-ID" sz="1400" b="1" dirty="0"/>
                <a:t>powerOffsetPpm</a:t>
              </a:r>
            </a:p>
          </p:txBody>
        </p:sp>
        <p:sp>
          <p:nvSpPr>
            <p:cNvPr id="36913" name="AutoShape 50"/>
            <p:cNvSpPr>
              <a:spLocks/>
            </p:cNvSpPr>
            <p:nvPr/>
          </p:nvSpPr>
          <p:spPr bwMode="auto">
            <a:xfrm>
              <a:off x="339" y="3142"/>
              <a:ext cx="153" cy="239"/>
            </a:xfrm>
            <a:prstGeom prst="leftBrace">
              <a:avLst>
                <a:gd name="adj1" fmla="val 13017"/>
                <a:gd name="adj2" fmla="val 16667"/>
              </a:avLst>
            </a:prstGeom>
            <a:noFill/>
            <a:ln w="12700">
              <a:solidFill>
                <a:schemeClr val="tx1"/>
              </a:solidFill>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spcBef>
                  <a:spcPct val="0"/>
                </a:spcBef>
                <a:buClrTx/>
                <a:buSzTx/>
                <a:buFontTx/>
                <a:buNone/>
              </a:pPr>
              <a:endParaRPr lang="en-US" sz="1800"/>
            </a:p>
          </p:txBody>
        </p:sp>
        <p:sp>
          <p:nvSpPr>
            <p:cNvPr id="36914" name="Text Box 51"/>
            <p:cNvSpPr txBox="1">
              <a:spLocks noChangeArrowheads="1"/>
            </p:cNvSpPr>
            <p:nvPr/>
          </p:nvSpPr>
          <p:spPr bwMode="auto">
            <a:xfrm>
              <a:off x="-12" y="2988"/>
              <a:ext cx="499" cy="3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defTabSz="762000">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defRPr>
              </a:lvl1pPr>
              <a:lvl2pPr marL="742950" indent="-285750" defTabSz="76200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defRPr>
              </a:lvl2pPr>
              <a:lvl3pPr marL="1143000" indent="-228600" defTabSz="7620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defRPr>
              </a:lvl3pPr>
              <a:lvl4pPr marL="1600200" indent="-228600" defTabSz="7620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defRPr>
              </a:lvl4pPr>
              <a:lvl5pPr marL="2057400" indent="-228600" defTabSz="7620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defRPr>
              </a:lvl5pPr>
              <a:lvl6pPr marL="25146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6pPr>
              <a:lvl7pPr marL="29718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7pPr>
              <a:lvl8pPr marL="34290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8pPr>
              <a:lvl9pPr marL="3886200" indent="-228600" defTabSz="7620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defRPr>
              </a:lvl9pPr>
            </a:lstStyle>
            <a:p>
              <a:pPr>
                <a:lnSpc>
                  <a:spcPct val="90000"/>
                </a:lnSpc>
                <a:spcBef>
                  <a:spcPct val="0"/>
                </a:spcBef>
                <a:buClrTx/>
                <a:buSzTx/>
                <a:buFontTx/>
                <a:buNone/>
              </a:pPr>
              <a:r>
                <a:rPr lang="id-ID" sz="1000" dirty="0">
                  <a:latin typeface="Nokia Sans Wide" pitchFamily="34" charset="0"/>
                </a:rPr>
                <a:t>Initial preamble power</a:t>
              </a:r>
            </a:p>
          </p:txBody>
        </p:sp>
      </p:grpSp>
    </p:spTree>
    <p:extLst>
      <p:ext uri="{BB962C8B-B14F-4D97-AF65-F5344CB8AC3E}">
        <p14:creationId xmlns:p14="http://schemas.microsoft.com/office/powerpoint/2010/main" val="158877161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Sharing Power</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1352706" name="Picture 2"/>
          <p:cNvPicPr>
            <a:picLocks noGrp="1" noChangeAspect="1" noChangeArrowheads="1"/>
          </p:cNvPicPr>
          <p:nvPr>
            <p:ph idx="1"/>
          </p:nvPr>
        </p:nvPicPr>
        <p:blipFill>
          <a:blip r:embed="rId2"/>
          <a:srcRect/>
          <a:stretch>
            <a:fillRect/>
          </a:stretch>
        </p:blipFill>
        <p:spPr bwMode="auto">
          <a:xfrm>
            <a:off x="1819809" y="2071844"/>
            <a:ext cx="8552382" cy="3638095"/>
          </a:xfrm>
          <a:prstGeom prst="rect">
            <a:avLst/>
          </a:prstGeom>
          <a:noFill/>
          <a:ln w="9525">
            <a:noFill/>
            <a:miter lim="800000"/>
            <a:headEnd/>
            <a:tailEnd/>
          </a:ln>
          <a:effectLst/>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fontScale="90000"/>
          </a:bodyPr>
          <a:lstStyle/>
          <a:p>
            <a:pPr eaLnBrk="1" hangingPunct="1"/>
            <a:r>
              <a:rPr lang="en-US" sz="5400" b="1" dirty="0" smtClean="0">
                <a:solidFill>
                  <a:srgbClr val="FF0000"/>
                </a:solidFill>
              </a:rPr>
              <a:t>Major KPIs and Their Counters</a:t>
            </a:r>
            <a:endParaRPr lang="en-US" sz="54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283606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2941" y="85872"/>
            <a:ext cx="10972800" cy="707954"/>
          </a:xfrm>
        </p:spPr>
        <p:txBody>
          <a:bodyPr>
            <a:normAutofit fontScale="90000"/>
          </a:bodyPr>
          <a:lstStyle/>
          <a:p>
            <a:r>
              <a:rPr lang="en-US" b="1" dirty="0" smtClean="0">
                <a:solidFill>
                  <a:srgbClr val="FF0000"/>
                </a:solidFill>
              </a:rPr>
              <a:t>Find some KPIs formula which are defined in RNC</a:t>
            </a:r>
            <a:endParaRPr lang="en-US" b="1" dirty="0">
              <a:solidFill>
                <a:srgbClr val="FF0000"/>
              </a:solidFill>
            </a:endParaRPr>
          </a:p>
        </p:txBody>
      </p:sp>
      <p:sp>
        <p:nvSpPr>
          <p:cNvPr id="4" name="Footer Placeholder 3"/>
          <p:cNvSpPr>
            <a:spLocks noGrp="1"/>
          </p:cNvSpPr>
          <p:nvPr>
            <p:ph type="ftr" sz="quarter" idx="11"/>
          </p:nvPr>
        </p:nvSpPr>
        <p:spPr>
          <a:xfrm>
            <a:off x="4165599" y="6456218"/>
            <a:ext cx="4618183" cy="265262"/>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7172" name="Picture 4" descr="C:\Users\MOHAMM~1.T\AppData\Local\Temp\SNAGHTMLc40f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747" y="885022"/>
            <a:ext cx="9975791" cy="367333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C:\Users\MOHAMM~1.T\AppData\Local\Temp\SNAGHTMLc5ddf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125" y="4558352"/>
            <a:ext cx="10429875" cy="18573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485832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672105"/>
          </a:xfrm>
        </p:spPr>
        <p:txBody>
          <a:bodyPr>
            <a:normAutofit fontScale="90000"/>
          </a:bodyPr>
          <a:lstStyle/>
          <a:p>
            <a:pPr algn="ctr"/>
            <a:r>
              <a:rPr lang="en-US" b="1" dirty="0" err="1" smtClean="0">
                <a:solidFill>
                  <a:srgbClr val="FF0000"/>
                </a:solidFill>
              </a:rPr>
              <a:t>CE_Usage_DL</a:t>
            </a:r>
            <a:endParaRPr lang="en-US" b="1" dirty="0">
              <a:solidFill>
                <a:srgbClr val="FF0000"/>
              </a:solidFill>
            </a:endParaRPr>
          </a:p>
        </p:txBody>
      </p:sp>
      <p:sp>
        <p:nvSpPr>
          <p:cNvPr id="3" name="Footer Placeholder 2"/>
          <p:cNvSpPr>
            <a:spLocks noGrp="1"/>
          </p:cNvSpPr>
          <p:nvPr>
            <p:ph type="ftr" sz="quarter" idx="11"/>
          </p:nvPr>
        </p:nvSpPr>
        <p:spPr>
          <a:xfrm>
            <a:off x="4165599" y="6470073"/>
            <a:ext cx="4285673" cy="251407"/>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303105" name="Picture 1"/>
          <p:cNvPicPr>
            <a:picLocks noChangeAspect="1" noChangeArrowheads="1"/>
          </p:cNvPicPr>
          <p:nvPr/>
        </p:nvPicPr>
        <p:blipFill>
          <a:blip r:embed="rId2"/>
          <a:srcRect/>
          <a:stretch>
            <a:fillRect/>
          </a:stretch>
        </p:blipFill>
        <p:spPr bwMode="auto">
          <a:xfrm>
            <a:off x="374507" y="1131743"/>
            <a:ext cx="11346438" cy="4978998"/>
          </a:xfrm>
          <a:prstGeom prst="rect">
            <a:avLst/>
          </a:prstGeom>
          <a:noFill/>
          <a:ln w="9525">
            <a:noFill/>
            <a:miter lim="800000"/>
            <a:headEnd/>
            <a:tailEnd/>
          </a:ln>
          <a:effectLst/>
        </p:spPr>
      </p:pic>
    </p:spTree>
    <p:extLst>
      <p:ext uri="{BB962C8B-B14F-4D97-AF65-F5344CB8AC3E}">
        <p14:creationId xmlns:p14="http://schemas.microsoft.com/office/powerpoint/2010/main" val="235662562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74057"/>
            <a:ext cx="10515600" cy="562923"/>
          </a:xfrm>
        </p:spPr>
        <p:txBody>
          <a:bodyPr>
            <a:normAutofit fontScale="90000"/>
          </a:bodyPr>
          <a:lstStyle/>
          <a:p>
            <a:pPr algn="ctr"/>
            <a:r>
              <a:rPr lang="en-US" b="1" dirty="0" err="1" smtClean="0">
                <a:solidFill>
                  <a:srgbClr val="FF0000"/>
                </a:solidFill>
              </a:rPr>
              <a:t>ChSwitching_DL_UpSwitch</a:t>
            </a:r>
            <a:endParaRPr lang="en-US" b="1" dirty="0">
              <a:solidFill>
                <a:srgbClr val="FF0000"/>
              </a:solidFill>
            </a:endParaRPr>
          </a:p>
        </p:txBody>
      </p:sp>
      <p:sp>
        <p:nvSpPr>
          <p:cNvPr id="3" name="Footer Placeholder 2"/>
          <p:cNvSpPr>
            <a:spLocks noGrp="1"/>
          </p:cNvSpPr>
          <p:nvPr>
            <p:ph type="ftr" sz="quarter" idx="11"/>
          </p:nvPr>
        </p:nvSpPr>
        <p:spPr>
          <a:xfrm>
            <a:off x="4165600" y="6483927"/>
            <a:ext cx="4562764" cy="237553"/>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302081" name="Picture 1"/>
          <p:cNvPicPr>
            <a:picLocks noChangeAspect="1" noChangeArrowheads="1"/>
          </p:cNvPicPr>
          <p:nvPr/>
        </p:nvPicPr>
        <p:blipFill>
          <a:blip r:embed="rId2"/>
          <a:srcRect/>
          <a:stretch>
            <a:fillRect/>
          </a:stretch>
        </p:blipFill>
        <p:spPr bwMode="auto">
          <a:xfrm>
            <a:off x="247217" y="820880"/>
            <a:ext cx="11667691" cy="5469774"/>
          </a:xfrm>
          <a:prstGeom prst="rect">
            <a:avLst/>
          </a:prstGeom>
          <a:noFill/>
          <a:ln w="9525">
            <a:noFill/>
            <a:miter lim="800000"/>
            <a:headEnd/>
            <a:tailEnd/>
          </a:ln>
          <a:effectLst/>
        </p:spPr>
      </p:pic>
    </p:spTree>
    <p:extLst>
      <p:ext uri="{BB962C8B-B14F-4D97-AF65-F5344CB8AC3E}">
        <p14:creationId xmlns:p14="http://schemas.microsoft.com/office/powerpoint/2010/main" val="20680089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08332"/>
          </a:xfrm>
        </p:spPr>
        <p:txBody>
          <a:bodyPr>
            <a:normAutofit fontScale="90000"/>
          </a:bodyPr>
          <a:lstStyle/>
          <a:p>
            <a:pPr algn="ctr"/>
            <a:r>
              <a:rPr lang="en-US" b="1" dirty="0" err="1" smtClean="0">
                <a:solidFill>
                  <a:srgbClr val="FF0000"/>
                </a:solidFill>
              </a:rPr>
              <a:t>ChSwitching_DownSwitch</a:t>
            </a:r>
            <a:endParaRPr lang="en-US" b="1" dirty="0">
              <a:solidFill>
                <a:srgbClr val="FF0000"/>
              </a:solidFill>
            </a:endParaRPr>
          </a:p>
        </p:txBody>
      </p:sp>
      <p:sp>
        <p:nvSpPr>
          <p:cNvPr id="3" name="Footer Placeholder 2"/>
          <p:cNvSpPr>
            <a:spLocks noGrp="1"/>
          </p:cNvSpPr>
          <p:nvPr>
            <p:ph type="ftr" sz="quarter" idx="11"/>
          </p:nvPr>
        </p:nvSpPr>
        <p:spPr>
          <a:xfrm>
            <a:off x="4165600" y="6442364"/>
            <a:ext cx="4424218" cy="279116"/>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301057" name="Picture 1"/>
          <p:cNvPicPr>
            <a:picLocks noChangeAspect="1" noChangeArrowheads="1"/>
          </p:cNvPicPr>
          <p:nvPr/>
        </p:nvPicPr>
        <p:blipFill>
          <a:blip r:embed="rId2"/>
          <a:srcRect/>
          <a:stretch>
            <a:fillRect/>
          </a:stretch>
        </p:blipFill>
        <p:spPr bwMode="auto">
          <a:xfrm>
            <a:off x="235527" y="1020906"/>
            <a:ext cx="11693236" cy="5468812"/>
          </a:xfrm>
          <a:prstGeom prst="rect">
            <a:avLst/>
          </a:prstGeom>
          <a:noFill/>
          <a:ln w="9525">
            <a:noFill/>
            <a:miter lim="800000"/>
            <a:headEnd/>
            <a:tailEnd/>
          </a:ln>
          <a:effectLst/>
        </p:spPr>
      </p:pic>
    </p:spTree>
    <p:extLst>
      <p:ext uri="{BB962C8B-B14F-4D97-AF65-F5344CB8AC3E}">
        <p14:creationId xmlns:p14="http://schemas.microsoft.com/office/powerpoint/2010/main" val="341055664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What is the difference between Scrambling, Spreading and Channelization Codes</a:t>
            </a:r>
            <a:r>
              <a:rPr lang="en-US" b="1" dirty="0" smtClean="0">
                <a:solidFill>
                  <a:srgbClr val="FF0000"/>
                </a:solidFill>
              </a:rPr>
              <a:t>???</a:t>
            </a:r>
            <a:endParaRPr lang="en-US" dirty="0">
              <a:solidFill>
                <a:srgbClr val="FF0000"/>
              </a:solidFill>
            </a:endParaRPr>
          </a:p>
        </p:txBody>
      </p:sp>
      <p:sp>
        <p:nvSpPr>
          <p:cNvPr id="3" name="Content Placeholder 2"/>
          <p:cNvSpPr>
            <a:spLocks noGrp="1"/>
          </p:cNvSpPr>
          <p:nvPr>
            <p:ph idx="1"/>
          </p:nvPr>
        </p:nvSpPr>
        <p:spPr/>
        <p:txBody>
          <a:bodyPr/>
          <a:lstStyle/>
          <a:p>
            <a:r>
              <a:rPr lang="en-US" dirty="0"/>
              <a:t>Spreading Code = Channelization </a:t>
            </a:r>
            <a:r>
              <a:rPr lang="en-US" dirty="0" smtClean="0"/>
              <a:t>Code</a:t>
            </a:r>
          </a:p>
          <a:p>
            <a:endParaRPr lang="en-US"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a:picLocks noChangeAspect="1"/>
          </p:cNvPicPr>
          <p:nvPr/>
        </p:nvPicPr>
        <p:blipFill>
          <a:blip r:embed="rId2"/>
          <a:stretch>
            <a:fillRect/>
          </a:stretch>
        </p:blipFill>
        <p:spPr>
          <a:xfrm>
            <a:off x="838202" y="2737015"/>
            <a:ext cx="10495689" cy="3439948"/>
          </a:xfrm>
          <a:prstGeom prst="rect">
            <a:avLst/>
          </a:prstGeom>
        </p:spPr>
      </p:pic>
      <p:pic>
        <p:nvPicPr>
          <p:cNvPr id="6" name="Picture 5"/>
          <p:cNvPicPr>
            <a:picLocks noChangeAspect="1"/>
          </p:cNvPicPr>
          <p:nvPr/>
        </p:nvPicPr>
        <p:blipFill>
          <a:blip r:embed="rId3"/>
          <a:stretch>
            <a:fillRect/>
          </a:stretch>
        </p:blipFill>
        <p:spPr>
          <a:xfrm>
            <a:off x="1428902" y="1748913"/>
            <a:ext cx="9314287" cy="4504762"/>
          </a:xfrm>
          <a:prstGeom prst="rect">
            <a:avLst/>
          </a:prstGeom>
        </p:spPr>
      </p:pic>
      <p:pic>
        <p:nvPicPr>
          <p:cNvPr id="7" name="Picture 6"/>
          <p:cNvPicPr>
            <a:picLocks noChangeAspect="1"/>
          </p:cNvPicPr>
          <p:nvPr/>
        </p:nvPicPr>
        <p:blipFill>
          <a:blip r:embed="rId4"/>
          <a:stretch>
            <a:fillRect/>
          </a:stretch>
        </p:blipFill>
        <p:spPr>
          <a:xfrm>
            <a:off x="3686476" y="2005194"/>
            <a:ext cx="4819048" cy="2847619"/>
          </a:xfrm>
          <a:prstGeom prst="rect">
            <a:avLst/>
          </a:prstGeom>
        </p:spPr>
      </p:pic>
      <p:pic>
        <p:nvPicPr>
          <p:cNvPr id="8" name="Picture 7"/>
          <p:cNvPicPr>
            <a:picLocks noChangeAspect="1"/>
          </p:cNvPicPr>
          <p:nvPr/>
        </p:nvPicPr>
        <p:blipFill>
          <a:blip r:embed="rId5"/>
          <a:stretch>
            <a:fillRect/>
          </a:stretch>
        </p:blipFill>
        <p:spPr>
          <a:xfrm>
            <a:off x="2723986" y="1712774"/>
            <a:ext cx="7888596" cy="4596062"/>
          </a:xfrm>
          <a:prstGeom prst="rect">
            <a:avLst/>
          </a:prstGeom>
        </p:spPr>
      </p:pic>
    </p:spTree>
    <p:extLst>
      <p:ext uri="{BB962C8B-B14F-4D97-AF65-F5344CB8AC3E}">
        <p14:creationId xmlns:p14="http://schemas.microsoft.com/office/powerpoint/2010/main" val="3971213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subTnLst>
                                    <p:set>
                                      <p:cBhvr override="childStyle">
                                        <p:cTn dur="1" fill="hold" display="0" masterRel="nextClick" afterEffect="1"/>
                                        <p:tgtEl>
                                          <p:spTgt spid="3">
                                            <p:txEl>
                                              <p:pRg st="0" end="0"/>
                                            </p:txEl>
                                          </p:spTgt>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6" presetClass="entr" presetSubtype="16"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circle(in)">
                                      <p:cBhvr>
                                        <p:cTn id="27" dur="2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2609"/>
            <a:ext cx="10515600" cy="644809"/>
          </a:xfrm>
        </p:spPr>
        <p:txBody>
          <a:bodyPr>
            <a:normAutofit fontScale="90000"/>
          </a:bodyPr>
          <a:lstStyle/>
          <a:p>
            <a:pPr algn="ctr"/>
            <a:r>
              <a:rPr lang="en-US" b="1" dirty="0" err="1">
                <a:solidFill>
                  <a:srgbClr val="FF0000"/>
                </a:solidFill>
              </a:rPr>
              <a:t>Adm_Ctrl_Reasons</a:t>
            </a:r>
            <a:endParaRPr lang="en-US" b="1" dirty="0">
              <a:solidFill>
                <a:srgbClr val="FF0000"/>
              </a:solidFill>
            </a:endParaRPr>
          </a:p>
        </p:txBody>
      </p:sp>
      <p:sp>
        <p:nvSpPr>
          <p:cNvPr id="3" name="Footer Placeholder 2"/>
          <p:cNvSpPr>
            <a:spLocks noGrp="1"/>
          </p:cNvSpPr>
          <p:nvPr>
            <p:ph type="ftr" sz="quarter" idx="11"/>
          </p:nvPr>
        </p:nvSpPr>
        <p:spPr>
          <a:xfrm>
            <a:off x="4165599" y="6442364"/>
            <a:ext cx="4299527" cy="279116"/>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300033" name="Picture 1"/>
          <p:cNvPicPr>
            <a:picLocks noChangeAspect="1" noChangeArrowheads="1"/>
          </p:cNvPicPr>
          <p:nvPr/>
        </p:nvPicPr>
        <p:blipFill>
          <a:blip r:embed="rId2"/>
          <a:srcRect/>
          <a:stretch>
            <a:fillRect/>
          </a:stretch>
        </p:blipFill>
        <p:spPr bwMode="auto">
          <a:xfrm>
            <a:off x="224704" y="798367"/>
            <a:ext cx="11737738" cy="5477741"/>
          </a:xfrm>
          <a:prstGeom prst="rect">
            <a:avLst/>
          </a:prstGeom>
          <a:noFill/>
          <a:ln w="9525">
            <a:noFill/>
            <a:miter lim="800000"/>
            <a:headEnd/>
            <a:tailEnd/>
          </a:ln>
          <a:effectLst/>
        </p:spPr>
      </p:pic>
    </p:spTree>
    <p:extLst>
      <p:ext uri="{BB962C8B-B14F-4D97-AF65-F5344CB8AC3E}">
        <p14:creationId xmlns:p14="http://schemas.microsoft.com/office/powerpoint/2010/main" val="357675978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199" y="122834"/>
            <a:ext cx="10515600" cy="940061"/>
          </a:xfrm>
        </p:spPr>
        <p:txBody>
          <a:bodyPr/>
          <a:lstStyle/>
          <a:p>
            <a:pPr algn="ctr"/>
            <a:r>
              <a:rPr lang="en-US" b="1" dirty="0" err="1">
                <a:solidFill>
                  <a:srgbClr val="FF0000"/>
                </a:solidFill>
              </a:rPr>
              <a:t>Adm_Ctrl_Rejections</a:t>
            </a:r>
            <a:endParaRPr lang="en-US" b="1" dirty="0">
              <a:solidFill>
                <a:srgbClr val="FF0000"/>
              </a:solidFill>
            </a:endParaRPr>
          </a:p>
        </p:txBody>
      </p:sp>
      <p:sp>
        <p:nvSpPr>
          <p:cNvPr id="3" name="Footer Placeholder 2"/>
          <p:cNvSpPr>
            <a:spLocks noGrp="1"/>
          </p:cNvSpPr>
          <p:nvPr>
            <p:ph type="ftr" sz="quarter" idx="11"/>
          </p:nvPr>
        </p:nvSpPr>
        <p:spPr>
          <a:xfrm>
            <a:off x="4165600" y="6470073"/>
            <a:ext cx="4424218" cy="251407"/>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99009" name="Picture 1"/>
          <p:cNvPicPr>
            <a:picLocks noChangeAspect="1" noChangeArrowheads="1"/>
          </p:cNvPicPr>
          <p:nvPr/>
        </p:nvPicPr>
        <p:blipFill>
          <a:blip r:embed="rId2"/>
          <a:srcRect/>
          <a:stretch>
            <a:fillRect/>
          </a:stretch>
        </p:blipFill>
        <p:spPr bwMode="auto">
          <a:xfrm>
            <a:off x="338137" y="981942"/>
            <a:ext cx="11590626" cy="5308022"/>
          </a:xfrm>
          <a:prstGeom prst="rect">
            <a:avLst/>
          </a:prstGeom>
          <a:noFill/>
          <a:ln w="9525">
            <a:noFill/>
            <a:miter lim="800000"/>
            <a:headEnd/>
            <a:tailEnd/>
          </a:ln>
          <a:effectLst/>
        </p:spPr>
      </p:pic>
    </p:spTree>
    <p:extLst>
      <p:ext uri="{BB962C8B-B14F-4D97-AF65-F5344CB8AC3E}">
        <p14:creationId xmlns:p14="http://schemas.microsoft.com/office/powerpoint/2010/main" val="4686151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81036"/>
          </a:xfrm>
        </p:spPr>
        <p:txBody>
          <a:bodyPr>
            <a:normAutofit fontScale="90000"/>
          </a:bodyPr>
          <a:lstStyle/>
          <a:p>
            <a:pPr algn="ctr"/>
            <a:r>
              <a:rPr lang="en-US" b="1" dirty="0" err="1">
                <a:solidFill>
                  <a:srgbClr val="FF0000"/>
                </a:solidFill>
              </a:rPr>
              <a:t>Adm_RRC</a:t>
            </a:r>
            <a:endParaRPr lang="en-US" b="1" dirty="0">
              <a:solidFill>
                <a:srgbClr val="FF0000"/>
              </a:solidFill>
            </a:endParaRPr>
          </a:p>
        </p:txBody>
      </p:sp>
      <p:sp>
        <p:nvSpPr>
          <p:cNvPr id="3" name="Footer Placeholder 2"/>
          <p:cNvSpPr>
            <a:spLocks noGrp="1"/>
          </p:cNvSpPr>
          <p:nvPr>
            <p:ph type="ftr" sz="quarter" idx="11"/>
          </p:nvPr>
        </p:nvSpPr>
        <p:spPr>
          <a:xfrm>
            <a:off x="4165599" y="6497782"/>
            <a:ext cx="4493491" cy="223698"/>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97986" name="Picture 2"/>
          <p:cNvPicPr>
            <a:picLocks noChangeAspect="1" noChangeArrowheads="1"/>
          </p:cNvPicPr>
          <p:nvPr/>
        </p:nvPicPr>
        <p:blipFill>
          <a:blip r:embed="rId2"/>
          <a:srcRect/>
          <a:stretch>
            <a:fillRect/>
          </a:stretch>
        </p:blipFill>
        <p:spPr bwMode="auto">
          <a:xfrm>
            <a:off x="317787" y="916131"/>
            <a:ext cx="11542009" cy="5401541"/>
          </a:xfrm>
          <a:prstGeom prst="rect">
            <a:avLst/>
          </a:prstGeom>
          <a:noFill/>
          <a:ln w="9525">
            <a:noFill/>
            <a:miter lim="800000"/>
            <a:headEnd/>
            <a:tailEnd/>
          </a:ln>
          <a:effectLst/>
        </p:spPr>
      </p:pic>
    </p:spTree>
    <p:extLst>
      <p:ext uri="{BB962C8B-B14F-4D97-AF65-F5344CB8AC3E}">
        <p14:creationId xmlns:p14="http://schemas.microsoft.com/office/powerpoint/2010/main" val="383227995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1356"/>
            <a:ext cx="10515600" cy="658457"/>
          </a:xfrm>
        </p:spPr>
        <p:txBody>
          <a:bodyPr>
            <a:normAutofit fontScale="90000"/>
          </a:bodyPr>
          <a:lstStyle/>
          <a:p>
            <a:pPr algn="ctr"/>
            <a:r>
              <a:rPr lang="en-US" b="1" dirty="0">
                <a:solidFill>
                  <a:srgbClr val="FF0000"/>
                </a:solidFill>
              </a:rPr>
              <a:t>Availability</a:t>
            </a:r>
          </a:p>
        </p:txBody>
      </p:sp>
      <p:sp>
        <p:nvSpPr>
          <p:cNvPr id="3" name="Footer Placeholder 2"/>
          <p:cNvSpPr>
            <a:spLocks noGrp="1"/>
          </p:cNvSpPr>
          <p:nvPr>
            <p:ph type="ftr" sz="quarter" idx="11"/>
          </p:nvPr>
        </p:nvSpPr>
        <p:spPr>
          <a:xfrm>
            <a:off x="3491345" y="6356355"/>
            <a:ext cx="4807528" cy="365125"/>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96961" name="Picture 1"/>
          <p:cNvPicPr>
            <a:picLocks noChangeAspect="1" noChangeArrowheads="1"/>
          </p:cNvPicPr>
          <p:nvPr/>
        </p:nvPicPr>
        <p:blipFill>
          <a:blip r:embed="rId2"/>
          <a:srcRect/>
          <a:stretch>
            <a:fillRect/>
          </a:stretch>
        </p:blipFill>
        <p:spPr bwMode="auto">
          <a:xfrm>
            <a:off x="200025" y="826942"/>
            <a:ext cx="11749516" cy="5504585"/>
          </a:xfrm>
          <a:prstGeom prst="rect">
            <a:avLst/>
          </a:prstGeom>
          <a:noFill/>
          <a:ln w="9525">
            <a:noFill/>
            <a:miter lim="800000"/>
            <a:headEnd/>
            <a:tailEnd/>
          </a:ln>
          <a:effectLst/>
        </p:spPr>
      </p:pic>
    </p:spTree>
    <p:extLst>
      <p:ext uri="{BB962C8B-B14F-4D97-AF65-F5344CB8AC3E}">
        <p14:creationId xmlns:p14="http://schemas.microsoft.com/office/powerpoint/2010/main" val="2563800990"/>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910" y="180109"/>
            <a:ext cx="10972800" cy="863456"/>
          </a:xfrm>
        </p:spPr>
        <p:txBody>
          <a:bodyPr/>
          <a:lstStyle/>
          <a:p>
            <a:r>
              <a:rPr lang="en-US" b="1" dirty="0" err="1">
                <a:solidFill>
                  <a:srgbClr val="FF0000"/>
                </a:solidFill>
              </a:rPr>
              <a:t>Cell_Change</a:t>
            </a:r>
            <a:endParaRPr lang="en-US" b="1" dirty="0">
              <a:solidFill>
                <a:srgbClr val="FF0000"/>
              </a:solidFill>
            </a:endParaRPr>
          </a:p>
        </p:txBody>
      </p:sp>
      <p:sp>
        <p:nvSpPr>
          <p:cNvPr id="3" name="Footer Placeholder 2"/>
          <p:cNvSpPr>
            <a:spLocks noGrp="1"/>
          </p:cNvSpPr>
          <p:nvPr>
            <p:ph type="ftr" sz="quarter" idx="11"/>
          </p:nvPr>
        </p:nvSpPr>
        <p:spPr>
          <a:xfrm>
            <a:off x="4165599" y="6470073"/>
            <a:ext cx="4341091" cy="251407"/>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95937" name="Picture 1"/>
          <p:cNvPicPr>
            <a:picLocks noChangeAspect="1" noChangeArrowheads="1"/>
          </p:cNvPicPr>
          <p:nvPr/>
        </p:nvPicPr>
        <p:blipFill>
          <a:blip r:embed="rId2"/>
          <a:srcRect/>
          <a:stretch>
            <a:fillRect/>
          </a:stretch>
        </p:blipFill>
        <p:spPr bwMode="auto">
          <a:xfrm>
            <a:off x="267999" y="985838"/>
            <a:ext cx="11452946" cy="5363156"/>
          </a:xfrm>
          <a:prstGeom prst="rect">
            <a:avLst/>
          </a:prstGeom>
          <a:noFill/>
          <a:ln w="9525">
            <a:noFill/>
            <a:miter lim="800000"/>
            <a:headEnd/>
            <a:tailEnd/>
          </a:ln>
          <a:effectLst/>
        </p:spPr>
      </p:pic>
    </p:spTree>
    <p:extLst>
      <p:ext uri="{BB962C8B-B14F-4D97-AF65-F5344CB8AC3E}">
        <p14:creationId xmlns:p14="http://schemas.microsoft.com/office/powerpoint/2010/main" val="50835433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4" y="110831"/>
            <a:ext cx="10972800" cy="568037"/>
          </a:xfrm>
        </p:spPr>
        <p:txBody>
          <a:bodyPr>
            <a:normAutofit fontScale="90000"/>
          </a:bodyPr>
          <a:lstStyle/>
          <a:p>
            <a:r>
              <a:rPr lang="en-US" b="1" dirty="0" err="1">
                <a:solidFill>
                  <a:srgbClr val="FF0000"/>
                </a:solidFill>
              </a:rPr>
              <a:t>Code_Power</a:t>
            </a:r>
            <a:endParaRPr lang="en-US" b="1" dirty="0">
              <a:solidFill>
                <a:srgbClr val="FF0000"/>
              </a:solidFill>
            </a:endParaRPr>
          </a:p>
        </p:txBody>
      </p:sp>
      <p:sp>
        <p:nvSpPr>
          <p:cNvPr id="3" name="Footer Placeholder 2"/>
          <p:cNvSpPr>
            <a:spLocks noGrp="1"/>
          </p:cNvSpPr>
          <p:nvPr>
            <p:ph type="ftr" sz="quarter" idx="11"/>
          </p:nvPr>
        </p:nvSpPr>
        <p:spPr>
          <a:xfrm>
            <a:off x="4165599" y="6456218"/>
            <a:ext cx="4354945" cy="265262"/>
          </a:xfrm>
        </p:spPr>
        <p:txBody>
          <a:bodyPr/>
          <a:lstStyle/>
          <a:p>
            <a:r>
              <a:rPr lang="en-US" b="1" dirty="0" smtClean="0">
                <a:solidFill>
                  <a:schemeClr val="tx1"/>
                </a:solidFill>
              </a:rPr>
              <a:t>Mohammad </a:t>
            </a:r>
            <a:r>
              <a:rPr lang="en-US" b="1" dirty="0" err="1" smtClean="0">
                <a:solidFill>
                  <a:schemeClr val="tx1"/>
                </a:solidFill>
              </a:rPr>
              <a:t>Rasoul</a:t>
            </a:r>
            <a:r>
              <a:rPr lang="en-US" b="1" dirty="0" smtClean="0">
                <a:solidFill>
                  <a:schemeClr val="tx1"/>
                </a:solidFill>
              </a:rPr>
              <a:t> </a:t>
            </a:r>
            <a:r>
              <a:rPr lang="en-US" b="1" dirty="0" err="1" smtClean="0">
                <a:solidFill>
                  <a:schemeClr val="tx1"/>
                </a:solidFill>
              </a:rPr>
              <a:t>Tanhatalab</a:t>
            </a:r>
            <a:r>
              <a:rPr lang="en-US" b="1" dirty="0" smtClean="0">
                <a:solidFill>
                  <a:schemeClr val="tx1"/>
                </a:solidFill>
              </a:rPr>
              <a:t> (m_r_tanha@yahoo.com)    2016</a:t>
            </a:r>
            <a:endParaRPr lang="en-US" b="1" dirty="0">
              <a:solidFill>
                <a:schemeClr val="tx1"/>
              </a:solidFill>
            </a:endParaRPr>
          </a:p>
        </p:txBody>
      </p:sp>
      <p:pic>
        <p:nvPicPr>
          <p:cNvPr id="294913" name="Picture 1"/>
          <p:cNvPicPr>
            <a:picLocks noChangeAspect="1" noChangeArrowheads="1"/>
          </p:cNvPicPr>
          <p:nvPr/>
        </p:nvPicPr>
        <p:blipFill>
          <a:blip r:embed="rId2"/>
          <a:srcRect/>
          <a:stretch>
            <a:fillRect/>
          </a:stretch>
        </p:blipFill>
        <p:spPr bwMode="auto">
          <a:xfrm>
            <a:off x="249382" y="736455"/>
            <a:ext cx="11753342" cy="5498090"/>
          </a:xfrm>
          <a:prstGeom prst="rect">
            <a:avLst/>
          </a:prstGeom>
          <a:noFill/>
          <a:ln w="9525">
            <a:noFill/>
            <a:miter lim="800000"/>
            <a:headEnd/>
            <a:tailEnd/>
          </a:ln>
          <a:effectLst/>
        </p:spPr>
      </p:pic>
    </p:spTree>
    <p:extLst>
      <p:ext uri="{BB962C8B-B14F-4D97-AF65-F5344CB8AC3E}">
        <p14:creationId xmlns:p14="http://schemas.microsoft.com/office/powerpoint/2010/main" val="170537689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7309" y="180109"/>
            <a:ext cx="10972800" cy="794183"/>
          </a:xfrm>
        </p:spPr>
        <p:txBody>
          <a:bodyPr/>
          <a:lstStyle/>
          <a:p>
            <a:r>
              <a:rPr lang="en-US" b="1" dirty="0">
                <a:solidFill>
                  <a:srgbClr val="FF0000"/>
                </a:solidFill>
              </a:rPr>
              <a:t>Congestion</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93889" name="Picture 1"/>
          <p:cNvPicPr>
            <a:picLocks noChangeAspect="1" noChangeArrowheads="1"/>
          </p:cNvPicPr>
          <p:nvPr/>
        </p:nvPicPr>
        <p:blipFill>
          <a:blip r:embed="rId2"/>
          <a:srcRect/>
          <a:stretch>
            <a:fillRect/>
          </a:stretch>
        </p:blipFill>
        <p:spPr bwMode="auto">
          <a:xfrm>
            <a:off x="554182" y="1055110"/>
            <a:ext cx="11166763" cy="5223695"/>
          </a:xfrm>
          <a:prstGeom prst="rect">
            <a:avLst/>
          </a:prstGeom>
          <a:noFill/>
          <a:ln w="9525">
            <a:noFill/>
            <a:miter lim="800000"/>
            <a:headEnd/>
            <a:tailEnd/>
          </a:ln>
          <a:effectLst/>
        </p:spPr>
      </p:pic>
    </p:spTree>
    <p:extLst>
      <p:ext uri="{BB962C8B-B14F-4D97-AF65-F5344CB8AC3E}">
        <p14:creationId xmlns:p14="http://schemas.microsoft.com/office/powerpoint/2010/main" val="297268749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Congestion_Control</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12807128"/>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FF0000"/>
                </a:solidFill>
              </a:rPr>
              <a:t>CSSR_CS64</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97097186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err="1">
                <a:solidFill>
                  <a:srgbClr val="FF0000"/>
                </a:solidFill>
              </a:rPr>
              <a:t>CSSR_PktInt</a:t>
            </a:r>
            <a:endParaRPr lang="en-US" b="1" dirty="0">
              <a:solidFill>
                <a:srgbClr val="FF000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736670"/>
            <a:ext cx="10972800" cy="4253023"/>
          </a:xfr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599807769"/>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kGPd2MscQkqVoAzhQNcHtQ"/>
</p:tagLst>
</file>

<file path=ppt/theme/theme1.xml><?xml version="1.0" encoding="utf-8"?>
<a:theme xmlns:a="http://schemas.openxmlformats.org/drawingml/2006/main" name="irancell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irancell2</Template>
  <TotalTime>37547</TotalTime>
  <Words>15262</Words>
  <Application>Microsoft Office PowerPoint</Application>
  <PresentationFormat>Widescreen</PresentationFormat>
  <Paragraphs>1532</Paragraphs>
  <Slides>246</Slides>
  <Notes>55</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2</vt:i4>
      </vt:variant>
      <vt:variant>
        <vt:lpstr>Slide Titles</vt:lpstr>
      </vt:variant>
      <vt:variant>
        <vt:i4>246</vt:i4>
      </vt:variant>
    </vt:vector>
  </HeadingPairs>
  <TitlesOfParts>
    <vt:vector size="269" baseType="lpstr">
      <vt:lpstr>SimSun</vt:lpstr>
      <vt:lpstr>Arial</vt:lpstr>
      <vt:lpstr>Arial Unicode MS</vt:lpstr>
      <vt:lpstr>Calibri</vt:lpstr>
      <vt:lpstr>Calibri,Bold</vt:lpstr>
      <vt:lpstr>Courier New</vt:lpstr>
      <vt:lpstr>DejaVu Sans</vt:lpstr>
      <vt:lpstr>Droid Sans Fallback</vt:lpstr>
      <vt:lpstr>Georgia</vt:lpstr>
      <vt:lpstr>Nokia Sans Wide</vt:lpstr>
      <vt:lpstr>Rotis Sans Serif for Nokia</vt:lpstr>
      <vt:lpstr>Symbol</vt:lpstr>
      <vt:lpstr>Tahoma</vt:lpstr>
      <vt:lpstr>Times New Roman</vt:lpstr>
      <vt:lpstr>Times-Bold</vt:lpstr>
      <vt:lpstr>TTE2BF6CC8t00</vt:lpstr>
      <vt:lpstr>TTE2DE7970t00</vt:lpstr>
      <vt:lpstr>Ubuntu</vt:lpstr>
      <vt:lpstr>Verdana</vt:lpstr>
      <vt:lpstr>Wingdings</vt:lpstr>
      <vt:lpstr>irancell2</vt:lpstr>
      <vt:lpstr>Bitmap Image</vt:lpstr>
      <vt:lpstr>CorelDRAW!</vt:lpstr>
      <vt:lpstr>Ericsson 3G Optimization</vt:lpstr>
      <vt:lpstr>Optimizer Engineer responsibility </vt:lpstr>
      <vt:lpstr>Problems related to the radio network:</vt:lpstr>
      <vt:lpstr>Using ALEX for help</vt:lpstr>
      <vt:lpstr>WCDMA RAN Optimization activity</vt:lpstr>
      <vt:lpstr>Concept</vt:lpstr>
      <vt:lpstr>PowerPoint Presentation</vt:lpstr>
      <vt:lpstr>PowerPoint Presentation</vt:lpstr>
      <vt:lpstr>What is the difference between Scrambling, Spreading and Channelization Codes???</vt:lpstr>
      <vt:lpstr>PowerPoint Presentation</vt:lpstr>
      <vt:lpstr>PowerPoint Presentation</vt:lpstr>
      <vt:lpstr>Cell breathing</vt:lpstr>
      <vt:lpstr>Cell breathing phenomena</vt:lpstr>
      <vt:lpstr>Arnell / kaveh /air interface</vt:lpstr>
      <vt:lpstr>PowerPoint Presentation</vt:lpstr>
      <vt:lpstr>DATA COLLECTION</vt:lpstr>
      <vt:lpstr>What is the main difference between 3G and 2G?</vt:lpstr>
      <vt:lpstr>What are the frequency bands used in 3G?  Irancell rightell and MCI frequency</vt:lpstr>
      <vt:lpstr>Main difference in performance between R99 Packet and HSDPA </vt:lpstr>
      <vt:lpstr>PS and CS traffic</vt:lpstr>
      <vt:lpstr>PowerPoint Presentation</vt:lpstr>
      <vt:lpstr>3G Channels</vt:lpstr>
      <vt:lpstr>Manage Object Overview </vt:lpstr>
      <vt:lpstr>Air interface</vt:lpstr>
      <vt:lpstr>HSPA Air interface</vt:lpstr>
      <vt:lpstr>PowerPoint Presentation</vt:lpstr>
      <vt:lpstr>ACCESSIBILITY</vt:lpstr>
      <vt:lpstr>Accessibility </vt:lpstr>
      <vt:lpstr>ACCESSIBILITY</vt:lpstr>
      <vt:lpstr>Mobile originating call setup</vt:lpstr>
      <vt:lpstr>RRC CONNECTION SETUP</vt:lpstr>
      <vt:lpstr>Random Access Procedure </vt:lpstr>
      <vt:lpstr>Random Access Parameters</vt:lpstr>
      <vt:lpstr>Admission control</vt:lpstr>
      <vt:lpstr>Admission Control has different policies</vt:lpstr>
      <vt:lpstr>RRC Connection Request/Setup</vt:lpstr>
      <vt:lpstr>Retainability</vt:lpstr>
      <vt:lpstr>Retainability</vt:lpstr>
      <vt:lpstr>Integrity</vt:lpstr>
      <vt:lpstr>Integrity</vt:lpstr>
      <vt:lpstr>DT Analysis</vt:lpstr>
      <vt:lpstr>PowerPoint Presentation</vt:lpstr>
      <vt:lpstr>Pilot Pollution </vt:lpstr>
      <vt:lpstr>PowerPoint Presentation</vt:lpstr>
      <vt:lpstr>PowerPoint Presentation</vt:lpstr>
      <vt:lpstr>Call Setup Failure Analysis Process__DT</vt:lpstr>
      <vt:lpstr>Ec/No and RSCP</vt:lpstr>
      <vt:lpstr>SRNC, DRNC, RAB, RB and RL</vt:lpstr>
      <vt:lpstr>PowerPoint Presentation</vt:lpstr>
      <vt:lpstr>The on-Air site did not define in OSS find by O&amp;M IP</vt:lpstr>
      <vt:lpstr>PM prefix</vt:lpstr>
      <vt:lpstr>Resources to be monitored</vt:lpstr>
      <vt:lpstr>PowerPoint Presentation</vt:lpstr>
      <vt:lpstr>Power Congestion (RRC Denied)</vt:lpstr>
      <vt:lpstr>Power Congestion (RAB attempt failed)</vt:lpstr>
      <vt:lpstr>PWR congestion due to locked third carrier configurations</vt:lpstr>
      <vt:lpstr>Congestion ?</vt:lpstr>
      <vt:lpstr>Idle Behavior (2G and 3G)</vt:lpstr>
      <vt:lpstr>PowerPoint Presentation</vt:lpstr>
      <vt:lpstr>Feature activation in BSC</vt:lpstr>
      <vt:lpstr>2G to 3G cell reselection based on cell Ranking</vt:lpstr>
      <vt:lpstr>3G CELL SELECTION</vt:lpstr>
      <vt:lpstr>CHANNEL SWITCHING</vt:lpstr>
      <vt:lpstr>Channel Switching Fundamental</vt:lpstr>
      <vt:lpstr>WCDMA CHANNEL SWITCHING</vt:lpstr>
      <vt:lpstr>WCDMA Channel Switching</vt:lpstr>
      <vt:lpstr>PowerPoint Presentation</vt:lpstr>
      <vt:lpstr>Power Control</vt:lpstr>
      <vt:lpstr>WCDMA Power Control</vt:lpstr>
      <vt:lpstr>WCDMA Power Control loops working together (UE example) </vt:lpstr>
      <vt:lpstr>Power Control </vt:lpstr>
      <vt:lpstr>Setting Common Channel Powers </vt:lpstr>
      <vt:lpstr>PowerPoint Presentation</vt:lpstr>
      <vt:lpstr>??</vt:lpstr>
      <vt:lpstr>??</vt:lpstr>
      <vt:lpstr>CPICH power</vt:lpstr>
      <vt:lpstr>PowerPoint Presentation</vt:lpstr>
      <vt:lpstr>Common Channel on Downlink</vt:lpstr>
      <vt:lpstr>Common Channel on Uplink</vt:lpstr>
      <vt:lpstr>Common Channel on Uplink</vt:lpstr>
      <vt:lpstr>Common Channel on Uplink</vt:lpstr>
      <vt:lpstr>Common Channel on Uplink</vt:lpstr>
      <vt:lpstr>Common Channel on Uplink</vt:lpstr>
      <vt:lpstr>Sharing Power</vt:lpstr>
      <vt:lpstr>Major KPIs and Their Counters</vt:lpstr>
      <vt:lpstr>Find some KPIs formula which are defined in RNC</vt:lpstr>
      <vt:lpstr>CE_Usage_DL</vt:lpstr>
      <vt:lpstr>ChSwitching_DL_UpSwitch</vt:lpstr>
      <vt:lpstr>ChSwitching_DownSwitch</vt:lpstr>
      <vt:lpstr>Adm_Ctrl_Reasons</vt:lpstr>
      <vt:lpstr>Adm_Ctrl_Rejections</vt:lpstr>
      <vt:lpstr>Adm_RRC</vt:lpstr>
      <vt:lpstr>Availability</vt:lpstr>
      <vt:lpstr>Cell_Change</vt:lpstr>
      <vt:lpstr>Code_Power</vt:lpstr>
      <vt:lpstr>Congestion</vt:lpstr>
      <vt:lpstr>Congestion_Control</vt:lpstr>
      <vt:lpstr>CSSR_CS64</vt:lpstr>
      <vt:lpstr>CSSR_PktInt</vt:lpstr>
      <vt:lpstr>CSSR_Speech</vt:lpstr>
      <vt:lpstr>DCR_CS64</vt:lpstr>
      <vt:lpstr>DCR_PktInt</vt:lpstr>
      <vt:lpstr>DCR_Speech</vt:lpstr>
      <vt:lpstr>DCRULSYNSOHO</vt:lpstr>
      <vt:lpstr>Directed_Retry</vt:lpstr>
      <vt:lpstr>Failed_After_Admission</vt:lpstr>
      <vt:lpstr>Hard_Handovers</vt:lpstr>
      <vt:lpstr>HS_EUL PS Drop</vt:lpstr>
      <vt:lpstr>IRAT_HO_Inc</vt:lpstr>
      <vt:lpstr>IRAT_IN_CS</vt:lpstr>
      <vt:lpstr>IRAT_Out_PS</vt:lpstr>
      <vt:lpstr>IUB_Limiting_HS</vt:lpstr>
      <vt:lpstr>Paging</vt:lpstr>
      <vt:lpstr>RRC_Drop_Rate</vt:lpstr>
      <vt:lpstr>RRC_Load_Sharing</vt:lpstr>
      <vt:lpstr>RRC_Requests</vt:lpstr>
      <vt:lpstr>RRC_Success</vt:lpstr>
      <vt:lpstr>SF_Usage_DL</vt:lpstr>
      <vt:lpstr>SF_Usage_UL</vt:lpstr>
      <vt:lpstr>Soft_Handover</vt:lpstr>
      <vt:lpstr>Traffic_Volume_DL</vt:lpstr>
      <vt:lpstr>UL_BLER</vt:lpstr>
      <vt:lpstr>UMTS_Circuit_Traffic</vt:lpstr>
      <vt:lpstr>UMTS_Packet_Traffic</vt:lpstr>
      <vt:lpstr>Users</vt:lpstr>
      <vt:lpstr>Users_AMR</vt:lpstr>
      <vt:lpstr> HSPA+ and EUL </vt:lpstr>
      <vt:lpstr>HSDPA Physical and Transport Channels</vt:lpstr>
      <vt:lpstr>HS Characteristics</vt:lpstr>
      <vt:lpstr>HSDPA Multi Code Transmission</vt:lpstr>
      <vt:lpstr>HSDPA Scheduling</vt:lpstr>
      <vt:lpstr>numHsScchCodes </vt:lpstr>
      <vt:lpstr># Users Per Cell</vt:lpstr>
      <vt:lpstr>HSDPA throughput meets theory</vt:lpstr>
      <vt:lpstr>R99 Channels Vs. HSDPA</vt:lpstr>
      <vt:lpstr>HSDPA Channels</vt:lpstr>
      <vt:lpstr>PowerPoint Presentation</vt:lpstr>
      <vt:lpstr>3G Resources</vt:lpstr>
      <vt:lpstr>Ericsson UMTS Feature Guidelines (p 145)</vt:lpstr>
      <vt:lpstr>Channel element allocation for EUL</vt:lpstr>
      <vt:lpstr>OVSF and CE Consumption for DL DCH service</vt:lpstr>
      <vt:lpstr>OVSF and CE Consumption for HSUPA</vt:lpstr>
      <vt:lpstr>CE (Channel Element)</vt:lpstr>
      <vt:lpstr>CE Congestion Causes and Solutions</vt:lpstr>
      <vt:lpstr>Low soft handover success rate due to UL HW congestion</vt:lpstr>
      <vt:lpstr>ASE (Air-interface Speech Equivalent)</vt:lpstr>
      <vt:lpstr>ASE Value per Radio link </vt:lpstr>
      <vt:lpstr>Code Tree Consumption  Lack of Canalization Code (pmNoFailedRabEstAttemptLackDlChnlCode)</vt:lpstr>
      <vt:lpstr>Logs Handling</vt:lpstr>
      <vt:lpstr>Handover</vt:lpstr>
      <vt:lpstr>WCDMA RAN HO Entities</vt:lpstr>
      <vt:lpstr>Entities Involved in Reporting, Evaluation, and Execution of Handover-Related Functions</vt:lpstr>
      <vt:lpstr>UE Associated Cell sets for Measurement</vt:lpstr>
      <vt:lpstr>Monitored Set Creation</vt:lpstr>
      <vt:lpstr>Measurement Handling (Meas_Handl)</vt:lpstr>
      <vt:lpstr>Overview of Sets and Subsets of Cells</vt:lpstr>
      <vt:lpstr>Overall Process</vt:lpstr>
      <vt:lpstr>Types of WCDMA Handover</vt:lpstr>
      <vt:lpstr>Soft &amp; Softer handover</vt:lpstr>
      <vt:lpstr>Soft &amp; Softer handover</vt:lpstr>
      <vt:lpstr>Handover Events</vt:lpstr>
      <vt:lpstr>Event-1a-Addition of a RL</vt:lpstr>
      <vt:lpstr>Event-1b-Removal of a RL</vt:lpstr>
      <vt:lpstr>Event-1c-Replacement of a RL</vt:lpstr>
      <vt:lpstr>Event-1d-Change of best cell in AS</vt:lpstr>
      <vt:lpstr>Counters &amp; KPIs related to SHO</vt:lpstr>
      <vt:lpstr>Inter Frequency &amp; Inter RAT Handover</vt:lpstr>
      <vt:lpstr>What is compressed mode?</vt:lpstr>
      <vt:lpstr>Inter Frequency Handover-Event 2d,2b,2f</vt:lpstr>
      <vt:lpstr>Inter Frequency Handover-Event 6d, 6</vt:lpstr>
      <vt:lpstr>Inter Frequency Handover-Sequence</vt:lpstr>
      <vt:lpstr>Inter Frequency parameters</vt:lpstr>
      <vt:lpstr>Inter RAT Handover-Event 2d,3a,2f</vt:lpstr>
      <vt:lpstr>Inter RAT Handover-Event 2d,3a,2f</vt:lpstr>
      <vt:lpstr>Inter RAT Handover-Event 2d,3a,2f</vt:lpstr>
      <vt:lpstr>Inter RAT Cell Change-Event 2d,3a,2f</vt:lpstr>
      <vt:lpstr>IRAT parameters</vt:lpstr>
      <vt:lpstr>Inter Handover 2G-3G</vt:lpstr>
      <vt:lpstr>WCDMA Load Sharing Techniques</vt:lpstr>
      <vt:lpstr>PowerPoint Presentation</vt:lpstr>
      <vt:lpstr>PowerPoint Presentation</vt:lpstr>
      <vt:lpstr>HS/Non HS IFLS</vt:lpstr>
      <vt:lpstr>IFLS  (inter Frequencies Load Sharing)</vt:lpstr>
      <vt:lpstr>CPICH Ecno Thr &amp; iflsMode </vt:lpstr>
      <vt:lpstr>HS Pathloss Threshold</vt:lpstr>
      <vt:lpstr>IFLS at downswitch</vt:lpstr>
      <vt:lpstr>Directed Retry To GSM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SBHO Feature description</vt:lpstr>
      <vt:lpstr>SBHO –Service Indicators(SI)</vt:lpstr>
      <vt:lpstr>SBHO –Service Indicators(SI)</vt:lpstr>
      <vt:lpstr>HSDPA cell change</vt:lpstr>
      <vt:lpstr>Eul cell change</vt:lpstr>
      <vt:lpstr>Initiation</vt:lpstr>
      <vt:lpstr>Measurements</vt:lpstr>
      <vt:lpstr>Soft HO Vs. Softer HO</vt:lpstr>
      <vt:lpstr>UMTS Handover Events</vt:lpstr>
      <vt:lpstr>Event-triggered reporting</vt:lpstr>
      <vt:lpstr>SHO Process</vt:lpstr>
      <vt:lpstr>Good Counters for HO</vt:lpstr>
      <vt:lpstr>PowerPoint Presentation</vt:lpstr>
      <vt:lpstr>Hard Handover</vt:lpstr>
      <vt:lpstr>PowerPoint Presentation</vt:lpstr>
      <vt:lpstr>Soft HO</vt:lpstr>
      <vt:lpstr>Soft HO Counters</vt:lpstr>
      <vt:lpstr>IRAT_HO</vt:lpstr>
      <vt:lpstr>IRAT_IN_CS</vt:lpstr>
      <vt:lpstr>IRAT_OUT_PS</vt:lpstr>
      <vt:lpstr>3G neighbor checking in 2G</vt:lpstr>
      <vt:lpstr>3G Neighbors (2G and 3G)</vt:lpstr>
      <vt:lpstr>compressed mode</vt:lpstr>
      <vt:lpstr>PowerPoint Presentation</vt:lpstr>
      <vt:lpstr>Connection Quality Monitoring</vt:lpstr>
      <vt:lpstr>State of All plugs in the Unit</vt:lpstr>
      <vt:lpstr>For seeing Propagation Delay </vt:lpstr>
      <vt:lpstr>For seeing type of antenna</vt:lpstr>
      <vt:lpstr>Resource Usage</vt:lpstr>
      <vt:lpstr>Tilt and antenna</vt:lpstr>
      <vt:lpstr>Change Tilt</vt:lpstr>
      <vt:lpstr>Cell Power </vt:lpstr>
      <vt:lpstr>For tracing NodeB implemented commands</vt:lpstr>
      <vt:lpstr>PowerPoint Presentation</vt:lpstr>
      <vt:lpstr>Find Scrambling code</vt:lpstr>
      <vt:lpstr>Throughput and Payload</vt:lpstr>
      <vt:lpstr>Optimization Activity</vt:lpstr>
      <vt:lpstr>Compressed Mode</vt:lpstr>
      <vt:lpstr>Neighbor Edit</vt:lpstr>
      <vt:lpstr>Modifying the 2D parameters (Compressed Mode trigger threshold )</vt:lpstr>
      <vt:lpstr>Find Worse Cell in RNC</vt:lpstr>
      <vt:lpstr>Power  Expansion</vt:lpstr>
      <vt:lpstr>Standardization of Primary CPICH Power</vt:lpstr>
      <vt:lpstr>High-Speed Shared Control Channel HS-SCCH And Its Work In 3G WCDMA </vt:lpstr>
      <vt:lpstr>Does this site need DL CE expansion as it’s having high DLHW expansion </vt:lpstr>
      <vt:lpstr>KPI must be Check in RNC</vt:lpstr>
      <vt:lpstr>Erlang_PKT Vs. Elang_Speech</vt:lpstr>
      <vt:lpstr>For Reducing IRAT HO form 3G2G</vt:lpstr>
      <vt:lpstr>Worst Cell</vt:lpstr>
      <vt:lpstr>serviceoffset2dEcno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Mohammadrasoul Tanha Talab [ Shayegan Telecom (Vendor) ]</dc:creator>
  <cp:lastModifiedBy>Mohammad Rasoul Tanhatalab</cp:lastModifiedBy>
  <cp:revision>1081</cp:revision>
  <dcterms:created xsi:type="dcterms:W3CDTF">2015-07-07T12:56:00Z</dcterms:created>
  <dcterms:modified xsi:type="dcterms:W3CDTF">2020-04-22T10:55:30Z</dcterms:modified>
</cp:coreProperties>
</file>